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Libre Franklin"/>
      <p:regular r:id="rId55"/>
      <p:bold r:id="rId56"/>
      <p:italic r:id="rId57"/>
      <p:boldItalic r:id="rId58"/>
    </p:embeddedFont>
    <p:embeddedFont>
      <p:font typeface="Libre Franklin Thin"/>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0DA474-59CF-4184-8F31-51E6F8454F12}">
  <a:tblStyle styleId="{250DA474-59CF-4184-8F31-51E6F8454F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ibreFranklinThin-boldItalic.fntdata"/><Relationship Id="rId61" Type="http://schemas.openxmlformats.org/officeDocument/2006/relationships/font" Target="fonts/LibreFranklinThin-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ibreFranklinThin-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LibreFranklin-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LibreFranklin-italic.fntdata"/><Relationship Id="rId12" Type="http://schemas.openxmlformats.org/officeDocument/2006/relationships/slide" Target="slides/slide6.xml"/><Relationship Id="rId56" Type="http://schemas.openxmlformats.org/officeDocument/2006/relationships/font" Target="fonts/LibreFranklin-bold.fntdata"/><Relationship Id="rId15" Type="http://schemas.openxmlformats.org/officeDocument/2006/relationships/slide" Target="slides/slide9.xml"/><Relationship Id="rId59" Type="http://schemas.openxmlformats.org/officeDocument/2006/relationships/font" Target="fonts/LibreFranklinThin-regular.fntdata"/><Relationship Id="rId14" Type="http://schemas.openxmlformats.org/officeDocument/2006/relationships/slide" Target="slides/slide8.xml"/><Relationship Id="rId58" Type="http://schemas.openxmlformats.org/officeDocument/2006/relationships/font" Target="fonts/LibreFranklin-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saludo no estaria mal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888bf75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888bf75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Figure from: Lipinski, Kamil &amp; Barber, Louise &amp; Davies, Matthew &amp; Ashenden, Matthew &amp; Sottoriva, Andrea &amp; Gerlinger, Marco. (2016). Cancer Evolution and the Limits of Predictability in Precision Cancer Medicine. Trends in Cancer. 2. 10.1016/j.trecan.2015.11.003.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As tumor development an evolutionary process, delimiting the most probable paths by incorporating fitness effects reinforces the prediction of cancer progression.</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As we can see in the image, there are many accessible genotypes that reach different fitness maxima.</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8f5b7300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8f5b7300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Figure from: Lipinski, Kamil &amp; Barber, Louise &amp; Davies, Matthew &amp; Ashenden, Matthew &amp; Sottoriva, Andrea &amp; Gerlinger, Marco. (2016). Cancer Evolution and the Limits of Predictability in Precision Cancer Medicine. Trends in Cancer. 2. 10.1016/j.trecan.2015.11.003.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Part of this complexity is due to the many biological interactions that occur in tumor progression materializes in our models as multiple possible evolutionary paths where the order of mutations can have restrictions or show complicated patterns such as complementarity or exclusivity, which is the focus of our work.</a:t>
            </a:r>
            <a:endParaRPr sz="1000">
              <a:solidFill>
                <a:schemeClr val="dk1"/>
              </a:solidFill>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8f5b7300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8f5b7300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Figure from: Lipinski, Kamil &amp; Barber, Louise &amp; Davies, Matthew &amp; Ashenden, Matthew &amp; Sottoriva, Andrea &amp; Gerlinger, Marco. (2016). Cancer Evolution and the Limits of Predictability in Precision Cancer Medicine. Trends in Cancer. 2. 10.1016/j.trecan.2015.11.003. </a:t>
            </a:r>
            <a:endParaRPr sz="10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s" sz="1000">
                <a:solidFill>
                  <a:schemeClr val="dk1"/>
                </a:solidFill>
              </a:rPr>
              <a:t>These intricate interactions are not captured well by CPMs as they only represent genes and their temporal restriction; fitness landscapes can do so but given that producing a comprehensive one is no easy task, many tumor progression models are based on DAGs and carry their limitations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888bf758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888bf758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Figure from: Lipinski, Kamil &amp; Barber, Louise &amp; Davies, Matthew &amp; Ashenden, Matthew &amp; Sottoriva, Andrea &amp; Gerlinger, Marco. (2016). Cancer Evolution and the Limits of Predictability in Precision Cancer Medicine. Trends in Cancer. 2. 10.1016/j.trecan.2015.11.003. </a:t>
            </a:r>
            <a:endParaRPr sz="10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s" sz="1000">
                <a:solidFill>
                  <a:schemeClr val="dk1"/>
                </a:solidFill>
              </a:rPr>
              <a:t>These intricate interactions are not captured well by CPMs as they only represent genes and their temporal restriction; fitness landscapes can do so but given that producing a comprehensive one is no easy task, many tumor progression models are based on DAGs and carry their limitations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8f5b7300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8f5b7300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a:solidFill>
                  <a:schemeClr val="dk1"/>
                </a:solidFill>
              </a:rPr>
              <a:t>On account of this, various algorithms have been created to incorporate complex patterns of mutual exclusivity when inferring models based on DAGs, but as they do not validate their performance with evolutionary models their robustness is compromised since they may not represent well enough the accessible paths within this evolutionary process.</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88bf75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888bf75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a:solidFill>
                  <a:schemeClr val="dk1"/>
                </a:solidFill>
              </a:rPr>
              <a:t>Therefore, we have used the capabilities that OncoSimulR provides to map the simulation of data of models coming from two of those algorithms, critically assessing them by: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rPr>
              <a:t>·         Replicating some of their data simulation examples (models)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rPr>
              <a:t>·         Extending on what they are modeling</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s">
                <a:solidFill>
                  <a:schemeClr val="dk1"/>
                </a:solidFill>
              </a:rPr>
              <a:t>·         Identifying some of their limitations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7b75c01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7b75c01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First of all, we will see a model of colorectal cancer progression that can be easily implemented with OncoSimulR, based on data by Wood et al. (2007). This model was inferred by the algorithm defined by Cristea et 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We can see that this model does not include any information about restrictions for two modules: TP53/EVC2 and PIK3CA/EPHA3, but they did find that mutations in these modules happen at certain stages of tumor progression. Mutations in TP53/EVC2 were found to happen after KRAS was mutated, while mutations in PIK3CA/EPHA3 are usually found at later stages of tumor progression.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7b485613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7b485613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solidFill>
                  <a:schemeClr val="dk1"/>
                </a:solidFill>
              </a:rPr>
              <a:t>Model A: order effects. </a:t>
            </a:r>
            <a:r>
              <a:rPr lang="es">
                <a:solidFill>
                  <a:schemeClr val="dk1"/>
                </a:solidFill>
              </a:rPr>
              <a:t>In this model, we can see that there are some genes that have </a:t>
            </a:r>
            <a:r>
              <a:rPr b="1" lang="es">
                <a:solidFill>
                  <a:schemeClr val="dk1"/>
                </a:solidFill>
              </a:rPr>
              <a:t>monotonic dependencies</a:t>
            </a:r>
            <a:r>
              <a:rPr lang="es">
                <a:solidFill>
                  <a:schemeClr val="dk1"/>
                </a:solidFill>
              </a:rPr>
              <a:t> from others, where a mutation in a gene can only be seen if all the genes in the parent nodes have been mutated earlier. </a:t>
            </a:r>
            <a:r>
              <a:rPr lang="es">
                <a:solidFill>
                  <a:schemeClr val="dk1"/>
                </a:solidFill>
              </a:rPr>
              <a:t>The modules that we are interested in have yellow arrows meaning </a:t>
            </a:r>
            <a:r>
              <a:rPr b="1" lang="es">
                <a:solidFill>
                  <a:schemeClr val="dk1"/>
                </a:solidFill>
              </a:rPr>
              <a:t>order effects. </a:t>
            </a:r>
            <a:r>
              <a:rPr lang="es">
                <a:solidFill>
                  <a:schemeClr val="dk1"/>
                </a:solidFill>
              </a:rPr>
              <a:t>This</a:t>
            </a:r>
            <a:r>
              <a:rPr b="1" lang="es">
                <a:solidFill>
                  <a:schemeClr val="dk1"/>
                </a:solidFill>
              </a:rPr>
              <a:t> </a:t>
            </a:r>
            <a:r>
              <a:rPr lang="es">
                <a:solidFill>
                  <a:schemeClr val="dk1"/>
                </a:solidFill>
              </a:rPr>
              <a:t>means that the fitness advantage provided by a mutation is greater if it happens at a specific point in time. For instance, mutations in APC, TP53 and KRAS will have a greater effect on fitness if they respect the order effects that we have encoded. The advantage is small because we chose to be very conservative about fitness effects.</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88099252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88099252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a:solidFill>
                  <a:schemeClr val="dk1"/>
                </a:solidFill>
              </a:rPr>
              <a:t>Model A: order effects. </a:t>
            </a:r>
            <a:r>
              <a:rPr lang="es">
                <a:solidFill>
                  <a:schemeClr val="dk1"/>
                </a:solidFill>
              </a:rPr>
              <a:t>In this model, we can see that there are some genes that have </a:t>
            </a:r>
            <a:r>
              <a:rPr b="1" lang="es">
                <a:solidFill>
                  <a:schemeClr val="dk1"/>
                </a:solidFill>
              </a:rPr>
              <a:t>monotonic dependencies</a:t>
            </a:r>
            <a:r>
              <a:rPr lang="es">
                <a:solidFill>
                  <a:schemeClr val="dk1"/>
                </a:solidFill>
              </a:rPr>
              <a:t> from others, where a mutation in a gene can only be seen if all the genes in the parent nodes have been mutated earlier. The modules that we are interested in have yellow arrows meaning </a:t>
            </a:r>
            <a:r>
              <a:rPr b="1" lang="es">
                <a:solidFill>
                  <a:schemeClr val="dk1"/>
                </a:solidFill>
              </a:rPr>
              <a:t>order effects. </a:t>
            </a:r>
            <a:r>
              <a:rPr lang="es">
                <a:solidFill>
                  <a:schemeClr val="dk1"/>
                </a:solidFill>
              </a:rPr>
              <a:t>This</a:t>
            </a:r>
            <a:r>
              <a:rPr b="1" lang="es">
                <a:solidFill>
                  <a:schemeClr val="dk1"/>
                </a:solidFill>
              </a:rPr>
              <a:t> </a:t>
            </a:r>
            <a:r>
              <a:rPr lang="es">
                <a:solidFill>
                  <a:schemeClr val="dk1"/>
                </a:solidFill>
              </a:rPr>
              <a:t>means that the fitness advantage provided by a mutation is greater if it happens at a specific point in time. For instance: (ejemplo APC/KRAS/PIK3CA).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7b485613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7b485613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a:solidFill>
                  <a:schemeClr val="dk1"/>
                </a:solidFill>
              </a:rPr>
              <a:t>Model A: order effects. </a:t>
            </a:r>
            <a:r>
              <a:rPr lang="es">
                <a:solidFill>
                  <a:schemeClr val="dk1"/>
                </a:solidFill>
              </a:rPr>
              <a:t>In this model, we can see that there are some genes that have </a:t>
            </a:r>
            <a:r>
              <a:rPr b="1" lang="es">
                <a:solidFill>
                  <a:schemeClr val="dk1"/>
                </a:solidFill>
              </a:rPr>
              <a:t>monotonic dependencies</a:t>
            </a:r>
            <a:r>
              <a:rPr lang="es">
                <a:solidFill>
                  <a:schemeClr val="dk1"/>
                </a:solidFill>
              </a:rPr>
              <a:t> from others, where a mutation in a gene can only be seen if all the genes in the parent nodes have been mutated earlier. The modules that we are interested in have yellow arrows meaning </a:t>
            </a:r>
            <a:r>
              <a:rPr b="1" lang="es">
                <a:solidFill>
                  <a:schemeClr val="dk1"/>
                </a:solidFill>
              </a:rPr>
              <a:t>order effects. </a:t>
            </a:r>
            <a:r>
              <a:rPr lang="es">
                <a:solidFill>
                  <a:schemeClr val="dk1"/>
                </a:solidFill>
              </a:rPr>
              <a:t>This</a:t>
            </a:r>
            <a:r>
              <a:rPr b="1" lang="es">
                <a:solidFill>
                  <a:schemeClr val="dk1"/>
                </a:solidFill>
              </a:rPr>
              <a:t> </a:t>
            </a:r>
            <a:r>
              <a:rPr lang="es">
                <a:solidFill>
                  <a:schemeClr val="dk1"/>
                </a:solidFill>
              </a:rPr>
              <a:t>means that the fitness advantage provided by a mutation is greater if it happens at a specific point in time. For instance: (ejemplo APC/KRAS/PIK3CA).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8f5b7300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8f5b7300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Images created with Biorender</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Cancer is a collection of complex diseases that prove to be a challenge in their characterization due to the many interactions involved.</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96500399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96500399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a:solidFill>
                  <a:schemeClr val="dk1"/>
                </a:solidFill>
              </a:rPr>
              <a:t>Model B: nodes branching from KRAS. </a:t>
            </a:r>
            <a:r>
              <a:rPr lang="es">
                <a:solidFill>
                  <a:schemeClr val="dk1"/>
                </a:solidFill>
              </a:rPr>
              <a:t>Note that order effects and monotonic dependencies might seem similar but are not the same thing. We thought it would be illustrative to transform these order effects into monotonic dependencies (turn the yellow arrows into black ones) and see what happened to specific clones.</a:t>
            </a:r>
            <a:endParaRPr>
              <a:solidFill>
                <a:schemeClr val="dk1"/>
              </a:solidFill>
            </a:endParaRPr>
          </a:p>
          <a:p>
            <a:pPr indent="0" lvl="0" marL="0" rtl="0" algn="l">
              <a:lnSpc>
                <a:spcPct val="115000"/>
              </a:lnSpc>
              <a:spcBef>
                <a:spcPts val="0"/>
              </a:spcBef>
              <a:spcAft>
                <a:spcPts val="0"/>
              </a:spcAft>
              <a:buNone/>
            </a:pPr>
            <a:r>
              <a:t/>
            </a:r>
            <a:endParaRPr b="1">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7b485613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7b485613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The effect of this is very clear if we focus on the fitness of clones where only TP53 and PIK3CA are mutated and compare what happens in both models.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In the model with order effects we are not breaking any rules and we can see that the clones either have the same fitness as the wild-type or a small advantage.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In the second model, however, there are restrictions that are not being respected and a penalty is applied. Note that these two models, therefore, mean very different things from the biological point of view.</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8f5b7300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8f5b7300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The effect of this is very clear if we focus on the fitness of clones where only TP53 and PIK3CA are mutated and compare what happens in both models.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In the model with order effects we are not breaking any rules and we can see that the clones either have the same fitness as the wild-type or a small advantage.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In the second model, however, there are restrictions that are not being respected and a penalty is applied. Note that these two models, therefore, mean very different things from the biological point of view.</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880992528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880992528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rPr>
              <a:t>A further step would be simulating cancer cell populations, which can be done in different ways. This plot shows the resulting genotypes after running the simulation 25 times. However, we focused on the fitness evaluation to compare the models because these simulations only show the resulting genotypes therefore we lose order effects.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We can see that the graph proposed by the authors is easy to implement, but now we will see an example in which </a:t>
            </a:r>
            <a:r>
              <a:rPr b="1" lang="es">
                <a:solidFill>
                  <a:schemeClr val="dk1"/>
                </a:solidFill>
              </a:rPr>
              <a:t>there are many more genes and pathways involved in tumor progression</a:t>
            </a:r>
            <a:r>
              <a:rPr lang="es">
                <a:solidFill>
                  <a:schemeClr val="dk1"/>
                </a:solidFill>
              </a:rPr>
              <a:t> and it is not that easy to implement the model with OncoSimulR.</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fb9a0d6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fb9a0d6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rPr>
              <a:t>Now, we’ll focus on 2 models for glioblastoma described in this article.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rPr>
              <a:t>We made this choice because these models include (several) modules that share one or more genes. This is not surprising since it is accepted that most annotated pathways overlap with other pathways, but the concept Modules doesn’t consider this fact.</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rPr>
              <a:t>We know that the definition of “Module” in OncoSimul clearly states that “the intersection between modules is the empty set” but we also wanted to know what would happen if we broke this rule.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fb9a0d6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fb9a0d6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rPr>
              <a:t>So, the authors applied their software to the Glioblastoma dataset from TCGA and this resulted in the detection of two mutually exclusive modules inside the Rb1 pathway: one formed by CDKN2A, CDK4 and RB1; and another one formed by CDKN2B, CDK4 and RB1.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7f4f59ad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7f4f59ad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rPr>
              <a:t>Given this situation, we could think of creating a model with a simple DAG comprising 2 modules, each one representing each network. But OncoSimul won’t let you do this.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fb9a0d62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fb9a0d62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rPr>
              <a:t>So, we decided to specify fitness effects of each possible genotype manually:</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s">
                <a:solidFill>
                  <a:schemeClr val="dk1"/>
                </a:solidFill>
              </a:rPr>
              <a:t>First, we considered that the fitness of the clones CDKN2A+CDKN2B, CDK4 and Rb1 should be the same, so we could observe these 3 possible clones when running multiple simulations.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afb9a0d62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afb9a0d62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pueden cambiar los colores de la tabla para adecuarlos al estilo</a:t>
            </a:r>
            <a:endParaRPr/>
          </a:p>
          <a:p>
            <a:pPr indent="0" lvl="0" marL="0" rtl="0" algn="just">
              <a:lnSpc>
                <a:spcPct val="115000"/>
              </a:lnSpc>
              <a:spcBef>
                <a:spcPts val="0"/>
              </a:spcBef>
              <a:spcAft>
                <a:spcPts val="0"/>
              </a:spcAft>
              <a:buNone/>
            </a:pPr>
            <a:r>
              <a:rPr lang="es">
                <a:solidFill>
                  <a:schemeClr val="dk1"/>
                </a:solidFill>
              </a:rPr>
              <a:t>First, we considered that the fitness of the clones CDKN2A+CDKN2B, CDK4 and Rb1 should be the same, so we could observe these 3 possible clones when running multiple simulations.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fb9a0d62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fb9a0d6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8f5b7300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8f5b7300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Images created with Biorender</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 As is the case for other biological issues, </a:t>
            </a:r>
            <a:r>
              <a:rPr i="1" lang="es" sz="1000">
                <a:solidFill>
                  <a:schemeClr val="dk1"/>
                </a:solidFill>
              </a:rPr>
              <a:t>in silico</a:t>
            </a:r>
            <a:r>
              <a:rPr lang="es" sz="1000">
                <a:solidFill>
                  <a:schemeClr val="dk1"/>
                </a:solidFill>
              </a:rPr>
              <a:t> models come in handy as they are essential to answer our possible questions by integrating data from various sources.</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7f4f59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7f4f59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fb9a0d62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fb9a0d62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a:solidFill>
                  <a:schemeClr val="dk1"/>
                </a:solidFill>
              </a:rPr>
              <a:t>On the other hand, if we set the CDKN2A+RB1 genotype in 4 to avoid this problem, adding Rb1 to a CDKN2A clone would involve a fitness increase, which is contrary to the mutual exclusion principle.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afb9a0d62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afb9a0d62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a:solidFill>
                  <a:schemeClr val="dk1"/>
                </a:solidFill>
              </a:rPr>
              <a:t>Another possibility is to consider order effects but we didn’t find a reason that explained why a CDKN2A &gt; Rb1 clone had a different fitness than a Rb1 &gt; CDKN2A clone.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afb9a0d62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afb9a0d62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rPr>
              <a:t>Summarizing, apparently there is no solution that satisfies all the restrictions in this problem. But if we follow this first logic calculating the rest of the genotypes, we reach a fitness landscape where CDKN2A+CDKN2B acts like a single mutation and the different combinations of this mutation with the other 2 would have the same fitness.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afb9a0d62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afb9a0d62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rPr>
              <a:t>Then, we wanted to test if our model was able to replicate the glioblastoma dataset precisely. To this purpose, we run multiple simulations adjusting some conditions (e.g, giving CDKN2A and CDKN2B a higher mutation rate) and we observed certain similarities.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afb9a0d62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afb9a0d62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rPr>
              <a:t>Next, we decided to implement a model with 2 different pathways that share a gene. These are the Rb and p53 signalling pathways, which share CDKN2A.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afb9a0d62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afb9a0d62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rPr>
              <a:t>In this case, we considered that each single gene genotype should have the same fitness, because otherwise we would only find clones with the highest fitness. Then, each combination of non-exclusive mutations (like Rb1+P53) would have a greater genotype, according to the multiplicative model, and each combination of mutual exclusive mutations would have the same fitness.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afb9a0d62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afb9a0d62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rPr>
              <a:t>Then, each combination of non-exclusive mutations (like Rb1+P53) would have a greater genotype, while each combination of mutual exclusive mutations would keep the same fitness.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afb9a0d62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afb9a0d62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a:solidFill>
                  <a:schemeClr val="dk1"/>
                </a:solidFill>
              </a:rPr>
              <a:t>But now, when we try to define the fitness of clones with 3 mutations we face the same problem. For instance:</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If we consider that the fitness of CDKN2A+RB1+P53 is 2, we would find that the path from RB1+P53 leads to a decrease in fitness. Again, we preserve the exclusivity rule at the cost of introducing an unjustified decrease. </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But if we consider that the fitness of CDKN2A+RB1+P53 is 4, we would be breaking the exclusivity rule because the path CDKN2A+RB1 &gt; CDKN2A+RB1+P53 would involve an increase in fitness.</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afb9a0d62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afb9a0d62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rPr>
              <a:t>Furthermore, if we apply the same principle we used in the last case, more complex genotypes will fall in the fitness landscape and we won’t observe them when running multiple simulations.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888bf75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888bf75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Images created with Biorender</a:t>
            </a:r>
            <a:endParaRPr sz="10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s" sz="1000">
                <a:solidFill>
                  <a:schemeClr val="dk1"/>
                </a:solidFill>
              </a:rPr>
              <a:t>One possible approach to research cancer is understating the factors involved in tumor progression events, this can help us to highlight gene interactions or key mutations that would be valuable for several therapeutic purposes.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afb9a0d62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afb9a0d62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rPr>
              <a:t>Thus, this model wouldn’t reflect the dataset nor the cancer progression properly.</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b924e4a1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b924e4a1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a:solidFill>
                  <a:schemeClr val="dk1"/>
                </a:solidFill>
              </a:rPr>
              <a:t>To sum up, we found out the following: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b924e4a18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b924e4a18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s">
                <a:solidFill>
                  <a:schemeClr val="dk1"/>
                </a:solidFill>
              </a:rPr>
              <a:t>Our work with the colorectal cancer data simulation suggested a model that can be easily implemented with OncoSimulR, as the number of genes and pathways was small. </a:t>
            </a:r>
            <a:endParaRPr>
              <a:solidFill>
                <a:schemeClr val="dk1"/>
              </a:solidFill>
            </a:endParaRPr>
          </a:p>
          <a:p>
            <a:pPr indent="0" lvl="0" marL="457200" rtl="0" algn="l">
              <a:lnSpc>
                <a:spcPct val="115000"/>
              </a:lnSpc>
              <a:spcBef>
                <a:spcPts val="1200"/>
              </a:spcBef>
              <a:spcAft>
                <a:spcPts val="1200"/>
              </a:spcAft>
              <a:buNone/>
            </a:pPr>
            <a:r>
              <a:rPr lang="es">
                <a:solidFill>
                  <a:schemeClr val="dk1"/>
                </a:solidFill>
              </a:rPr>
              <a:t>Even though the various implementations seemed very similar at first, their differences have strong effects on fitness, highlighting the importance of interpreting the models properly.</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b924e4a18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b924e4a18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s">
                <a:solidFill>
                  <a:schemeClr val="dk1"/>
                </a:solidFill>
              </a:rPr>
              <a:t>Our work with the colorectal cancer data simulation suggested a model that can be easily implemented with OncoSimulR, as the number of genes and pathways was small. </a:t>
            </a:r>
            <a:endParaRPr>
              <a:solidFill>
                <a:schemeClr val="dk1"/>
              </a:solidFill>
            </a:endParaRPr>
          </a:p>
          <a:p>
            <a:pPr indent="0" lvl="0" marL="457200" rtl="0" algn="l">
              <a:lnSpc>
                <a:spcPct val="115000"/>
              </a:lnSpc>
              <a:spcBef>
                <a:spcPts val="1200"/>
              </a:spcBef>
              <a:spcAft>
                <a:spcPts val="1200"/>
              </a:spcAft>
              <a:buClr>
                <a:schemeClr val="dk1"/>
              </a:buClr>
              <a:buSzPts val="1100"/>
              <a:buFont typeface="Arial"/>
              <a:buNone/>
            </a:pPr>
            <a:r>
              <a:rPr lang="es">
                <a:solidFill>
                  <a:schemeClr val="dk1"/>
                </a:solidFill>
              </a:rPr>
              <a:t>Even though the various implementations seemed very similar at first, their differences have strong effects on fitness, highlighting the importance of interpreting the models properly.</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b924e4a18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b924e4a18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s">
                <a:solidFill>
                  <a:schemeClr val="dk1"/>
                </a:solidFill>
              </a:rPr>
              <a:t>This is especially important for more complex models of tumor progression, where situations that are more challenging to translate into code might be encountered.</a:t>
            </a:r>
            <a:endParaRPr>
              <a:solidFill>
                <a:schemeClr val="dk1"/>
              </a:solidFill>
            </a:endParaRPr>
          </a:p>
          <a:p>
            <a:pPr indent="0" lvl="0" marL="457200" rtl="0" algn="l">
              <a:lnSpc>
                <a:spcPct val="115000"/>
              </a:lnSpc>
              <a:spcBef>
                <a:spcPts val="1200"/>
              </a:spcBef>
              <a:spcAft>
                <a:spcPts val="1200"/>
              </a:spcAft>
              <a:buNone/>
            </a:pPr>
            <a:r>
              <a:rPr lang="es">
                <a:solidFill>
                  <a:schemeClr val="dk1"/>
                </a:solidFill>
              </a:rPr>
              <a:t>Some authors have argued that DAGs may not represent cancer progression with maximum accuracy since latest models break some of their assumptions, as we saw in our examples of glioblastoma. (where we showed some of the obstacles that can appear when tumorigenesis follows a more intricate path)</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b88ab7ab2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b88ab7ab2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s">
                <a:solidFill>
                  <a:schemeClr val="dk1"/>
                </a:solidFill>
              </a:rPr>
              <a:t>This is especially important for more complex models of tumor progression, where situations that are more challenging to translate into code might be encountered.</a:t>
            </a:r>
            <a:endParaRPr>
              <a:solidFill>
                <a:schemeClr val="dk1"/>
              </a:solidFill>
            </a:endParaRPr>
          </a:p>
          <a:p>
            <a:pPr indent="0" lvl="0" marL="457200" rtl="0" algn="l">
              <a:lnSpc>
                <a:spcPct val="115000"/>
              </a:lnSpc>
              <a:spcBef>
                <a:spcPts val="1200"/>
              </a:spcBef>
              <a:spcAft>
                <a:spcPts val="1200"/>
              </a:spcAft>
              <a:buClr>
                <a:schemeClr val="dk1"/>
              </a:buClr>
              <a:buSzPts val="1100"/>
              <a:buFont typeface="Arial"/>
              <a:buNone/>
            </a:pPr>
            <a:r>
              <a:rPr lang="es">
                <a:solidFill>
                  <a:schemeClr val="dk1"/>
                </a:solidFill>
              </a:rPr>
              <a:t>Some authors have argued that DAGs may not represent cancer progression with maximum accuracy since latest models break some of their assumptions, as we saw in our examples of glioblastoma. (where we showed some of the obstacles that can appear when tumorigenesis follows a more intricate path)</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b924e4a18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b924e4a18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s">
                <a:solidFill>
                  <a:schemeClr val="dk1"/>
                </a:solidFill>
              </a:rPr>
              <a:t>Models must accommodate new approaches that relax DAGs constraints in order to simulate cancer progression properly.</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b924e4a18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b924e4a18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s">
                <a:solidFill>
                  <a:schemeClr val="dk1"/>
                </a:solidFill>
              </a:rPr>
              <a:t>So even though cancer characterization is a complex ongoing challenge, the continuous improvements and the synergistic work of the tools used to do so are a great approach to figure out this problem.</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b924e4a4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b924e4a4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saludo no estaria mal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8f5b7300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8f5b7300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Images created with Biorender</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One of the </a:t>
            </a:r>
            <a:r>
              <a:rPr i="1" lang="es" sz="1000">
                <a:solidFill>
                  <a:schemeClr val="dk1"/>
                </a:solidFill>
              </a:rPr>
              <a:t>in silico</a:t>
            </a:r>
            <a:r>
              <a:rPr lang="es" sz="1000">
                <a:solidFill>
                  <a:schemeClr val="dk1"/>
                </a:solidFill>
              </a:rPr>
              <a:t> tools used to do so are cancer progression models or </a:t>
            </a:r>
            <a:r>
              <a:rPr b="1" lang="es" sz="1000">
                <a:solidFill>
                  <a:schemeClr val="dk1"/>
                </a:solidFill>
              </a:rPr>
              <a:t>CPMs; </a:t>
            </a:r>
            <a:r>
              <a:rPr lang="es" sz="1000">
                <a:solidFill>
                  <a:schemeClr val="dk1"/>
                </a:solidFill>
              </a:rPr>
              <a:t>these employ genotype frequency data to model the possible accumulation of mutations that this event follows.</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8f5b7300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8f5b7300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Images created with Biorender</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These CPMS return directed acyclic graphs </a:t>
            </a:r>
            <a:r>
              <a:rPr b="1" lang="es" sz="1000">
                <a:solidFill>
                  <a:schemeClr val="dk1"/>
                </a:solidFill>
              </a:rPr>
              <a:t>(DAGs)</a:t>
            </a:r>
            <a:r>
              <a:rPr lang="es" sz="1000">
                <a:solidFill>
                  <a:schemeClr val="dk1"/>
                </a:solidFill>
              </a:rPr>
              <a:t> in which the vertices or nodes are the potentially mutated genes, and their relationships are the edges of the graph (arrows representing temporal order of mutations) Therefore, delimiting the possible paths that can occur in a tumor as they must fulfill the constraints and dependencies restricted within the DAGs.</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888bf75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888bf75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Images created with Biorender</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Thus, by having these graphical representations we can search for potential candidate genes that could be useful in our therapeutic motivation: such as identifying target genes in relevant pathways that could be used to block that tumor progression.</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8f5b73009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8f5b7300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Figure from: Lipinski, Kamil &amp; Barber, Louise &amp; Davies, Matthew &amp; Ashenden, Matthew &amp; Sottoriva, Andrea &amp; Gerlinger, Marco. (2016). Cancer Evolution and the Limits of Predictability in Precision Cancer Medicine. Trends in Cancer. 2. 10.1016/j.trecan.2015.11.003.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But one thing to keep in mind is that DAGs do not contain any information about the fitness of genotypes, so another convenient approach to understand cancer progression are </a:t>
            </a:r>
            <a:r>
              <a:rPr b="1" lang="es" sz="1000">
                <a:solidFill>
                  <a:schemeClr val="dk1"/>
                </a:solidFill>
              </a:rPr>
              <a:t>fitness landscapes</a:t>
            </a:r>
            <a:r>
              <a:rPr lang="es" sz="1000">
                <a:solidFill>
                  <a:schemeClr val="dk1"/>
                </a:solidFill>
              </a:rPr>
              <a:t>. These are maps that specify the observed genotypes and their fitness delimiting multiple paths that can be reached from the wild type to further stages as the it accumulates mutations.</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8f5b7300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8f5b7300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Figure from: Lipinski, Kamil &amp; Barber, Louise &amp; Davies, Matthew &amp; Ashenden, Matthew &amp; Sottoriva, Andrea &amp; Gerlinger, Marco. (2016). Cancer Evolution and the Limits of Predictability in Precision Cancer Medicine. Trends in Cancer. 2. 10.1016/j.trecan.2015.11.003.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000">
                <a:solidFill>
                  <a:schemeClr val="dk1"/>
                </a:solidFill>
              </a:rPr>
              <a:t>In these maps we can find all accessible genotypes which are key to our goal of finding relevant genes or pathways.</a:t>
            </a:r>
            <a:endParaRPr b="1"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77700" y="1538175"/>
            <a:ext cx="6897900" cy="932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solidFill>
                  <a:srgbClr val="FFFFFF"/>
                </a:solidFill>
              </a:rPr>
              <a:t> </a:t>
            </a:r>
            <a:endParaRPr>
              <a:solidFill>
                <a:srgbClr val="FFFFFF"/>
              </a:solidFill>
            </a:endParaRPr>
          </a:p>
          <a:p>
            <a:pPr indent="0" lvl="0" marL="0" rtl="0" algn="l">
              <a:spcBef>
                <a:spcPts val="0"/>
              </a:spcBef>
              <a:spcAft>
                <a:spcPts val="0"/>
              </a:spcAft>
              <a:buNone/>
            </a:pPr>
            <a:r>
              <a:rPr lang="es">
                <a:solidFill>
                  <a:srgbClr val="FFFFFF"/>
                </a:solidFill>
              </a:rPr>
              <a:t>mutual exclusivity</a:t>
            </a:r>
            <a:r>
              <a:rPr lang="es"/>
              <a:t> </a:t>
            </a:r>
            <a:endParaRPr/>
          </a:p>
        </p:txBody>
      </p:sp>
      <p:sp>
        <p:nvSpPr>
          <p:cNvPr id="55" name="Google Shape;55;p13"/>
          <p:cNvSpPr txBox="1"/>
          <p:nvPr>
            <p:ph idx="1" type="subTitle"/>
          </p:nvPr>
        </p:nvSpPr>
        <p:spPr>
          <a:xfrm>
            <a:off x="4702100" y="3275275"/>
            <a:ext cx="4287900" cy="1495800"/>
          </a:xfrm>
          <a:prstGeom prst="rect">
            <a:avLst/>
          </a:prstGeom>
        </p:spPr>
        <p:txBody>
          <a:bodyPr anchorCtr="0" anchor="t" bIns="91425" lIns="91425" spcFirstLastPara="1" rIns="91425" wrap="square" tIns="91425">
            <a:normAutofit fontScale="77500" lnSpcReduction="10000"/>
          </a:bodyPr>
          <a:lstStyle/>
          <a:p>
            <a:pPr indent="0" lvl="0" marL="0" rtl="0" algn="l">
              <a:lnSpc>
                <a:spcPct val="150000"/>
              </a:lnSpc>
              <a:spcBef>
                <a:spcPts val="0"/>
              </a:spcBef>
              <a:spcAft>
                <a:spcPts val="0"/>
              </a:spcAft>
              <a:buSzPts val="533"/>
              <a:buNone/>
            </a:pPr>
            <a:r>
              <a:rPr lang="es" sz="2850">
                <a:solidFill>
                  <a:srgbClr val="2F1C87"/>
                </a:solidFill>
                <a:latin typeface="Libre Franklin"/>
                <a:ea typeface="Libre Franklin"/>
                <a:cs typeface="Libre Franklin"/>
                <a:sym typeface="Libre Franklin"/>
              </a:rPr>
              <a:t>Blanca Lacruz Pleguezuelos</a:t>
            </a:r>
            <a:endParaRPr sz="2850">
              <a:solidFill>
                <a:srgbClr val="2F1C87"/>
              </a:solidFill>
              <a:latin typeface="Libre Franklin"/>
              <a:ea typeface="Libre Franklin"/>
              <a:cs typeface="Libre Franklin"/>
              <a:sym typeface="Libre Franklin"/>
            </a:endParaRPr>
          </a:p>
          <a:p>
            <a:pPr indent="0" lvl="0" marL="0" rtl="0" algn="l">
              <a:lnSpc>
                <a:spcPct val="150000"/>
              </a:lnSpc>
              <a:spcBef>
                <a:spcPts val="0"/>
              </a:spcBef>
              <a:spcAft>
                <a:spcPts val="0"/>
              </a:spcAft>
              <a:buSzPts val="533"/>
              <a:buNone/>
            </a:pPr>
            <a:r>
              <a:rPr lang="es" sz="2850">
                <a:solidFill>
                  <a:srgbClr val="2F1C87"/>
                </a:solidFill>
                <a:latin typeface="Libre Franklin"/>
                <a:ea typeface="Libre Franklin"/>
                <a:cs typeface="Libre Franklin"/>
                <a:sym typeface="Libre Franklin"/>
              </a:rPr>
              <a:t>Víctor Mateo Cáceres</a:t>
            </a:r>
            <a:endParaRPr sz="2850">
              <a:solidFill>
                <a:srgbClr val="2F1C87"/>
              </a:solidFill>
              <a:latin typeface="Libre Franklin"/>
              <a:ea typeface="Libre Franklin"/>
              <a:cs typeface="Libre Franklin"/>
              <a:sym typeface="Libre Franklin"/>
            </a:endParaRPr>
          </a:p>
          <a:p>
            <a:pPr indent="0" lvl="0" marL="0" rtl="0" algn="l">
              <a:lnSpc>
                <a:spcPct val="150000"/>
              </a:lnSpc>
              <a:spcBef>
                <a:spcPts val="0"/>
              </a:spcBef>
              <a:spcAft>
                <a:spcPts val="0"/>
              </a:spcAft>
              <a:buSzPts val="533"/>
              <a:buNone/>
            </a:pPr>
            <a:r>
              <a:rPr lang="es" sz="2850">
                <a:solidFill>
                  <a:srgbClr val="2F1C87"/>
                </a:solidFill>
                <a:latin typeface="Libre Franklin"/>
                <a:ea typeface="Libre Franklin"/>
                <a:cs typeface="Libre Franklin"/>
                <a:sym typeface="Libre Franklin"/>
              </a:rPr>
              <a:t>Manuel Moradiellos Corpus</a:t>
            </a:r>
            <a:endParaRPr sz="2850">
              <a:solidFill>
                <a:srgbClr val="2F1C87"/>
              </a:solidFill>
              <a:latin typeface="Libre Franklin"/>
              <a:ea typeface="Libre Franklin"/>
              <a:cs typeface="Libre Franklin"/>
              <a:sym typeface="Libre Franklin"/>
            </a:endParaRPr>
          </a:p>
        </p:txBody>
      </p:sp>
      <p:sp>
        <p:nvSpPr>
          <p:cNvPr id="56" name="Google Shape;56;p13"/>
          <p:cNvSpPr txBox="1"/>
          <p:nvPr/>
        </p:nvSpPr>
        <p:spPr>
          <a:xfrm>
            <a:off x="891925" y="179650"/>
            <a:ext cx="6819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5000">
                <a:solidFill>
                  <a:srgbClr val="FFFFFF"/>
                </a:solidFill>
              </a:rPr>
              <a:t>Simulating pathways</a:t>
            </a:r>
            <a:endParaRPr sz="5000">
              <a:solidFill>
                <a:srgbClr val="FFFFFF"/>
              </a:solidFill>
            </a:endParaRPr>
          </a:p>
        </p:txBody>
      </p:sp>
      <p:sp>
        <p:nvSpPr>
          <p:cNvPr id="57" name="Google Shape;57;p13"/>
          <p:cNvSpPr txBox="1"/>
          <p:nvPr/>
        </p:nvSpPr>
        <p:spPr>
          <a:xfrm>
            <a:off x="4106575" y="871000"/>
            <a:ext cx="1535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5200">
                <a:solidFill>
                  <a:srgbClr val="FFFFFF"/>
                </a:solidFill>
              </a:rPr>
              <a:t>and</a:t>
            </a:r>
            <a:endParaRPr sz="5200">
              <a:solidFill>
                <a:srgbClr val="FFFFFF"/>
              </a:solidFill>
            </a:endParaRPr>
          </a:p>
        </p:txBody>
      </p:sp>
      <p:sp>
        <p:nvSpPr>
          <p:cNvPr id="58" name="Google Shape;58;p13"/>
          <p:cNvSpPr/>
          <p:nvPr/>
        </p:nvSpPr>
        <p:spPr>
          <a:xfrm>
            <a:off x="-70600" y="-22050"/>
            <a:ext cx="3484800" cy="5187600"/>
          </a:xfrm>
          <a:prstGeom prst="rect">
            <a:avLst/>
          </a:prstGeom>
          <a:solidFill>
            <a:srgbClr val="2F1C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flipH="1" rot="10800000">
            <a:off x="3352550" y="-26425"/>
            <a:ext cx="3484800" cy="52758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107125" y="780525"/>
            <a:ext cx="7357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400">
                <a:solidFill>
                  <a:srgbClr val="FFFFFF"/>
                </a:solidFill>
                <a:latin typeface="Libre Franklin"/>
                <a:ea typeface="Libre Franklin"/>
                <a:cs typeface="Libre Franklin"/>
                <a:sym typeface="Libre Franklin"/>
              </a:rPr>
              <a:t>Simulating pathways</a:t>
            </a:r>
            <a:endParaRPr sz="4400">
              <a:solidFill>
                <a:srgbClr val="FFFFFF"/>
              </a:solidFill>
              <a:latin typeface="Libre Franklin"/>
              <a:ea typeface="Libre Franklin"/>
              <a:cs typeface="Libre Franklin"/>
              <a:sym typeface="Libre Franklin"/>
            </a:endParaRPr>
          </a:p>
          <a:p>
            <a:pPr indent="0" lvl="0" marL="0" rtl="0" algn="l">
              <a:spcBef>
                <a:spcPts val="0"/>
              </a:spcBef>
              <a:spcAft>
                <a:spcPts val="0"/>
              </a:spcAft>
              <a:buNone/>
            </a:pPr>
            <a:r>
              <a:rPr lang="es" sz="4400">
                <a:solidFill>
                  <a:srgbClr val="FFFFFF"/>
                </a:solidFill>
                <a:latin typeface="Libre Franklin"/>
                <a:ea typeface="Libre Franklin"/>
                <a:cs typeface="Libre Franklin"/>
                <a:sym typeface="Libre Franklin"/>
              </a:rPr>
              <a:t>                         and</a:t>
            </a:r>
            <a:endParaRPr sz="4400">
              <a:solidFill>
                <a:srgbClr val="FFFFFF"/>
              </a:solidFill>
              <a:latin typeface="Libre Franklin"/>
              <a:ea typeface="Libre Franklin"/>
              <a:cs typeface="Libre Franklin"/>
              <a:sym typeface="Libre Franklin"/>
            </a:endParaRPr>
          </a:p>
          <a:p>
            <a:pPr indent="0" lvl="0" marL="0" rtl="0" algn="l">
              <a:spcBef>
                <a:spcPts val="0"/>
              </a:spcBef>
              <a:spcAft>
                <a:spcPts val="0"/>
              </a:spcAft>
              <a:buNone/>
            </a:pPr>
            <a:r>
              <a:rPr lang="es" sz="4400">
                <a:solidFill>
                  <a:srgbClr val="FFFFFF"/>
                </a:solidFill>
                <a:latin typeface="Libre Franklin"/>
                <a:ea typeface="Libre Franklin"/>
                <a:cs typeface="Libre Franklin"/>
                <a:sym typeface="Libre Franklin"/>
              </a:rPr>
              <a:t>mutual exclusivity</a:t>
            </a:r>
            <a:endParaRPr sz="4400">
              <a:solidFill>
                <a:srgbClr val="FFFFFF"/>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idx="4294967295" type="body"/>
          </p:nvPr>
        </p:nvSpPr>
        <p:spPr>
          <a:xfrm>
            <a:off x="4108300" y="1349661"/>
            <a:ext cx="4982700" cy="1720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6000">
                <a:solidFill>
                  <a:srgbClr val="000000"/>
                </a:solidFill>
                <a:latin typeface="Libre Franklin"/>
                <a:ea typeface="Libre Franklin"/>
                <a:cs typeface="Libre Franklin"/>
                <a:sym typeface="Libre Franklin"/>
              </a:rPr>
              <a:t>Maps of genotypes and their fitness, delimit </a:t>
            </a:r>
            <a:r>
              <a:rPr b="1" lang="es" sz="6000">
                <a:solidFill>
                  <a:srgbClr val="000000"/>
                </a:solidFill>
                <a:latin typeface="Libre Franklin"/>
                <a:ea typeface="Libre Franklin"/>
                <a:cs typeface="Libre Franklin"/>
                <a:sym typeface="Libre Franklin"/>
              </a:rPr>
              <a:t>multiple paths</a:t>
            </a:r>
            <a:r>
              <a:rPr lang="es" sz="6000">
                <a:solidFill>
                  <a:srgbClr val="000000"/>
                </a:solidFill>
                <a:latin typeface="Libre Franklin"/>
                <a:ea typeface="Libre Franklin"/>
                <a:cs typeface="Libre Franklin"/>
                <a:sym typeface="Libre Franklin"/>
              </a:rPr>
              <a:t> for accumulation of mutations</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sp>
        <p:nvSpPr>
          <p:cNvPr id="153" name="Google Shape;153;p22"/>
          <p:cNvSpPr txBox="1"/>
          <p:nvPr/>
        </p:nvSpPr>
        <p:spPr>
          <a:xfrm>
            <a:off x="3602325" y="4774200"/>
            <a:ext cx="220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Libre Franklin"/>
                <a:ea typeface="Libre Franklin"/>
                <a:cs typeface="Libre Franklin"/>
                <a:sym typeface="Libre Franklin"/>
              </a:rPr>
              <a:t>Lipinski et al. (2016)</a:t>
            </a:r>
            <a:endParaRPr sz="1200">
              <a:latin typeface="Libre Franklin"/>
              <a:ea typeface="Libre Franklin"/>
              <a:cs typeface="Libre Franklin"/>
              <a:sym typeface="Libre Franklin"/>
            </a:endParaRPr>
          </a:p>
        </p:txBody>
      </p:sp>
      <p:pic>
        <p:nvPicPr>
          <p:cNvPr id="154" name="Google Shape;154;p22"/>
          <p:cNvPicPr preferRelativeResize="0"/>
          <p:nvPr/>
        </p:nvPicPr>
        <p:blipFill rotWithShape="1">
          <a:blip r:embed="rId3">
            <a:alphaModFix/>
          </a:blip>
          <a:srcRect b="4003" l="0" r="0" t="0"/>
          <a:stretch/>
        </p:blipFill>
        <p:spPr>
          <a:xfrm>
            <a:off x="533400" y="850125"/>
            <a:ext cx="2994221" cy="4240449"/>
          </a:xfrm>
          <a:prstGeom prst="rect">
            <a:avLst/>
          </a:prstGeom>
          <a:noFill/>
          <a:ln>
            <a:noFill/>
          </a:ln>
        </p:spPr>
      </p:pic>
      <p:sp>
        <p:nvSpPr>
          <p:cNvPr id="155" name="Google Shape;155;p22"/>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Modeling cancer: </a:t>
            </a:r>
            <a:r>
              <a:rPr lang="es">
                <a:solidFill>
                  <a:srgbClr val="FFFFFF"/>
                </a:solidFill>
                <a:latin typeface="Libre Franklin"/>
                <a:ea typeface="Libre Franklin"/>
                <a:cs typeface="Libre Franklin"/>
                <a:sym typeface="Libre Franklin"/>
              </a:rPr>
              <a:t>Fitness landscapes</a:t>
            </a:r>
            <a:endParaRPr>
              <a:solidFill>
                <a:srgbClr val="FFFFFF"/>
              </a:solidFill>
              <a:latin typeface="Libre Franklin"/>
              <a:ea typeface="Libre Franklin"/>
              <a:cs typeface="Libre Franklin"/>
              <a:sym typeface="Libre Franklin"/>
            </a:endParaRPr>
          </a:p>
        </p:txBody>
      </p:sp>
      <p:sp>
        <p:nvSpPr>
          <p:cNvPr id="156" name="Google Shape;156;p22"/>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latin typeface="Libre Franklin"/>
                <a:ea typeface="Libre Franklin"/>
                <a:cs typeface="Libre Franklin"/>
                <a:sym typeface="Libre Franklin"/>
              </a:rPr>
              <a:t>‹#›</a:t>
            </a:fld>
            <a:endParaRPr b="1" sz="2100">
              <a:solidFill>
                <a:srgbClr val="FFFFFF"/>
              </a:solidFill>
              <a:latin typeface="Libre Franklin"/>
              <a:ea typeface="Libre Franklin"/>
              <a:cs typeface="Libre Franklin"/>
              <a:sym typeface="Libre Franklin"/>
            </a:endParaRPr>
          </a:p>
        </p:txBody>
      </p:sp>
      <p:sp>
        <p:nvSpPr>
          <p:cNvPr id="158" name="Google Shape;158;p22"/>
          <p:cNvSpPr txBox="1"/>
          <p:nvPr/>
        </p:nvSpPr>
        <p:spPr>
          <a:xfrm>
            <a:off x="4070350" y="3409800"/>
            <a:ext cx="48876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s" sz="1500">
                <a:solidFill>
                  <a:schemeClr val="dk1"/>
                </a:solidFill>
                <a:latin typeface="Libre Franklin"/>
                <a:ea typeface="Libre Franklin"/>
                <a:cs typeface="Libre Franklin"/>
                <a:sym typeface="Libre Franklin"/>
              </a:rPr>
              <a:t>Tumor progression is an </a:t>
            </a:r>
            <a:r>
              <a:rPr b="1" lang="es" sz="1500">
                <a:solidFill>
                  <a:schemeClr val="dk1"/>
                </a:solidFill>
                <a:latin typeface="Libre Franklin"/>
                <a:ea typeface="Libre Franklin"/>
                <a:cs typeface="Libre Franklin"/>
                <a:sym typeface="Libre Franklin"/>
              </a:rPr>
              <a:t>evolutionary process</a:t>
            </a:r>
            <a:r>
              <a:rPr lang="es" sz="1500">
                <a:solidFill>
                  <a:schemeClr val="dk1"/>
                </a:solidFill>
                <a:latin typeface="Libre Franklin"/>
                <a:ea typeface="Libre Franklin"/>
                <a:cs typeface="Libre Franklin"/>
                <a:sym typeface="Libre Franklin"/>
              </a:rPr>
              <a:t>, fitness reinforces prediction of </a:t>
            </a:r>
            <a:r>
              <a:rPr b="1" lang="es" sz="1500">
                <a:solidFill>
                  <a:schemeClr val="dk1"/>
                </a:solidFill>
                <a:latin typeface="Libre Franklin"/>
                <a:ea typeface="Libre Franklin"/>
                <a:cs typeface="Libre Franklin"/>
                <a:sym typeface="Libre Franklin"/>
              </a:rPr>
              <a:t>most probable paths </a:t>
            </a:r>
            <a:r>
              <a:rPr lang="es" sz="1500">
                <a:solidFill>
                  <a:schemeClr val="dk1"/>
                </a:solidFill>
                <a:latin typeface="Libre Franklin"/>
                <a:ea typeface="Libre Franklin"/>
                <a:cs typeface="Libre Franklin"/>
                <a:sym typeface="Libre Franklin"/>
              </a:rPr>
              <a:t>(accessible genotypes)</a:t>
            </a:r>
            <a:endParaRPr sz="1500"/>
          </a:p>
        </p:txBody>
      </p:sp>
      <p:sp>
        <p:nvSpPr>
          <p:cNvPr id="159" name="Google Shape;159;p22"/>
          <p:cNvSpPr txBox="1"/>
          <p:nvPr/>
        </p:nvSpPr>
        <p:spPr>
          <a:xfrm>
            <a:off x="4079650" y="2299450"/>
            <a:ext cx="49827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s" sz="1500">
                <a:solidFill>
                  <a:schemeClr val="dk1"/>
                </a:solidFill>
                <a:latin typeface="Libre Franklin"/>
                <a:ea typeface="Libre Franklin"/>
                <a:cs typeface="Libre Franklin"/>
                <a:sym typeface="Libre Franklin"/>
              </a:rPr>
              <a:t>Accessible genotypes</a:t>
            </a:r>
            <a:r>
              <a:rPr lang="es" sz="1500">
                <a:solidFill>
                  <a:schemeClr val="dk1"/>
                </a:solidFill>
                <a:latin typeface="Libre Franklin"/>
                <a:ea typeface="Libre Franklin"/>
                <a:cs typeface="Libre Franklin"/>
                <a:sym typeface="Libre Franklin"/>
              </a:rPr>
              <a:t>: Mutational pathways along different genotypes where each one is separated by a single mutational step and fitness increases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idx="4294967295" type="body"/>
          </p:nvPr>
        </p:nvSpPr>
        <p:spPr>
          <a:xfrm>
            <a:off x="154325" y="1019975"/>
            <a:ext cx="5252400" cy="1535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 sz="6000">
                <a:solidFill>
                  <a:srgbClr val="000000"/>
                </a:solidFill>
                <a:latin typeface="Libre Franklin"/>
                <a:ea typeface="Libre Franklin"/>
                <a:cs typeface="Libre Franklin"/>
                <a:sym typeface="Libre Franklin"/>
              </a:rPr>
              <a:t>Multiple complex evolutionary paths</a:t>
            </a:r>
            <a:r>
              <a:rPr lang="es" sz="6000">
                <a:solidFill>
                  <a:srgbClr val="000000"/>
                </a:solidFill>
                <a:latin typeface="Libre Franklin"/>
                <a:ea typeface="Libre Franklin"/>
                <a:cs typeface="Libre Franklin"/>
                <a:sym typeface="Libre Franklin"/>
              </a:rPr>
              <a:t> and </a:t>
            </a:r>
            <a:r>
              <a:rPr b="1" lang="es" sz="6000">
                <a:solidFill>
                  <a:srgbClr val="000000"/>
                </a:solidFill>
                <a:latin typeface="Libre Franklin"/>
                <a:ea typeface="Libre Franklin"/>
                <a:cs typeface="Libre Franklin"/>
                <a:sym typeface="Libre Franklin"/>
              </a:rPr>
              <a:t>high variance in fitness</a:t>
            </a:r>
            <a:r>
              <a:rPr lang="es" sz="6000">
                <a:solidFill>
                  <a:srgbClr val="000000"/>
                </a:solidFill>
                <a:latin typeface="Libre Franklin"/>
                <a:ea typeface="Libre Franklin"/>
                <a:cs typeface="Libre Franklin"/>
                <a:sym typeface="Libre Franklin"/>
              </a:rPr>
              <a:t> due to biological interactions such as:</a:t>
            </a:r>
            <a:endParaRPr sz="6000">
              <a:solidFill>
                <a:srgbClr val="000000"/>
              </a:solidFill>
              <a:latin typeface="Libre Franklin"/>
              <a:ea typeface="Libre Franklin"/>
              <a:cs typeface="Libre Franklin"/>
              <a:sym typeface="Libre Franklin"/>
            </a:endParaRPr>
          </a:p>
          <a:p>
            <a:pPr indent="-323850" lvl="0" marL="457200" rtl="0" algn="l">
              <a:spcBef>
                <a:spcPts val="1200"/>
              </a:spcBef>
              <a:spcAft>
                <a:spcPts val="0"/>
              </a:spcAft>
              <a:buClr>
                <a:srgbClr val="000000"/>
              </a:buClr>
              <a:buSzPct val="100000"/>
              <a:buFont typeface="Libre Franklin"/>
              <a:buChar char="●"/>
            </a:pPr>
            <a:r>
              <a:rPr lang="es" sz="6000">
                <a:solidFill>
                  <a:srgbClr val="000000"/>
                </a:solidFill>
                <a:latin typeface="Libre Franklin"/>
                <a:ea typeface="Libre Franklin"/>
                <a:cs typeface="Libre Franklin"/>
                <a:sym typeface="Libre Franklin"/>
              </a:rPr>
              <a:t> Complementarity </a:t>
            </a:r>
            <a:endParaRPr sz="6000">
              <a:solidFill>
                <a:srgbClr val="000000"/>
              </a:solidFill>
              <a:latin typeface="Libre Franklin"/>
              <a:ea typeface="Libre Franklin"/>
              <a:cs typeface="Libre Franklin"/>
              <a:sym typeface="Libre Franklin"/>
            </a:endParaRPr>
          </a:p>
          <a:p>
            <a:pPr indent="-323850" lvl="0" marL="457200" rtl="0" algn="l">
              <a:spcBef>
                <a:spcPts val="0"/>
              </a:spcBef>
              <a:spcAft>
                <a:spcPts val="0"/>
              </a:spcAft>
              <a:buClr>
                <a:srgbClr val="000000"/>
              </a:buClr>
              <a:buSzPct val="100000"/>
              <a:buChar char="●"/>
            </a:pPr>
            <a:r>
              <a:rPr b="1" lang="es" sz="6000">
                <a:solidFill>
                  <a:srgbClr val="000000"/>
                </a:solidFill>
                <a:latin typeface="Libre Franklin"/>
                <a:ea typeface="Libre Franklin"/>
                <a:cs typeface="Libre Franklin"/>
                <a:sym typeface="Libre Franklin"/>
              </a:rPr>
              <a:t> Mutual exclusivity </a:t>
            </a:r>
            <a:r>
              <a:rPr lang="es" sz="6000">
                <a:solidFill>
                  <a:srgbClr val="000000"/>
                </a:solidFill>
                <a:latin typeface="Libre Franklin"/>
                <a:ea typeface="Libre Franklin"/>
                <a:cs typeface="Libre Franklin"/>
                <a:sym typeface="Libre Franklin"/>
              </a:rPr>
              <a:t>(</a:t>
            </a:r>
            <a:r>
              <a:rPr i="1" lang="es" sz="6000">
                <a:solidFill>
                  <a:srgbClr val="000000"/>
                </a:solidFill>
                <a:latin typeface="Libre Franklin"/>
                <a:ea typeface="Libre Franklin"/>
                <a:cs typeface="Libre Franklin"/>
                <a:sym typeface="Libre Franklin"/>
              </a:rPr>
              <a:t>synthetic lethality or no fitness gain in consecutive mutations in the same pathway</a:t>
            </a:r>
            <a:r>
              <a:rPr lang="es" sz="6000">
                <a:solidFill>
                  <a:srgbClr val="000000"/>
                </a:solidFill>
                <a:latin typeface="Libre Franklin"/>
                <a:ea typeface="Libre Franklin"/>
                <a:cs typeface="Libre Franklin"/>
                <a:sym typeface="Libre Franklin"/>
              </a:rPr>
              <a:t>)</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pic>
        <p:nvPicPr>
          <p:cNvPr id="165" name="Google Shape;165;p23"/>
          <p:cNvPicPr preferRelativeResize="0"/>
          <p:nvPr/>
        </p:nvPicPr>
        <p:blipFill>
          <a:blip r:embed="rId3">
            <a:alphaModFix/>
          </a:blip>
          <a:stretch>
            <a:fillRect/>
          </a:stretch>
        </p:blipFill>
        <p:spPr>
          <a:xfrm>
            <a:off x="5559125" y="813700"/>
            <a:ext cx="3479000" cy="3994944"/>
          </a:xfrm>
          <a:prstGeom prst="rect">
            <a:avLst/>
          </a:prstGeom>
          <a:noFill/>
          <a:ln>
            <a:noFill/>
          </a:ln>
        </p:spPr>
      </p:pic>
      <p:sp>
        <p:nvSpPr>
          <p:cNvPr id="166" name="Google Shape;166;p23"/>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Modeling cancer: </a:t>
            </a:r>
            <a:r>
              <a:rPr lang="es">
                <a:solidFill>
                  <a:srgbClr val="FFFFFF"/>
                </a:solidFill>
                <a:latin typeface="Libre Franklin"/>
                <a:ea typeface="Libre Franklin"/>
                <a:cs typeface="Libre Franklin"/>
                <a:sym typeface="Libre Franklin"/>
              </a:rPr>
              <a:t>Many possible paths</a:t>
            </a:r>
            <a:endParaRPr>
              <a:solidFill>
                <a:srgbClr val="FFFFFF"/>
              </a:solidFill>
              <a:latin typeface="Libre Franklin"/>
              <a:ea typeface="Libre Franklin"/>
              <a:cs typeface="Libre Franklin"/>
              <a:sym typeface="Libre Franklin"/>
            </a:endParaRPr>
          </a:p>
        </p:txBody>
      </p:sp>
      <p:sp>
        <p:nvSpPr>
          <p:cNvPr id="167" name="Google Shape;167;p23"/>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
        <p:nvSpPr>
          <p:cNvPr id="169" name="Google Shape;169;p23"/>
          <p:cNvSpPr txBox="1"/>
          <p:nvPr/>
        </p:nvSpPr>
        <p:spPr>
          <a:xfrm>
            <a:off x="7552425" y="4808650"/>
            <a:ext cx="220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Libre Franklin"/>
                <a:ea typeface="Libre Franklin"/>
                <a:cs typeface="Libre Franklin"/>
                <a:sym typeface="Libre Franklin"/>
              </a:rPr>
              <a:t>Lipinski et al. (2016)</a:t>
            </a:r>
            <a:endParaRPr sz="1200">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idx="4294967295" type="body"/>
          </p:nvPr>
        </p:nvSpPr>
        <p:spPr>
          <a:xfrm>
            <a:off x="154325" y="1019975"/>
            <a:ext cx="5252400" cy="1535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 sz="6000">
                <a:solidFill>
                  <a:srgbClr val="000000"/>
                </a:solidFill>
                <a:latin typeface="Libre Franklin"/>
                <a:ea typeface="Libre Franklin"/>
                <a:cs typeface="Libre Franklin"/>
                <a:sym typeface="Libre Franklin"/>
              </a:rPr>
              <a:t>Multiple complex evolutionary paths</a:t>
            </a:r>
            <a:r>
              <a:rPr lang="es" sz="6000">
                <a:solidFill>
                  <a:srgbClr val="000000"/>
                </a:solidFill>
                <a:latin typeface="Libre Franklin"/>
                <a:ea typeface="Libre Franklin"/>
                <a:cs typeface="Libre Franklin"/>
                <a:sym typeface="Libre Franklin"/>
              </a:rPr>
              <a:t> and </a:t>
            </a:r>
            <a:r>
              <a:rPr b="1" lang="es" sz="6000">
                <a:solidFill>
                  <a:srgbClr val="000000"/>
                </a:solidFill>
                <a:latin typeface="Libre Franklin"/>
                <a:ea typeface="Libre Franklin"/>
                <a:cs typeface="Libre Franklin"/>
                <a:sym typeface="Libre Franklin"/>
              </a:rPr>
              <a:t>high variance in fitness</a:t>
            </a:r>
            <a:r>
              <a:rPr lang="es" sz="6000">
                <a:solidFill>
                  <a:srgbClr val="000000"/>
                </a:solidFill>
                <a:latin typeface="Libre Franklin"/>
                <a:ea typeface="Libre Franklin"/>
                <a:cs typeface="Libre Franklin"/>
                <a:sym typeface="Libre Franklin"/>
              </a:rPr>
              <a:t> due to biological interactions such as:</a:t>
            </a:r>
            <a:endParaRPr sz="6000">
              <a:solidFill>
                <a:srgbClr val="000000"/>
              </a:solidFill>
              <a:latin typeface="Libre Franklin"/>
              <a:ea typeface="Libre Franklin"/>
              <a:cs typeface="Libre Franklin"/>
              <a:sym typeface="Libre Franklin"/>
            </a:endParaRPr>
          </a:p>
          <a:p>
            <a:pPr indent="-323850" lvl="0" marL="457200" rtl="0" algn="l">
              <a:spcBef>
                <a:spcPts val="1200"/>
              </a:spcBef>
              <a:spcAft>
                <a:spcPts val="0"/>
              </a:spcAft>
              <a:buClr>
                <a:srgbClr val="000000"/>
              </a:buClr>
              <a:buSzPct val="100000"/>
              <a:buFont typeface="Libre Franklin"/>
              <a:buChar char="●"/>
            </a:pPr>
            <a:r>
              <a:rPr lang="es" sz="6000">
                <a:solidFill>
                  <a:srgbClr val="000000"/>
                </a:solidFill>
                <a:latin typeface="Libre Franklin"/>
                <a:ea typeface="Libre Franklin"/>
                <a:cs typeface="Libre Franklin"/>
                <a:sym typeface="Libre Franklin"/>
              </a:rPr>
              <a:t> Complementarity </a:t>
            </a:r>
            <a:endParaRPr sz="6000">
              <a:solidFill>
                <a:srgbClr val="000000"/>
              </a:solidFill>
              <a:latin typeface="Libre Franklin"/>
              <a:ea typeface="Libre Franklin"/>
              <a:cs typeface="Libre Franklin"/>
              <a:sym typeface="Libre Franklin"/>
            </a:endParaRPr>
          </a:p>
          <a:p>
            <a:pPr indent="-323850" lvl="0" marL="457200" rtl="0" algn="l">
              <a:spcBef>
                <a:spcPts val="0"/>
              </a:spcBef>
              <a:spcAft>
                <a:spcPts val="0"/>
              </a:spcAft>
              <a:buClr>
                <a:srgbClr val="000000"/>
              </a:buClr>
              <a:buSzPct val="100000"/>
              <a:buChar char="●"/>
            </a:pPr>
            <a:r>
              <a:rPr b="1" lang="es" sz="6000">
                <a:solidFill>
                  <a:srgbClr val="000000"/>
                </a:solidFill>
                <a:latin typeface="Libre Franklin"/>
                <a:ea typeface="Libre Franklin"/>
                <a:cs typeface="Libre Franklin"/>
                <a:sym typeface="Libre Franklin"/>
              </a:rPr>
              <a:t> Mutual exclusivity </a:t>
            </a:r>
            <a:r>
              <a:rPr lang="es" sz="6000">
                <a:solidFill>
                  <a:srgbClr val="000000"/>
                </a:solidFill>
                <a:latin typeface="Libre Franklin"/>
                <a:ea typeface="Libre Franklin"/>
                <a:cs typeface="Libre Franklin"/>
                <a:sym typeface="Libre Franklin"/>
              </a:rPr>
              <a:t>(</a:t>
            </a:r>
            <a:r>
              <a:rPr i="1" lang="es" sz="6000">
                <a:solidFill>
                  <a:srgbClr val="000000"/>
                </a:solidFill>
                <a:latin typeface="Libre Franklin"/>
                <a:ea typeface="Libre Franklin"/>
                <a:cs typeface="Libre Franklin"/>
                <a:sym typeface="Libre Franklin"/>
              </a:rPr>
              <a:t>synthetic lethality or no fitness gain in consecutive mutations in the same pathway</a:t>
            </a:r>
            <a:r>
              <a:rPr lang="es" sz="6000">
                <a:solidFill>
                  <a:srgbClr val="000000"/>
                </a:solidFill>
                <a:latin typeface="Libre Franklin"/>
                <a:ea typeface="Libre Franklin"/>
                <a:cs typeface="Libre Franklin"/>
                <a:sym typeface="Libre Franklin"/>
              </a:rPr>
              <a:t>)</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pic>
        <p:nvPicPr>
          <p:cNvPr id="175" name="Google Shape;175;p24"/>
          <p:cNvPicPr preferRelativeResize="0"/>
          <p:nvPr/>
        </p:nvPicPr>
        <p:blipFill>
          <a:blip r:embed="rId3">
            <a:alphaModFix/>
          </a:blip>
          <a:stretch>
            <a:fillRect/>
          </a:stretch>
        </p:blipFill>
        <p:spPr>
          <a:xfrm>
            <a:off x="5559125" y="813700"/>
            <a:ext cx="3479000" cy="3994944"/>
          </a:xfrm>
          <a:prstGeom prst="rect">
            <a:avLst/>
          </a:prstGeom>
          <a:noFill/>
          <a:ln>
            <a:noFill/>
          </a:ln>
        </p:spPr>
      </p:pic>
      <p:sp>
        <p:nvSpPr>
          <p:cNvPr id="176" name="Google Shape;176;p24"/>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Modeling cancer: </a:t>
            </a:r>
            <a:r>
              <a:rPr lang="es">
                <a:solidFill>
                  <a:srgbClr val="FFFFFF"/>
                </a:solidFill>
                <a:latin typeface="Libre Franklin"/>
                <a:ea typeface="Libre Franklin"/>
                <a:cs typeface="Libre Franklin"/>
                <a:sym typeface="Libre Franklin"/>
              </a:rPr>
              <a:t>Many possible paths</a:t>
            </a:r>
            <a:endParaRPr>
              <a:solidFill>
                <a:srgbClr val="FFFFFF"/>
              </a:solidFill>
              <a:latin typeface="Libre Franklin"/>
              <a:ea typeface="Libre Franklin"/>
              <a:cs typeface="Libre Franklin"/>
              <a:sym typeface="Libre Franklin"/>
            </a:endParaRPr>
          </a:p>
        </p:txBody>
      </p:sp>
      <p:sp>
        <p:nvSpPr>
          <p:cNvPr id="177" name="Google Shape;177;p24"/>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
        <p:nvSpPr>
          <p:cNvPr id="179" name="Google Shape;179;p24"/>
          <p:cNvSpPr txBox="1"/>
          <p:nvPr/>
        </p:nvSpPr>
        <p:spPr>
          <a:xfrm>
            <a:off x="7552425" y="4808650"/>
            <a:ext cx="220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Libre Franklin"/>
                <a:ea typeface="Libre Franklin"/>
                <a:cs typeface="Libre Franklin"/>
                <a:sym typeface="Libre Franklin"/>
              </a:rPr>
              <a:t>Lipinski et al. (2016)</a:t>
            </a:r>
            <a:endParaRPr sz="1200">
              <a:latin typeface="Libre Franklin"/>
              <a:ea typeface="Libre Franklin"/>
              <a:cs typeface="Libre Franklin"/>
              <a:sym typeface="Libre Franklin"/>
            </a:endParaRPr>
          </a:p>
        </p:txBody>
      </p:sp>
      <p:sp>
        <p:nvSpPr>
          <p:cNvPr id="180" name="Google Shape;180;p24"/>
          <p:cNvSpPr txBox="1"/>
          <p:nvPr/>
        </p:nvSpPr>
        <p:spPr>
          <a:xfrm>
            <a:off x="202825" y="2724175"/>
            <a:ext cx="50466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1500">
                <a:solidFill>
                  <a:schemeClr val="dk1"/>
                </a:solidFill>
                <a:latin typeface="Libre Franklin"/>
                <a:ea typeface="Libre Franklin"/>
                <a:cs typeface="Libre Franklin"/>
                <a:sym typeface="Libre Franklin"/>
              </a:rPr>
              <a:t>CPMs cannot </a:t>
            </a:r>
            <a:r>
              <a:rPr lang="es" sz="1500">
                <a:solidFill>
                  <a:schemeClr val="dk1"/>
                </a:solidFill>
                <a:latin typeface="Libre Franklin"/>
                <a:ea typeface="Libre Franklin"/>
                <a:cs typeface="Libre Franklin"/>
                <a:sym typeface="Libre Franklin"/>
              </a:rPr>
              <a:t>represent well this events (</a:t>
            </a:r>
            <a:r>
              <a:rPr i="1" lang="es" sz="1500">
                <a:solidFill>
                  <a:schemeClr val="dk1"/>
                </a:solidFill>
                <a:latin typeface="Libre Franklin"/>
                <a:ea typeface="Libre Franklin"/>
                <a:cs typeface="Libre Franklin"/>
                <a:sym typeface="Libre Franklin"/>
              </a:rPr>
              <a:t>only temporal order</a:t>
            </a:r>
            <a:r>
              <a:rPr lang="es" sz="1500">
                <a:solidFill>
                  <a:schemeClr val="dk1"/>
                </a:solidFill>
                <a:latin typeface="Libre Franklin"/>
                <a:ea typeface="Libre Franklin"/>
                <a:cs typeface="Libre Franklin"/>
                <a:sym typeface="Libre Franklin"/>
              </a:rPr>
              <a:t>) but </a:t>
            </a:r>
            <a:r>
              <a:rPr b="1" lang="es" sz="1500">
                <a:solidFill>
                  <a:schemeClr val="dk1"/>
                </a:solidFill>
                <a:latin typeface="Libre Franklin"/>
                <a:ea typeface="Libre Franklin"/>
                <a:cs typeface="Libre Franklin"/>
                <a:sym typeface="Libre Franklin"/>
              </a:rPr>
              <a:t>fitness landscape can</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idx="4294967295" type="body"/>
          </p:nvPr>
        </p:nvSpPr>
        <p:spPr>
          <a:xfrm>
            <a:off x="154325" y="1019975"/>
            <a:ext cx="5252400" cy="1535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 sz="6000">
                <a:solidFill>
                  <a:srgbClr val="000000"/>
                </a:solidFill>
                <a:latin typeface="Libre Franklin"/>
                <a:ea typeface="Libre Franklin"/>
                <a:cs typeface="Libre Franklin"/>
                <a:sym typeface="Libre Franklin"/>
              </a:rPr>
              <a:t>Multiple complex evolutionary paths</a:t>
            </a:r>
            <a:r>
              <a:rPr lang="es" sz="6000">
                <a:solidFill>
                  <a:srgbClr val="000000"/>
                </a:solidFill>
                <a:latin typeface="Libre Franklin"/>
                <a:ea typeface="Libre Franklin"/>
                <a:cs typeface="Libre Franklin"/>
                <a:sym typeface="Libre Franklin"/>
              </a:rPr>
              <a:t> and </a:t>
            </a:r>
            <a:r>
              <a:rPr b="1" lang="es" sz="6000">
                <a:solidFill>
                  <a:srgbClr val="000000"/>
                </a:solidFill>
                <a:latin typeface="Libre Franklin"/>
                <a:ea typeface="Libre Franklin"/>
                <a:cs typeface="Libre Franklin"/>
                <a:sym typeface="Libre Franklin"/>
              </a:rPr>
              <a:t>high variance in fitness</a:t>
            </a:r>
            <a:r>
              <a:rPr lang="es" sz="6000">
                <a:solidFill>
                  <a:srgbClr val="000000"/>
                </a:solidFill>
                <a:latin typeface="Libre Franklin"/>
                <a:ea typeface="Libre Franklin"/>
                <a:cs typeface="Libre Franklin"/>
                <a:sym typeface="Libre Franklin"/>
              </a:rPr>
              <a:t> due to biological interactions such as:</a:t>
            </a:r>
            <a:endParaRPr sz="6000">
              <a:solidFill>
                <a:srgbClr val="000000"/>
              </a:solidFill>
              <a:latin typeface="Libre Franklin"/>
              <a:ea typeface="Libre Franklin"/>
              <a:cs typeface="Libre Franklin"/>
              <a:sym typeface="Libre Franklin"/>
            </a:endParaRPr>
          </a:p>
          <a:p>
            <a:pPr indent="-323850" lvl="0" marL="457200" rtl="0" algn="l">
              <a:spcBef>
                <a:spcPts val="1200"/>
              </a:spcBef>
              <a:spcAft>
                <a:spcPts val="0"/>
              </a:spcAft>
              <a:buClr>
                <a:srgbClr val="000000"/>
              </a:buClr>
              <a:buSzPct val="100000"/>
              <a:buFont typeface="Libre Franklin"/>
              <a:buChar char="●"/>
            </a:pPr>
            <a:r>
              <a:rPr lang="es" sz="6000">
                <a:solidFill>
                  <a:srgbClr val="000000"/>
                </a:solidFill>
                <a:latin typeface="Libre Franklin"/>
                <a:ea typeface="Libre Franklin"/>
                <a:cs typeface="Libre Franklin"/>
                <a:sym typeface="Libre Franklin"/>
              </a:rPr>
              <a:t> C</a:t>
            </a:r>
            <a:r>
              <a:rPr lang="es" sz="6000">
                <a:solidFill>
                  <a:srgbClr val="000000"/>
                </a:solidFill>
                <a:latin typeface="Libre Franklin"/>
                <a:ea typeface="Libre Franklin"/>
                <a:cs typeface="Libre Franklin"/>
                <a:sym typeface="Libre Franklin"/>
              </a:rPr>
              <a:t>omplementarity</a:t>
            </a:r>
            <a:r>
              <a:rPr lang="es" sz="6000">
                <a:solidFill>
                  <a:srgbClr val="000000"/>
                </a:solidFill>
                <a:latin typeface="Libre Franklin"/>
                <a:ea typeface="Libre Franklin"/>
                <a:cs typeface="Libre Franklin"/>
                <a:sym typeface="Libre Franklin"/>
              </a:rPr>
              <a:t> </a:t>
            </a:r>
            <a:endParaRPr sz="6000">
              <a:solidFill>
                <a:srgbClr val="000000"/>
              </a:solidFill>
              <a:latin typeface="Libre Franklin"/>
              <a:ea typeface="Libre Franklin"/>
              <a:cs typeface="Libre Franklin"/>
              <a:sym typeface="Libre Franklin"/>
            </a:endParaRPr>
          </a:p>
          <a:p>
            <a:pPr indent="-323850" lvl="0" marL="457200" rtl="0" algn="l">
              <a:spcBef>
                <a:spcPts val="0"/>
              </a:spcBef>
              <a:spcAft>
                <a:spcPts val="0"/>
              </a:spcAft>
              <a:buClr>
                <a:srgbClr val="000000"/>
              </a:buClr>
              <a:buSzPct val="100000"/>
              <a:buChar char="●"/>
            </a:pPr>
            <a:r>
              <a:rPr b="1" lang="es" sz="6000">
                <a:solidFill>
                  <a:srgbClr val="000000"/>
                </a:solidFill>
                <a:latin typeface="Libre Franklin"/>
                <a:ea typeface="Libre Franklin"/>
                <a:cs typeface="Libre Franklin"/>
                <a:sym typeface="Libre Franklin"/>
              </a:rPr>
              <a:t> Mutual exclusivity </a:t>
            </a:r>
            <a:r>
              <a:rPr lang="es" sz="6000">
                <a:solidFill>
                  <a:srgbClr val="000000"/>
                </a:solidFill>
                <a:latin typeface="Libre Franklin"/>
                <a:ea typeface="Libre Franklin"/>
                <a:cs typeface="Libre Franklin"/>
                <a:sym typeface="Libre Franklin"/>
              </a:rPr>
              <a:t>(</a:t>
            </a:r>
            <a:r>
              <a:rPr i="1" lang="es" sz="6000">
                <a:solidFill>
                  <a:srgbClr val="000000"/>
                </a:solidFill>
                <a:latin typeface="Libre Franklin"/>
                <a:ea typeface="Libre Franklin"/>
                <a:cs typeface="Libre Franklin"/>
                <a:sym typeface="Libre Franklin"/>
              </a:rPr>
              <a:t>synthetic lethality or no fitness gain in consecutive mutations in the same pathway</a:t>
            </a:r>
            <a:r>
              <a:rPr lang="es" sz="6000">
                <a:solidFill>
                  <a:srgbClr val="000000"/>
                </a:solidFill>
                <a:latin typeface="Libre Franklin"/>
                <a:ea typeface="Libre Franklin"/>
                <a:cs typeface="Libre Franklin"/>
                <a:sym typeface="Libre Franklin"/>
              </a:rPr>
              <a:t>)</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pic>
        <p:nvPicPr>
          <p:cNvPr id="186" name="Google Shape;186;p25"/>
          <p:cNvPicPr preferRelativeResize="0"/>
          <p:nvPr/>
        </p:nvPicPr>
        <p:blipFill>
          <a:blip r:embed="rId3">
            <a:alphaModFix/>
          </a:blip>
          <a:stretch>
            <a:fillRect/>
          </a:stretch>
        </p:blipFill>
        <p:spPr>
          <a:xfrm>
            <a:off x="5559125" y="813700"/>
            <a:ext cx="3479000" cy="3994944"/>
          </a:xfrm>
          <a:prstGeom prst="rect">
            <a:avLst/>
          </a:prstGeom>
          <a:noFill/>
          <a:ln>
            <a:noFill/>
          </a:ln>
        </p:spPr>
      </p:pic>
      <p:sp>
        <p:nvSpPr>
          <p:cNvPr id="187" name="Google Shape;187;p25"/>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Modeling cancer: </a:t>
            </a:r>
            <a:r>
              <a:rPr lang="es">
                <a:solidFill>
                  <a:srgbClr val="FFFFFF"/>
                </a:solidFill>
                <a:latin typeface="Libre Franklin"/>
                <a:ea typeface="Libre Franklin"/>
                <a:cs typeface="Libre Franklin"/>
                <a:sym typeface="Libre Franklin"/>
              </a:rPr>
              <a:t>Many possible paths</a:t>
            </a:r>
            <a:endParaRPr>
              <a:solidFill>
                <a:srgbClr val="FFFFFF"/>
              </a:solidFill>
              <a:latin typeface="Libre Franklin"/>
              <a:ea typeface="Libre Franklin"/>
              <a:cs typeface="Libre Franklin"/>
              <a:sym typeface="Libre Franklin"/>
            </a:endParaRPr>
          </a:p>
        </p:txBody>
      </p:sp>
      <p:sp>
        <p:nvSpPr>
          <p:cNvPr id="188" name="Google Shape;188;p25"/>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
        <p:nvSpPr>
          <p:cNvPr id="190" name="Google Shape;190;p25"/>
          <p:cNvSpPr txBox="1"/>
          <p:nvPr/>
        </p:nvSpPr>
        <p:spPr>
          <a:xfrm>
            <a:off x="7552425" y="4808650"/>
            <a:ext cx="220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Libre Franklin"/>
                <a:ea typeface="Libre Franklin"/>
                <a:cs typeface="Libre Franklin"/>
                <a:sym typeface="Libre Franklin"/>
              </a:rPr>
              <a:t>Lipinski et al. (2016)</a:t>
            </a:r>
            <a:endParaRPr sz="1200">
              <a:latin typeface="Libre Franklin"/>
              <a:ea typeface="Libre Franklin"/>
              <a:cs typeface="Libre Franklin"/>
              <a:sym typeface="Libre Franklin"/>
            </a:endParaRPr>
          </a:p>
        </p:txBody>
      </p:sp>
      <p:sp>
        <p:nvSpPr>
          <p:cNvPr id="191" name="Google Shape;191;p25"/>
          <p:cNvSpPr txBox="1"/>
          <p:nvPr/>
        </p:nvSpPr>
        <p:spPr>
          <a:xfrm>
            <a:off x="202825" y="2724175"/>
            <a:ext cx="50466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s" sz="1500">
                <a:solidFill>
                  <a:schemeClr val="dk1"/>
                </a:solidFill>
                <a:latin typeface="Libre Franklin"/>
                <a:ea typeface="Libre Franklin"/>
                <a:cs typeface="Libre Franklin"/>
                <a:sym typeface="Libre Franklin"/>
              </a:rPr>
              <a:t>CPMs cannot </a:t>
            </a:r>
            <a:r>
              <a:rPr lang="es" sz="1500">
                <a:solidFill>
                  <a:schemeClr val="dk1"/>
                </a:solidFill>
                <a:latin typeface="Libre Franklin"/>
                <a:ea typeface="Libre Franklin"/>
                <a:cs typeface="Libre Franklin"/>
                <a:sym typeface="Libre Franklin"/>
              </a:rPr>
              <a:t>represent well this events (</a:t>
            </a:r>
            <a:r>
              <a:rPr i="1" lang="es" sz="1500">
                <a:solidFill>
                  <a:schemeClr val="dk1"/>
                </a:solidFill>
                <a:latin typeface="Libre Franklin"/>
                <a:ea typeface="Libre Franklin"/>
                <a:cs typeface="Libre Franklin"/>
                <a:sym typeface="Libre Franklin"/>
              </a:rPr>
              <a:t>only temporal order</a:t>
            </a:r>
            <a:r>
              <a:rPr lang="es" sz="1500">
                <a:solidFill>
                  <a:schemeClr val="dk1"/>
                </a:solidFill>
                <a:latin typeface="Libre Franklin"/>
                <a:ea typeface="Libre Franklin"/>
                <a:cs typeface="Libre Franklin"/>
                <a:sym typeface="Libre Franklin"/>
              </a:rPr>
              <a:t>) but </a:t>
            </a:r>
            <a:r>
              <a:rPr b="1" lang="es" sz="1500">
                <a:solidFill>
                  <a:schemeClr val="dk1"/>
                </a:solidFill>
                <a:latin typeface="Libre Franklin"/>
                <a:ea typeface="Libre Franklin"/>
                <a:cs typeface="Libre Franklin"/>
                <a:sym typeface="Libre Franklin"/>
              </a:rPr>
              <a:t>fitness landscape can</a:t>
            </a:r>
            <a:endParaRPr sz="1500"/>
          </a:p>
        </p:txBody>
      </p:sp>
      <p:sp>
        <p:nvSpPr>
          <p:cNvPr id="192" name="Google Shape;192;p25"/>
          <p:cNvSpPr txBox="1"/>
          <p:nvPr/>
        </p:nvSpPr>
        <p:spPr>
          <a:xfrm>
            <a:off x="202825" y="3650175"/>
            <a:ext cx="48348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s" sz="1500">
                <a:solidFill>
                  <a:schemeClr val="dk1"/>
                </a:solidFill>
                <a:latin typeface="Libre Franklin"/>
                <a:ea typeface="Libre Franklin"/>
                <a:cs typeface="Libre Franklin"/>
                <a:sym typeface="Libre Franklin"/>
              </a:rPr>
              <a:t>Exhaustive </a:t>
            </a:r>
            <a:r>
              <a:rPr b="1" lang="es" sz="1500">
                <a:solidFill>
                  <a:schemeClr val="dk1"/>
                </a:solidFill>
                <a:latin typeface="Libre Franklin"/>
                <a:ea typeface="Libre Franklin"/>
                <a:cs typeface="Libre Franklin"/>
                <a:sym typeface="Libre Franklin"/>
              </a:rPr>
              <a:t>fitness landscapes are hard to produce</a:t>
            </a:r>
            <a:r>
              <a:rPr lang="es" sz="1500">
                <a:solidFill>
                  <a:schemeClr val="dk1"/>
                </a:solidFill>
                <a:latin typeface="Libre Franklin"/>
                <a:ea typeface="Libre Franklin"/>
                <a:cs typeface="Libre Franklin"/>
                <a:sym typeface="Libre Franklin"/>
              </a:rPr>
              <a:t> (evolution is complicated, duh), many models resort to using CPMs-DAGs and carry their limitations</a:t>
            </a:r>
            <a:endParaRPr sz="1500"/>
          </a:p>
        </p:txBody>
      </p:sp>
      <p:sp>
        <p:nvSpPr>
          <p:cNvPr id="193" name="Google Shape;193;p25"/>
          <p:cNvSpPr txBox="1"/>
          <p:nvPr/>
        </p:nvSpPr>
        <p:spPr>
          <a:xfrm>
            <a:off x="5313725" y="4684650"/>
            <a:ext cx="17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idx="4294967295" type="body"/>
          </p:nvPr>
        </p:nvSpPr>
        <p:spPr>
          <a:xfrm>
            <a:off x="751525" y="1340900"/>
            <a:ext cx="8103000" cy="30705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s" sz="6550">
                <a:solidFill>
                  <a:srgbClr val="000000"/>
                </a:solidFill>
                <a:latin typeface="Libre Franklin"/>
                <a:ea typeface="Libre Franklin"/>
                <a:cs typeface="Libre Franklin"/>
                <a:sym typeface="Libre Franklin"/>
              </a:rPr>
              <a:t>Various algorithms (pathTiMEx, MEMO, etc.) incorporate </a:t>
            </a:r>
            <a:r>
              <a:rPr b="1" lang="es" sz="6550">
                <a:solidFill>
                  <a:srgbClr val="000000"/>
                </a:solidFill>
                <a:latin typeface="Libre Franklin"/>
                <a:ea typeface="Libre Franklin"/>
                <a:cs typeface="Libre Franklin"/>
                <a:sym typeface="Libre Franklin"/>
              </a:rPr>
              <a:t>mutual exclusivity</a:t>
            </a:r>
            <a:r>
              <a:rPr lang="es" sz="6550">
                <a:solidFill>
                  <a:srgbClr val="000000"/>
                </a:solidFill>
                <a:latin typeface="Libre Franklin"/>
                <a:ea typeface="Libre Franklin"/>
                <a:cs typeface="Libre Franklin"/>
                <a:sym typeface="Libre Franklin"/>
              </a:rPr>
              <a:t> in their models based on </a:t>
            </a:r>
            <a:r>
              <a:rPr lang="es" sz="6550">
                <a:solidFill>
                  <a:schemeClr val="dk1"/>
                </a:solidFill>
                <a:latin typeface="Libre Franklin"/>
                <a:ea typeface="Libre Franklin"/>
                <a:cs typeface="Libre Franklin"/>
                <a:sym typeface="Libre Franklin"/>
              </a:rPr>
              <a:t>DAGs, but </a:t>
            </a:r>
            <a:r>
              <a:rPr b="1" lang="es" sz="6550">
                <a:solidFill>
                  <a:schemeClr val="dk1"/>
                </a:solidFill>
                <a:latin typeface="Libre Franklin"/>
                <a:ea typeface="Libre Franklin"/>
                <a:cs typeface="Libre Franklin"/>
                <a:sym typeface="Libre Franklin"/>
              </a:rPr>
              <a:t>they don’t validate those with evolutionary information</a:t>
            </a:r>
            <a:r>
              <a:rPr lang="es" sz="6550">
                <a:solidFill>
                  <a:schemeClr val="dk1"/>
                </a:solidFill>
                <a:latin typeface="Libre Franklin"/>
                <a:ea typeface="Libre Franklin"/>
                <a:cs typeface="Libre Franklin"/>
                <a:sym typeface="Libre Franklin"/>
              </a:rPr>
              <a:t> →   M</a:t>
            </a:r>
            <a:r>
              <a:rPr lang="es" sz="6550" u="sng">
                <a:solidFill>
                  <a:schemeClr val="dk1"/>
                </a:solidFill>
                <a:latin typeface="Libre Franklin"/>
                <a:ea typeface="Libre Franklin"/>
                <a:cs typeface="Libre Franklin"/>
                <a:sym typeface="Libre Franklin"/>
              </a:rPr>
              <a:t>ay not represent well enough accessible pathways</a:t>
            </a:r>
            <a:endParaRPr sz="6550" u="sng">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550">
              <a:solidFill>
                <a:srgbClr val="000000"/>
              </a:solidFill>
              <a:latin typeface="Libre Franklin"/>
              <a:ea typeface="Libre Franklin"/>
              <a:cs typeface="Libre Franklin"/>
              <a:sym typeface="Libre Franklin"/>
            </a:endParaRPr>
          </a:p>
          <a:p>
            <a:pPr indent="0" lvl="0" marL="0" rtl="0" algn="l">
              <a:lnSpc>
                <a:spcPct val="200000"/>
              </a:lnSpc>
              <a:spcBef>
                <a:spcPts val="1200"/>
              </a:spcBef>
              <a:spcAft>
                <a:spcPts val="0"/>
              </a:spcAft>
              <a:buNone/>
            </a:pPr>
            <a:r>
              <a:t/>
            </a:r>
            <a:endParaRPr sz="5350">
              <a:solidFill>
                <a:srgbClr val="000000"/>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sp>
        <p:nvSpPr>
          <p:cNvPr id="199" name="Google Shape;199;p26"/>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Objectives of our work</a:t>
            </a:r>
            <a:endParaRPr>
              <a:solidFill>
                <a:srgbClr val="FFFFFF"/>
              </a:solidFill>
              <a:latin typeface="Libre Franklin"/>
              <a:ea typeface="Libre Franklin"/>
              <a:cs typeface="Libre Franklin"/>
              <a:sym typeface="Libre Franklin"/>
            </a:endParaRPr>
          </a:p>
        </p:txBody>
      </p:sp>
      <p:sp>
        <p:nvSpPr>
          <p:cNvPr id="200" name="Google Shape;200;p26"/>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idx="4294967295" type="body"/>
          </p:nvPr>
        </p:nvSpPr>
        <p:spPr>
          <a:xfrm>
            <a:off x="751525" y="1340900"/>
            <a:ext cx="8103000" cy="30705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s" sz="6550">
                <a:solidFill>
                  <a:srgbClr val="000000"/>
                </a:solidFill>
                <a:latin typeface="Libre Franklin"/>
                <a:ea typeface="Libre Franklin"/>
                <a:cs typeface="Libre Franklin"/>
                <a:sym typeface="Libre Franklin"/>
              </a:rPr>
              <a:t>Various algorithms (pathTiMEx, MEMO, etc.) incorporate </a:t>
            </a:r>
            <a:r>
              <a:rPr b="1" lang="es" sz="6550">
                <a:solidFill>
                  <a:srgbClr val="000000"/>
                </a:solidFill>
                <a:latin typeface="Libre Franklin"/>
                <a:ea typeface="Libre Franklin"/>
                <a:cs typeface="Libre Franklin"/>
                <a:sym typeface="Libre Franklin"/>
              </a:rPr>
              <a:t>mutual exclusivity</a:t>
            </a:r>
            <a:r>
              <a:rPr lang="es" sz="6550">
                <a:solidFill>
                  <a:srgbClr val="000000"/>
                </a:solidFill>
                <a:latin typeface="Libre Franklin"/>
                <a:ea typeface="Libre Franklin"/>
                <a:cs typeface="Libre Franklin"/>
                <a:sym typeface="Libre Franklin"/>
              </a:rPr>
              <a:t> in their models based on DAGs, but </a:t>
            </a:r>
            <a:r>
              <a:rPr b="1" lang="es" sz="6550">
                <a:solidFill>
                  <a:srgbClr val="000000"/>
                </a:solidFill>
                <a:latin typeface="Libre Franklin"/>
                <a:ea typeface="Libre Franklin"/>
                <a:cs typeface="Libre Franklin"/>
                <a:sym typeface="Libre Franklin"/>
              </a:rPr>
              <a:t>they don’t validate those with evolutionary information</a:t>
            </a:r>
            <a:r>
              <a:rPr lang="es" sz="6550">
                <a:solidFill>
                  <a:srgbClr val="000000"/>
                </a:solidFill>
                <a:latin typeface="Libre Franklin"/>
                <a:ea typeface="Libre Franklin"/>
                <a:cs typeface="Libre Franklin"/>
                <a:sym typeface="Libre Franklin"/>
              </a:rPr>
              <a:t> →   M</a:t>
            </a:r>
            <a:r>
              <a:rPr lang="es" sz="6550" u="sng">
                <a:solidFill>
                  <a:srgbClr val="000000"/>
                </a:solidFill>
                <a:latin typeface="Libre Franklin"/>
                <a:ea typeface="Libre Franklin"/>
                <a:cs typeface="Libre Franklin"/>
                <a:sym typeface="Libre Franklin"/>
              </a:rPr>
              <a:t>ay not represent well enough accessible pathways</a:t>
            </a:r>
            <a:endParaRPr sz="6550" u="sng">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550">
              <a:solidFill>
                <a:srgbClr val="000000"/>
              </a:solidFill>
              <a:latin typeface="Libre Franklin"/>
              <a:ea typeface="Libre Franklin"/>
              <a:cs typeface="Libre Franklin"/>
              <a:sym typeface="Libre Franklin"/>
            </a:endParaRPr>
          </a:p>
          <a:p>
            <a:pPr indent="0" lvl="0" marL="0" rtl="0" algn="l">
              <a:lnSpc>
                <a:spcPct val="200000"/>
              </a:lnSpc>
              <a:spcBef>
                <a:spcPts val="1200"/>
              </a:spcBef>
              <a:spcAft>
                <a:spcPts val="0"/>
              </a:spcAft>
              <a:buNone/>
            </a:pPr>
            <a:r>
              <a:t/>
            </a:r>
            <a:endParaRPr sz="5350">
              <a:solidFill>
                <a:srgbClr val="000000"/>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sp>
        <p:nvSpPr>
          <p:cNvPr id="207" name="Google Shape;207;p27"/>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Objectives of our work</a:t>
            </a:r>
            <a:endParaRPr>
              <a:solidFill>
                <a:srgbClr val="FFFFFF"/>
              </a:solidFill>
              <a:latin typeface="Libre Franklin"/>
              <a:ea typeface="Libre Franklin"/>
              <a:cs typeface="Libre Franklin"/>
              <a:sym typeface="Libre Franklin"/>
            </a:endParaRPr>
          </a:p>
        </p:txBody>
      </p:sp>
      <p:sp>
        <p:nvSpPr>
          <p:cNvPr id="208" name="Google Shape;208;p27"/>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
        <p:nvSpPr>
          <p:cNvPr id="210" name="Google Shape;210;p27"/>
          <p:cNvSpPr txBox="1"/>
          <p:nvPr/>
        </p:nvSpPr>
        <p:spPr>
          <a:xfrm>
            <a:off x="790375" y="2590725"/>
            <a:ext cx="8025300" cy="20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500">
                <a:solidFill>
                  <a:schemeClr val="dk1"/>
                </a:solidFill>
                <a:latin typeface="Libre Franklin Thin"/>
                <a:ea typeface="Libre Franklin Thin"/>
                <a:cs typeface="Libre Franklin Thin"/>
                <a:sym typeface="Libre Franklin Thin"/>
              </a:rPr>
              <a:t>Using OncoSimulR we worked on the data simulation from two papers/algorithms, critically assessing them by:</a:t>
            </a:r>
            <a:endParaRPr sz="1500">
              <a:solidFill>
                <a:schemeClr val="dk1"/>
              </a:solidFill>
              <a:latin typeface="Libre Franklin Thin"/>
              <a:ea typeface="Libre Franklin Thin"/>
              <a:cs typeface="Libre Franklin Thin"/>
              <a:sym typeface="Libre Franklin Thin"/>
            </a:endParaRPr>
          </a:p>
          <a:p>
            <a:pPr indent="-323850" lvl="0" marL="457200" rtl="0" algn="l">
              <a:lnSpc>
                <a:spcPct val="200000"/>
              </a:lnSpc>
              <a:spcBef>
                <a:spcPts val="1200"/>
              </a:spcBef>
              <a:spcAft>
                <a:spcPts val="0"/>
              </a:spcAft>
              <a:buClr>
                <a:schemeClr val="dk1"/>
              </a:buClr>
              <a:buSzPts val="1500"/>
              <a:buFont typeface="Libre Franklin Thin"/>
              <a:buChar char="●"/>
            </a:pPr>
            <a:r>
              <a:rPr lang="es" sz="1500">
                <a:solidFill>
                  <a:schemeClr val="dk1"/>
                </a:solidFill>
                <a:latin typeface="Libre Franklin Thin"/>
                <a:ea typeface="Libre Franklin Thin"/>
                <a:cs typeface="Libre Franklin Thin"/>
                <a:sym typeface="Libre Franklin Thin"/>
              </a:rPr>
              <a:t>Replicating some of their models and examples </a:t>
            </a:r>
            <a:endParaRPr sz="1500">
              <a:solidFill>
                <a:schemeClr val="dk1"/>
              </a:solidFill>
              <a:latin typeface="Libre Franklin Thin"/>
              <a:ea typeface="Libre Franklin Thin"/>
              <a:cs typeface="Libre Franklin Thin"/>
              <a:sym typeface="Libre Franklin Thin"/>
            </a:endParaRPr>
          </a:p>
          <a:p>
            <a:pPr indent="-323850" lvl="0" marL="457200" rtl="0" algn="l">
              <a:lnSpc>
                <a:spcPct val="200000"/>
              </a:lnSpc>
              <a:spcBef>
                <a:spcPts val="0"/>
              </a:spcBef>
              <a:spcAft>
                <a:spcPts val="0"/>
              </a:spcAft>
              <a:buClr>
                <a:schemeClr val="dk1"/>
              </a:buClr>
              <a:buSzPts val="1500"/>
              <a:buFont typeface="Libre Franklin Thin"/>
              <a:buChar char="●"/>
            </a:pPr>
            <a:r>
              <a:rPr lang="es" sz="1500">
                <a:solidFill>
                  <a:schemeClr val="dk1"/>
                </a:solidFill>
                <a:latin typeface="Libre Franklin Thin"/>
                <a:ea typeface="Libre Franklin Thin"/>
                <a:cs typeface="Libre Franklin Thin"/>
                <a:sym typeface="Libre Franklin Thin"/>
              </a:rPr>
              <a:t>Extending on what they were modeling </a:t>
            </a:r>
            <a:endParaRPr sz="1500">
              <a:solidFill>
                <a:schemeClr val="dk1"/>
              </a:solidFill>
              <a:latin typeface="Libre Franklin Thin"/>
              <a:ea typeface="Libre Franklin Thin"/>
              <a:cs typeface="Libre Franklin Thin"/>
              <a:sym typeface="Libre Franklin Thin"/>
            </a:endParaRPr>
          </a:p>
          <a:p>
            <a:pPr indent="-323850" lvl="0" marL="457200" rtl="0" algn="l">
              <a:lnSpc>
                <a:spcPct val="200000"/>
              </a:lnSpc>
              <a:spcBef>
                <a:spcPts val="0"/>
              </a:spcBef>
              <a:spcAft>
                <a:spcPts val="0"/>
              </a:spcAft>
              <a:buClr>
                <a:schemeClr val="dk1"/>
              </a:buClr>
              <a:buSzPts val="1500"/>
              <a:buFont typeface="Libre Franklin Thin"/>
              <a:buChar char="●"/>
            </a:pPr>
            <a:r>
              <a:rPr lang="es" sz="1500">
                <a:solidFill>
                  <a:schemeClr val="dk1"/>
                </a:solidFill>
                <a:latin typeface="Libre Franklin Thin"/>
                <a:ea typeface="Libre Franklin Thin"/>
                <a:cs typeface="Libre Franklin Thin"/>
                <a:sym typeface="Libre Franklin Thin"/>
              </a:rPr>
              <a:t>Identifying some of their limitations</a:t>
            </a:r>
            <a:endParaRPr sz="1500">
              <a:solidFill>
                <a:schemeClr val="dk1"/>
              </a:solidFill>
              <a:latin typeface="Libre Franklin Thin"/>
              <a:ea typeface="Libre Franklin Thin"/>
              <a:cs typeface="Libre Franklin Thin"/>
              <a:sym typeface="Libre Franklin Th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8"/>
          <p:cNvPicPr preferRelativeResize="0"/>
          <p:nvPr/>
        </p:nvPicPr>
        <p:blipFill rotWithShape="1">
          <a:blip r:embed="rId3">
            <a:alphaModFix/>
          </a:blip>
          <a:srcRect b="0" l="0" r="0" t="14133"/>
          <a:stretch/>
        </p:blipFill>
        <p:spPr>
          <a:xfrm>
            <a:off x="3023199" y="1384450"/>
            <a:ext cx="5656699" cy="2927650"/>
          </a:xfrm>
          <a:prstGeom prst="rect">
            <a:avLst/>
          </a:prstGeom>
          <a:noFill/>
          <a:ln>
            <a:noFill/>
          </a:ln>
        </p:spPr>
      </p:pic>
      <p:sp>
        <p:nvSpPr>
          <p:cNvPr id="216" name="Google Shape;216;p28"/>
          <p:cNvSpPr txBox="1"/>
          <p:nvPr>
            <p:ph idx="1" type="body"/>
          </p:nvPr>
        </p:nvSpPr>
        <p:spPr>
          <a:xfrm>
            <a:off x="464100" y="1263600"/>
            <a:ext cx="3690300" cy="3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800">
                <a:latin typeface="Libre Franklin"/>
                <a:ea typeface="Libre Franklin"/>
                <a:cs typeface="Libre Franklin"/>
                <a:sym typeface="Libre Franklin"/>
              </a:rPr>
              <a:t>pathTiMEx: Joint Inference of Mutually Exclusive Cancer Pathways and Their Progression Dynamics</a:t>
            </a:r>
            <a:endParaRPr b="1" sz="1800">
              <a:latin typeface="Libre Franklin"/>
              <a:ea typeface="Libre Franklin"/>
              <a:cs typeface="Libre Franklin"/>
              <a:sym typeface="Libre Franklin"/>
            </a:endParaRPr>
          </a:p>
          <a:p>
            <a:pPr indent="0" lvl="0" marL="0" rtl="0" algn="l">
              <a:spcBef>
                <a:spcPts val="1200"/>
              </a:spcBef>
              <a:spcAft>
                <a:spcPts val="0"/>
              </a:spcAft>
              <a:buNone/>
            </a:pPr>
            <a:r>
              <a:rPr lang="es" sz="1600">
                <a:latin typeface="Libre Franklin"/>
                <a:ea typeface="Libre Franklin"/>
                <a:cs typeface="Libre Franklin"/>
                <a:sym typeface="Libre Franklin"/>
              </a:rPr>
              <a:t>Simona Cristea, Jack Kuipers and Niko Beerenwinkel</a:t>
            </a:r>
            <a:endParaRPr sz="1600">
              <a:latin typeface="Libre Franklin"/>
              <a:ea typeface="Libre Franklin"/>
              <a:cs typeface="Libre Franklin"/>
              <a:sym typeface="Libre Franklin"/>
            </a:endParaRPr>
          </a:p>
          <a:p>
            <a:pPr indent="0" lvl="0" marL="0" rtl="0" algn="l">
              <a:spcBef>
                <a:spcPts val="1200"/>
              </a:spcBef>
              <a:spcAft>
                <a:spcPts val="1200"/>
              </a:spcAft>
              <a:buNone/>
            </a:pPr>
            <a:r>
              <a:t/>
            </a:r>
            <a:endParaRPr sz="1600"/>
          </a:p>
        </p:txBody>
      </p:sp>
      <p:sp>
        <p:nvSpPr>
          <p:cNvPr id="217" name="Google Shape;217;p28"/>
          <p:cNvSpPr/>
          <p:nvPr/>
        </p:nvSpPr>
        <p:spPr>
          <a:xfrm>
            <a:off x="6302700" y="2113100"/>
            <a:ext cx="2377200" cy="8625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p:nvPr/>
        </p:nvSpPr>
        <p:spPr>
          <a:xfrm>
            <a:off x="2920150" y="3298200"/>
            <a:ext cx="2447100" cy="8625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Colorectal cancer: </a:t>
            </a:r>
            <a:r>
              <a:rPr lang="es">
                <a:solidFill>
                  <a:srgbClr val="FFFFFF"/>
                </a:solidFill>
                <a:latin typeface="Libre Franklin"/>
                <a:ea typeface="Libre Franklin"/>
                <a:cs typeface="Libre Franklin"/>
                <a:sym typeface="Libre Franklin"/>
              </a:rPr>
              <a:t>Model found by pathTiMEx</a:t>
            </a:r>
            <a:endParaRPr>
              <a:solidFill>
                <a:srgbClr val="FFFFFF"/>
              </a:solidFill>
              <a:latin typeface="Libre Franklin"/>
              <a:ea typeface="Libre Franklin"/>
              <a:cs typeface="Libre Franklin"/>
              <a:sym typeface="Libre Franklin"/>
            </a:endParaRPr>
          </a:p>
        </p:txBody>
      </p:sp>
      <p:sp>
        <p:nvSpPr>
          <p:cNvPr id="220" name="Google Shape;220;p28"/>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nvSpPr>
        <p:spPr>
          <a:xfrm>
            <a:off x="427675" y="1121425"/>
            <a:ext cx="4144200" cy="162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latin typeface="Libre Franklin"/>
                <a:ea typeface="Libre Franklin"/>
                <a:cs typeface="Libre Franklin"/>
                <a:sym typeface="Libre Franklin"/>
              </a:rPr>
              <a:t>Order effects:</a:t>
            </a:r>
            <a:endParaRPr b="1" sz="1600">
              <a:latin typeface="Libre Franklin"/>
              <a:ea typeface="Libre Franklin"/>
              <a:cs typeface="Libre Franklin"/>
              <a:sym typeface="Libre Franklin"/>
            </a:endParaRPr>
          </a:p>
          <a:p>
            <a:pPr indent="-323850" lvl="0" marL="457200" rtl="0" algn="l">
              <a:lnSpc>
                <a:spcPct val="115000"/>
              </a:lnSpc>
              <a:spcBef>
                <a:spcPts val="1000"/>
              </a:spcBef>
              <a:spcAft>
                <a:spcPts val="0"/>
              </a:spcAft>
              <a:buSzPts val="1500"/>
              <a:buFont typeface="Libre Franklin"/>
              <a:buChar char="●"/>
            </a:pPr>
            <a:r>
              <a:rPr lang="es" sz="1500">
                <a:latin typeface="Libre Franklin"/>
                <a:ea typeface="Libre Franklin"/>
                <a:cs typeface="Libre Franklin"/>
                <a:sym typeface="Libre Franklin"/>
              </a:rPr>
              <a:t>Modules TP53/EVC2 and PIK3CA/EPHA3 appear independently</a:t>
            </a:r>
            <a:endParaRPr sz="1500">
              <a:latin typeface="Libre Franklin"/>
              <a:ea typeface="Libre Franklin"/>
              <a:cs typeface="Libre Franklin"/>
              <a:sym typeface="Libre Franklin"/>
            </a:endParaRPr>
          </a:p>
          <a:p>
            <a:pPr indent="-323850" lvl="0" marL="457200" rtl="0" algn="l">
              <a:lnSpc>
                <a:spcPct val="115000"/>
              </a:lnSpc>
              <a:spcBef>
                <a:spcPts val="0"/>
              </a:spcBef>
              <a:spcAft>
                <a:spcPts val="0"/>
              </a:spcAft>
              <a:buSzPts val="1500"/>
              <a:buFont typeface="Libre Franklin"/>
              <a:buChar char="●"/>
            </a:pPr>
            <a:r>
              <a:rPr lang="es" sz="1500">
                <a:latin typeface="Libre Franklin"/>
                <a:ea typeface="Libre Franklin"/>
                <a:cs typeface="Libre Franklin"/>
                <a:sym typeface="Libre Franklin"/>
              </a:rPr>
              <a:t>The positive effect on fitness is greater if order restrictions are respected</a:t>
            </a:r>
            <a:endParaRPr b="1" sz="1500">
              <a:latin typeface="Libre Franklin"/>
              <a:ea typeface="Libre Franklin"/>
              <a:cs typeface="Libre Franklin"/>
              <a:sym typeface="Libre Franklin"/>
            </a:endParaRPr>
          </a:p>
        </p:txBody>
      </p:sp>
      <p:cxnSp>
        <p:nvCxnSpPr>
          <p:cNvPr id="227" name="Google Shape;227;p29"/>
          <p:cNvCxnSpPr>
            <a:endCxn id="228" idx="0"/>
          </p:cNvCxnSpPr>
          <p:nvPr/>
        </p:nvCxnSpPr>
        <p:spPr>
          <a:xfrm>
            <a:off x="7346063" y="2206925"/>
            <a:ext cx="786300" cy="1820100"/>
          </a:xfrm>
          <a:prstGeom prst="straightConnector1">
            <a:avLst/>
          </a:prstGeom>
          <a:noFill/>
          <a:ln cap="flat" cmpd="sng" w="19050">
            <a:solidFill>
              <a:srgbClr val="BF9000"/>
            </a:solidFill>
            <a:prstDash val="dash"/>
            <a:round/>
            <a:headEnd len="med" w="med" type="none"/>
            <a:tailEnd len="med" w="med" type="triangle"/>
          </a:ln>
        </p:spPr>
      </p:cxnSp>
      <p:sp>
        <p:nvSpPr>
          <p:cNvPr id="229" name="Google Shape;229;p29"/>
          <p:cNvSpPr txBox="1"/>
          <p:nvPr/>
        </p:nvSpPr>
        <p:spPr>
          <a:xfrm>
            <a:off x="6399863" y="1244450"/>
            <a:ext cx="1155000" cy="431100"/>
          </a:xfrm>
          <a:prstGeom prst="rect">
            <a:avLst/>
          </a:prstGeom>
          <a:noFill/>
          <a:ln cap="flat" cmpd="sng" w="28575">
            <a:solidFill>
              <a:srgbClr val="99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APC</a:t>
            </a:r>
            <a:endParaRPr b="1" sz="1600"/>
          </a:p>
        </p:txBody>
      </p:sp>
      <p:sp>
        <p:nvSpPr>
          <p:cNvPr id="230" name="Google Shape;230;p29"/>
          <p:cNvSpPr txBox="1"/>
          <p:nvPr/>
        </p:nvSpPr>
        <p:spPr>
          <a:xfrm>
            <a:off x="4808663" y="1244450"/>
            <a:ext cx="1155000" cy="431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Root</a:t>
            </a:r>
            <a:endParaRPr b="1" sz="1600"/>
          </a:p>
        </p:txBody>
      </p:sp>
      <p:sp>
        <p:nvSpPr>
          <p:cNvPr id="231" name="Google Shape;231;p29"/>
          <p:cNvSpPr txBox="1"/>
          <p:nvPr/>
        </p:nvSpPr>
        <p:spPr>
          <a:xfrm>
            <a:off x="5244863" y="4027025"/>
            <a:ext cx="1155000" cy="677100"/>
          </a:xfrm>
          <a:prstGeom prst="rect">
            <a:avLst/>
          </a:prstGeom>
          <a:noFill/>
          <a:ln cap="flat" cmpd="sng" w="28575">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FBXW7</a:t>
            </a:r>
            <a:endParaRPr b="1" sz="1600"/>
          </a:p>
          <a:p>
            <a:pPr indent="0" lvl="0" marL="0" rtl="0" algn="ctr">
              <a:spcBef>
                <a:spcPts val="0"/>
              </a:spcBef>
              <a:spcAft>
                <a:spcPts val="0"/>
              </a:spcAft>
              <a:buNone/>
            </a:pPr>
            <a:r>
              <a:rPr b="1" lang="es" sz="1600"/>
              <a:t>TCF7L2</a:t>
            </a:r>
            <a:endParaRPr b="1" sz="1600"/>
          </a:p>
        </p:txBody>
      </p:sp>
      <p:cxnSp>
        <p:nvCxnSpPr>
          <p:cNvPr id="232" name="Google Shape;232;p29"/>
          <p:cNvCxnSpPr>
            <a:stCxn id="230" idx="3"/>
            <a:endCxn id="229" idx="1"/>
          </p:cNvCxnSpPr>
          <p:nvPr/>
        </p:nvCxnSpPr>
        <p:spPr>
          <a:xfrm>
            <a:off x="5963663" y="1460000"/>
            <a:ext cx="436200" cy="0"/>
          </a:xfrm>
          <a:prstGeom prst="straightConnector1">
            <a:avLst/>
          </a:prstGeom>
          <a:noFill/>
          <a:ln cap="flat" cmpd="sng" w="19050">
            <a:solidFill>
              <a:srgbClr val="000000"/>
            </a:solidFill>
            <a:prstDash val="solid"/>
            <a:round/>
            <a:headEnd len="med" w="med" type="none"/>
            <a:tailEnd len="med" w="med" type="triangle"/>
          </a:ln>
        </p:spPr>
      </p:cxnSp>
      <p:cxnSp>
        <p:nvCxnSpPr>
          <p:cNvPr id="233" name="Google Shape;233;p29"/>
          <p:cNvCxnSpPr>
            <a:stCxn id="229" idx="2"/>
            <a:endCxn id="234" idx="0"/>
          </p:cNvCxnSpPr>
          <p:nvPr/>
        </p:nvCxnSpPr>
        <p:spPr>
          <a:xfrm>
            <a:off x="6977363" y="1675550"/>
            <a:ext cx="0" cy="350700"/>
          </a:xfrm>
          <a:prstGeom prst="straightConnector1">
            <a:avLst/>
          </a:prstGeom>
          <a:noFill/>
          <a:ln cap="flat" cmpd="sng" w="19050">
            <a:solidFill>
              <a:srgbClr val="000000"/>
            </a:solidFill>
            <a:prstDash val="solid"/>
            <a:round/>
            <a:headEnd len="med" w="med" type="none"/>
            <a:tailEnd len="med" w="med" type="triangle"/>
          </a:ln>
        </p:spPr>
      </p:cxnSp>
      <p:cxnSp>
        <p:nvCxnSpPr>
          <p:cNvPr id="235" name="Google Shape;235;p29"/>
          <p:cNvCxnSpPr>
            <a:stCxn id="236" idx="2"/>
            <a:endCxn id="231" idx="0"/>
          </p:cNvCxnSpPr>
          <p:nvPr/>
        </p:nvCxnSpPr>
        <p:spPr>
          <a:xfrm flipH="1">
            <a:off x="5822363" y="3542238"/>
            <a:ext cx="1155000" cy="484800"/>
          </a:xfrm>
          <a:prstGeom prst="straightConnector1">
            <a:avLst/>
          </a:prstGeom>
          <a:noFill/>
          <a:ln cap="flat" cmpd="sng" w="19050">
            <a:solidFill>
              <a:srgbClr val="000000"/>
            </a:solidFill>
            <a:prstDash val="solid"/>
            <a:round/>
            <a:headEnd len="med" w="med" type="none"/>
            <a:tailEnd len="med" w="med" type="triangle"/>
          </a:ln>
        </p:spPr>
      </p:cxnSp>
      <p:cxnSp>
        <p:nvCxnSpPr>
          <p:cNvPr id="237" name="Google Shape;237;p29"/>
          <p:cNvCxnSpPr>
            <a:endCxn id="231" idx="0"/>
          </p:cNvCxnSpPr>
          <p:nvPr/>
        </p:nvCxnSpPr>
        <p:spPr>
          <a:xfrm flipH="1">
            <a:off x="5822363" y="2166425"/>
            <a:ext cx="825300" cy="1860600"/>
          </a:xfrm>
          <a:prstGeom prst="straightConnector1">
            <a:avLst/>
          </a:prstGeom>
          <a:noFill/>
          <a:ln cap="flat" cmpd="sng" w="19050">
            <a:solidFill>
              <a:srgbClr val="000000"/>
            </a:solidFill>
            <a:prstDash val="solid"/>
            <a:round/>
            <a:headEnd len="med" w="med" type="none"/>
            <a:tailEnd len="med" w="med" type="triangle"/>
          </a:ln>
        </p:spPr>
      </p:cxnSp>
      <p:sp>
        <p:nvSpPr>
          <p:cNvPr id="236" name="Google Shape;236;p29"/>
          <p:cNvSpPr txBox="1"/>
          <p:nvPr/>
        </p:nvSpPr>
        <p:spPr>
          <a:xfrm>
            <a:off x="6399863" y="2865138"/>
            <a:ext cx="1155000" cy="677100"/>
          </a:xfrm>
          <a:prstGeom prst="rect">
            <a:avLst/>
          </a:prstGeom>
          <a:solidFill>
            <a:srgbClr val="C9DAF8"/>
          </a:solidFill>
          <a:ln cap="flat" cmpd="sng" w="2857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TP53</a:t>
            </a:r>
            <a:endParaRPr b="1" sz="1600"/>
          </a:p>
          <a:p>
            <a:pPr indent="0" lvl="0" marL="0" rtl="0" algn="ctr">
              <a:spcBef>
                <a:spcPts val="0"/>
              </a:spcBef>
              <a:spcAft>
                <a:spcPts val="0"/>
              </a:spcAft>
              <a:buNone/>
            </a:pPr>
            <a:r>
              <a:rPr b="1" lang="es" sz="1600"/>
              <a:t>EVC2</a:t>
            </a:r>
            <a:endParaRPr b="1" sz="1600"/>
          </a:p>
        </p:txBody>
      </p:sp>
      <p:sp>
        <p:nvSpPr>
          <p:cNvPr id="228" name="Google Shape;228;p29"/>
          <p:cNvSpPr txBox="1"/>
          <p:nvPr/>
        </p:nvSpPr>
        <p:spPr>
          <a:xfrm>
            <a:off x="7554863" y="4027025"/>
            <a:ext cx="1155000" cy="677100"/>
          </a:xfrm>
          <a:prstGeom prst="rect">
            <a:avLst/>
          </a:prstGeom>
          <a:solidFill>
            <a:srgbClr val="D9EAD3"/>
          </a:solidFill>
          <a:ln cap="flat" cmpd="sng" w="28575">
            <a:solidFill>
              <a:srgbClr val="93C47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PIK3CA</a:t>
            </a:r>
            <a:endParaRPr b="1" sz="1600"/>
          </a:p>
          <a:p>
            <a:pPr indent="0" lvl="0" marL="0" rtl="0" algn="ctr">
              <a:spcBef>
                <a:spcPts val="0"/>
              </a:spcBef>
              <a:spcAft>
                <a:spcPts val="0"/>
              </a:spcAft>
              <a:buNone/>
            </a:pPr>
            <a:r>
              <a:rPr b="1" lang="es" sz="1600"/>
              <a:t>EPHA3</a:t>
            </a:r>
            <a:endParaRPr b="1" sz="1600"/>
          </a:p>
        </p:txBody>
      </p:sp>
      <p:sp>
        <p:nvSpPr>
          <p:cNvPr id="234" name="Google Shape;234;p29"/>
          <p:cNvSpPr txBox="1"/>
          <p:nvPr/>
        </p:nvSpPr>
        <p:spPr>
          <a:xfrm>
            <a:off x="6399863" y="2026338"/>
            <a:ext cx="1155000" cy="431100"/>
          </a:xfrm>
          <a:prstGeom prst="rect">
            <a:avLst/>
          </a:prstGeom>
          <a:solidFill>
            <a:srgbClr val="FFFFFF"/>
          </a:solidFill>
          <a:ln cap="flat" cmpd="sng" w="2857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KRAS</a:t>
            </a:r>
            <a:endParaRPr b="1" sz="1600"/>
          </a:p>
        </p:txBody>
      </p:sp>
      <p:cxnSp>
        <p:nvCxnSpPr>
          <p:cNvPr id="238" name="Google Shape;238;p29"/>
          <p:cNvCxnSpPr>
            <a:stCxn id="236" idx="2"/>
            <a:endCxn id="228" idx="0"/>
          </p:cNvCxnSpPr>
          <p:nvPr/>
        </p:nvCxnSpPr>
        <p:spPr>
          <a:xfrm>
            <a:off x="6977363" y="3542238"/>
            <a:ext cx="1155000" cy="484800"/>
          </a:xfrm>
          <a:prstGeom prst="straightConnector1">
            <a:avLst/>
          </a:prstGeom>
          <a:noFill/>
          <a:ln cap="flat" cmpd="sng" w="19050">
            <a:solidFill>
              <a:srgbClr val="BF9000"/>
            </a:solidFill>
            <a:prstDash val="dash"/>
            <a:round/>
            <a:headEnd len="med" w="med" type="none"/>
            <a:tailEnd len="med" w="med" type="triangle"/>
          </a:ln>
        </p:spPr>
      </p:cxnSp>
      <p:cxnSp>
        <p:nvCxnSpPr>
          <p:cNvPr id="239" name="Google Shape;239;p29"/>
          <p:cNvCxnSpPr>
            <a:stCxn id="234" idx="2"/>
            <a:endCxn id="236" idx="0"/>
          </p:cNvCxnSpPr>
          <p:nvPr/>
        </p:nvCxnSpPr>
        <p:spPr>
          <a:xfrm>
            <a:off x="6977363" y="2457438"/>
            <a:ext cx="0" cy="407700"/>
          </a:xfrm>
          <a:prstGeom prst="straightConnector1">
            <a:avLst/>
          </a:prstGeom>
          <a:noFill/>
          <a:ln cap="flat" cmpd="sng" w="19050">
            <a:solidFill>
              <a:srgbClr val="BF9000"/>
            </a:solidFill>
            <a:prstDash val="dash"/>
            <a:round/>
            <a:headEnd len="med" w="med" type="none"/>
            <a:tailEnd len="med" w="med" type="triangle"/>
          </a:ln>
        </p:spPr>
      </p:cxnSp>
      <p:sp>
        <p:nvSpPr>
          <p:cNvPr id="240" name="Google Shape;240;p29"/>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Colorectal cancer: </a:t>
            </a:r>
            <a:r>
              <a:rPr lang="es">
                <a:solidFill>
                  <a:srgbClr val="FFFFFF"/>
                </a:solidFill>
                <a:latin typeface="Libre Franklin"/>
                <a:ea typeface="Libre Franklin"/>
                <a:cs typeface="Libre Franklin"/>
                <a:sym typeface="Libre Franklin"/>
              </a:rPr>
              <a:t>Model with order effects</a:t>
            </a:r>
            <a:endParaRPr>
              <a:solidFill>
                <a:srgbClr val="FFFFFF"/>
              </a:solidFill>
              <a:latin typeface="Libre Franklin"/>
              <a:ea typeface="Libre Franklin"/>
              <a:cs typeface="Libre Franklin"/>
              <a:sym typeface="Libre Franklin"/>
            </a:endParaRPr>
          </a:p>
          <a:p>
            <a:pPr indent="0" lvl="0" marL="0" rtl="0" algn="l">
              <a:spcBef>
                <a:spcPts val="0"/>
              </a:spcBef>
              <a:spcAft>
                <a:spcPts val="0"/>
              </a:spcAft>
              <a:buNone/>
            </a:pPr>
            <a:r>
              <a:t/>
            </a:r>
            <a:endParaRPr>
              <a:solidFill>
                <a:srgbClr val="FFFFFF"/>
              </a:solidFill>
              <a:latin typeface="Libre Franklin"/>
              <a:ea typeface="Libre Franklin"/>
              <a:cs typeface="Libre Franklin"/>
              <a:sym typeface="Libre Franklin"/>
            </a:endParaRPr>
          </a:p>
        </p:txBody>
      </p:sp>
      <p:sp>
        <p:nvSpPr>
          <p:cNvPr id="241" name="Google Shape;241;p29"/>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nvSpPr>
        <p:spPr>
          <a:xfrm>
            <a:off x="427675" y="1121425"/>
            <a:ext cx="4144200" cy="162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latin typeface="Libre Franklin"/>
                <a:ea typeface="Libre Franklin"/>
                <a:cs typeface="Libre Franklin"/>
                <a:sym typeface="Libre Franklin"/>
              </a:rPr>
              <a:t>Order effects:</a:t>
            </a:r>
            <a:endParaRPr b="1" sz="1600">
              <a:latin typeface="Libre Franklin"/>
              <a:ea typeface="Libre Franklin"/>
              <a:cs typeface="Libre Franklin"/>
              <a:sym typeface="Libre Franklin"/>
            </a:endParaRPr>
          </a:p>
          <a:p>
            <a:pPr indent="-323850" lvl="0" marL="457200" rtl="0" algn="l">
              <a:lnSpc>
                <a:spcPct val="115000"/>
              </a:lnSpc>
              <a:spcBef>
                <a:spcPts val="1000"/>
              </a:spcBef>
              <a:spcAft>
                <a:spcPts val="0"/>
              </a:spcAft>
              <a:buSzPts val="1500"/>
              <a:buFont typeface="Libre Franklin"/>
              <a:buChar char="●"/>
            </a:pPr>
            <a:r>
              <a:rPr lang="es" sz="1500">
                <a:latin typeface="Libre Franklin"/>
                <a:ea typeface="Libre Franklin"/>
                <a:cs typeface="Libre Franklin"/>
                <a:sym typeface="Libre Franklin"/>
              </a:rPr>
              <a:t>Modules TP53/EVC2 and PIK3CA/EPHA3 appear independently</a:t>
            </a:r>
            <a:endParaRPr sz="1500">
              <a:latin typeface="Libre Franklin"/>
              <a:ea typeface="Libre Franklin"/>
              <a:cs typeface="Libre Franklin"/>
              <a:sym typeface="Libre Franklin"/>
            </a:endParaRPr>
          </a:p>
          <a:p>
            <a:pPr indent="-323850" lvl="0" marL="457200" rtl="0" algn="l">
              <a:lnSpc>
                <a:spcPct val="115000"/>
              </a:lnSpc>
              <a:spcBef>
                <a:spcPts val="0"/>
              </a:spcBef>
              <a:spcAft>
                <a:spcPts val="0"/>
              </a:spcAft>
              <a:buSzPts val="1500"/>
              <a:buFont typeface="Libre Franklin"/>
              <a:buChar char="●"/>
            </a:pPr>
            <a:r>
              <a:rPr lang="es" sz="1500">
                <a:latin typeface="Libre Franklin"/>
                <a:ea typeface="Libre Franklin"/>
                <a:cs typeface="Libre Franklin"/>
                <a:sym typeface="Libre Franklin"/>
              </a:rPr>
              <a:t>The positive effect on fitness is greater if order restrictions are respected</a:t>
            </a:r>
            <a:endParaRPr b="1" sz="1500">
              <a:latin typeface="Libre Franklin"/>
              <a:ea typeface="Libre Franklin"/>
              <a:cs typeface="Libre Franklin"/>
              <a:sym typeface="Libre Franklin"/>
            </a:endParaRPr>
          </a:p>
        </p:txBody>
      </p:sp>
      <p:sp>
        <p:nvSpPr>
          <p:cNvPr id="248" name="Google Shape;248;p30"/>
          <p:cNvSpPr txBox="1"/>
          <p:nvPr/>
        </p:nvSpPr>
        <p:spPr>
          <a:xfrm>
            <a:off x="427675" y="2728050"/>
            <a:ext cx="4195800" cy="646500"/>
          </a:xfrm>
          <a:prstGeom prst="rect">
            <a:avLst/>
          </a:prstGeom>
          <a:solidFill>
            <a:srgbClr val="F3F3F3"/>
          </a:solidFill>
          <a:ln>
            <a:noFill/>
          </a:ln>
        </p:spPr>
        <p:txBody>
          <a:bodyPr anchorCtr="0" anchor="t" bIns="91425" lIns="91425" spcFirstLastPara="1" rIns="91425" wrap="square" tIns="91425">
            <a:spAutoFit/>
          </a:bodyPr>
          <a:lstStyle/>
          <a:p>
            <a:pPr indent="0" lvl="0" marL="88900" marR="88900" rtl="0" algn="ctr">
              <a:lnSpc>
                <a:spcPct val="100000"/>
              </a:lnSpc>
              <a:spcBef>
                <a:spcPts val="0"/>
              </a:spcBef>
              <a:spcAft>
                <a:spcPts val="0"/>
              </a:spcAft>
              <a:buNone/>
            </a:pPr>
            <a:r>
              <a:rPr b="1" lang="es" sz="1500">
                <a:solidFill>
                  <a:srgbClr val="333333"/>
                </a:solidFill>
                <a:latin typeface="Courier New"/>
                <a:ea typeface="Courier New"/>
                <a:cs typeface="Courier New"/>
                <a:sym typeface="Courier New"/>
              </a:rPr>
              <a:t>eAG_wood_order[grep(</a:t>
            </a:r>
            <a:r>
              <a:rPr b="1" lang="es" sz="1500">
                <a:solidFill>
                  <a:srgbClr val="DD1144"/>
                </a:solidFill>
                <a:latin typeface="Courier New"/>
                <a:ea typeface="Courier New"/>
                <a:cs typeface="Courier New"/>
                <a:sym typeface="Courier New"/>
              </a:rPr>
              <a:t>"^APC &gt; TP53 &gt; KRAS$"</a:t>
            </a:r>
            <a:r>
              <a:rPr b="1" lang="es" sz="1500">
                <a:solidFill>
                  <a:srgbClr val="333333"/>
                </a:solidFill>
                <a:latin typeface="Courier New"/>
                <a:ea typeface="Courier New"/>
                <a:cs typeface="Courier New"/>
                <a:sym typeface="Courier New"/>
              </a:rPr>
              <a:t>, eAG_wood_order[,</a:t>
            </a:r>
            <a:r>
              <a:rPr b="1" lang="es" sz="1500">
                <a:solidFill>
                  <a:srgbClr val="009999"/>
                </a:solidFill>
                <a:latin typeface="Courier New"/>
                <a:ea typeface="Courier New"/>
                <a:cs typeface="Courier New"/>
                <a:sym typeface="Courier New"/>
              </a:rPr>
              <a:t>1</a:t>
            </a:r>
            <a:r>
              <a:rPr b="1" lang="es" sz="1500">
                <a:solidFill>
                  <a:srgbClr val="333333"/>
                </a:solidFill>
                <a:latin typeface="Courier New"/>
                <a:ea typeface="Courier New"/>
                <a:cs typeface="Courier New"/>
                <a:sym typeface="Courier New"/>
              </a:rPr>
              <a:t>]),]</a:t>
            </a:r>
            <a:endParaRPr/>
          </a:p>
        </p:txBody>
      </p:sp>
      <p:sp>
        <p:nvSpPr>
          <p:cNvPr id="249" name="Google Shape;249;p30"/>
          <p:cNvSpPr txBox="1"/>
          <p:nvPr/>
        </p:nvSpPr>
        <p:spPr>
          <a:xfrm>
            <a:off x="607575" y="3380175"/>
            <a:ext cx="3788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Genotype  Fitness</a:t>
            </a:r>
            <a:endParaRPr sz="1300">
              <a:solidFill>
                <a:srgbClr val="333333"/>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104 APC &gt; TP53 &gt; KRAS	    1.44</a:t>
            </a:r>
            <a:endParaRPr sz="1300">
              <a:solidFill>
                <a:srgbClr val="333333"/>
              </a:solidFill>
              <a:highlight>
                <a:srgbClr val="FFFFFF"/>
              </a:highlight>
              <a:latin typeface="Courier New"/>
              <a:ea typeface="Courier New"/>
              <a:cs typeface="Courier New"/>
              <a:sym typeface="Courier New"/>
            </a:endParaRPr>
          </a:p>
        </p:txBody>
      </p:sp>
      <p:cxnSp>
        <p:nvCxnSpPr>
          <p:cNvPr id="250" name="Google Shape;250;p30"/>
          <p:cNvCxnSpPr>
            <a:endCxn id="251" idx="0"/>
          </p:cNvCxnSpPr>
          <p:nvPr/>
        </p:nvCxnSpPr>
        <p:spPr>
          <a:xfrm>
            <a:off x="7346063" y="2206925"/>
            <a:ext cx="786300" cy="1820100"/>
          </a:xfrm>
          <a:prstGeom prst="straightConnector1">
            <a:avLst/>
          </a:prstGeom>
          <a:noFill/>
          <a:ln cap="flat" cmpd="sng" w="19050">
            <a:solidFill>
              <a:srgbClr val="BF9000"/>
            </a:solidFill>
            <a:prstDash val="dash"/>
            <a:round/>
            <a:headEnd len="med" w="med" type="none"/>
            <a:tailEnd len="med" w="med" type="triangle"/>
          </a:ln>
        </p:spPr>
      </p:cxnSp>
      <p:sp>
        <p:nvSpPr>
          <p:cNvPr id="252" name="Google Shape;252;p30"/>
          <p:cNvSpPr txBox="1"/>
          <p:nvPr/>
        </p:nvSpPr>
        <p:spPr>
          <a:xfrm>
            <a:off x="6399863" y="1244450"/>
            <a:ext cx="1155000" cy="431100"/>
          </a:xfrm>
          <a:prstGeom prst="rect">
            <a:avLst/>
          </a:prstGeom>
          <a:noFill/>
          <a:ln cap="flat" cmpd="sng" w="28575">
            <a:solidFill>
              <a:srgbClr val="99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APC</a:t>
            </a:r>
            <a:endParaRPr b="1" sz="1600"/>
          </a:p>
        </p:txBody>
      </p:sp>
      <p:sp>
        <p:nvSpPr>
          <p:cNvPr id="253" name="Google Shape;253;p30"/>
          <p:cNvSpPr txBox="1"/>
          <p:nvPr/>
        </p:nvSpPr>
        <p:spPr>
          <a:xfrm>
            <a:off x="4808663" y="1244450"/>
            <a:ext cx="1155000" cy="431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Root</a:t>
            </a:r>
            <a:endParaRPr b="1" sz="1600"/>
          </a:p>
        </p:txBody>
      </p:sp>
      <p:sp>
        <p:nvSpPr>
          <p:cNvPr id="254" name="Google Shape;254;p30"/>
          <p:cNvSpPr txBox="1"/>
          <p:nvPr/>
        </p:nvSpPr>
        <p:spPr>
          <a:xfrm>
            <a:off x="5244863" y="4027025"/>
            <a:ext cx="1155000" cy="677100"/>
          </a:xfrm>
          <a:prstGeom prst="rect">
            <a:avLst/>
          </a:prstGeom>
          <a:noFill/>
          <a:ln cap="flat" cmpd="sng" w="28575">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FBXW7</a:t>
            </a:r>
            <a:endParaRPr b="1" sz="1600"/>
          </a:p>
          <a:p>
            <a:pPr indent="0" lvl="0" marL="0" rtl="0" algn="ctr">
              <a:spcBef>
                <a:spcPts val="0"/>
              </a:spcBef>
              <a:spcAft>
                <a:spcPts val="0"/>
              </a:spcAft>
              <a:buNone/>
            </a:pPr>
            <a:r>
              <a:rPr b="1" lang="es" sz="1600"/>
              <a:t>TCF7L2</a:t>
            </a:r>
            <a:endParaRPr b="1" sz="1600"/>
          </a:p>
        </p:txBody>
      </p:sp>
      <p:cxnSp>
        <p:nvCxnSpPr>
          <p:cNvPr id="255" name="Google Shape;255;p30"/>
          <p:cNvCxnSpPr>
            <a:stCxn id="253" idx="3"/>
            <a:endCxn id="252" idx="1"/>
          </p:cNvCxnSpPr>
          <p:nvPr/>
        </p:nvCxnSpPr>
        <p:spPr>
          <a:xfrm>
            <a:off x="5963663" y="1460000"/>
            <a:ext cx="436200" cy="0"/>
          </a:xfrm>
          <a:prstGeom prst="straightConnector1">
            <a:avLst/>
          </a:prstGeom>
          <a:noFill/>
          <a:ln cap="flat" cmpd="sng" w="19050">
            <a:solidFill>
              <a:srgbClr val="000000"/>
            </a:solidFill>
            <a:prstDash val="solid"/>
            <a:round/>
            <a:headEnd len="med" w="med" type="none"/>
            <a:tailEnd len="med" w="med" type="triangle"/>
          </a:ln>
        </p:spPr>
      </p:cxnSp>
      <p:cxnSp>
        <p:nvCxnSpPr>
          <p:cNvPr id="256" name="Google Shape;256;p30"/>
          <p:cNvCxnSpPr>
            <a:stCxn id="252" idx="2"/>
            <a:endCxn id="257" idx="0"/>
          </p:cNvCxnSpPr>
          <p:nvPr/>
        </p:nvCxnSpPr>
        <p:spPr>
          <a:xfrm>
            <a:off x="6977363" y="1675550"/>
            <a:ext cx="0" cy="350700"/>
          </a:xfrm>
          <a:prstGeom prst="straightConnector1">
            <a:avLst/>
          </a:prstGeom>
          <a:noFill/>
          <a:ln cap="flat" cmpd="sng" w="19050">
            <a:solidFill>
              <a:srgbClr val="000000"/>
            </a:solidFill>
            <a:prstDash val="solid"/>
            <a:round/>
            <a:headEnd len="med" w="med" type="none"/>
            <a:tailEnd len="med" w="med" type="triangle"/>
          </a:ln>
        </p:spPr>
      </p:cxnSp>
      <p:cxnSp>
        <p:nvCxnSpPr>
          <p:cNvPr id="258" name="Google Shape;258;p30"/>
          <p:cNvCxnSpPr>
            <a:stCxn id="259" idx="2"/>
            <a:endCxn id="254" idx="0"/>
          </p:cNvCxnSpPr>
          <p:nvPr/>
        </p:nvCxnSpPr>
        <p:spPr>
          <a:xfrm flipH="1">
            <a:off x="5822363" y="3542238"/>
            <a:ext cx="1155000" cy="484800"/>
          </a:xfrm>
          <a:prstGeom prst="straightConnector1">
            <a:avLst/>
          </a:prstGeom>
          <a:noFill/>
          <a:ln cap="flat" cmpd="sng" w="19050">
            <a:solidFill>
              <a:srgbClr val="000000"/>
            </a:solidFill>
            <a:prstDash val="solid"/>
            <a:round/>
            <a:headEnd len="med" w="med" type="none"/>
            <a:tailEnd len="med" w="med" type="triangle"/>
          </a:ln>
        </p:spPr>
      </p:cxnSp>
      <p:cxnSp>
        <p:nvCxnSpPr>
          <p:cNvPr id="260" name="Google Shape;260;p30"/>
          <p:cNvCxnSpPr>
            <a:endCxn id="254" idx="0"/>
          </p:cNvCxnSpPr>
          <p:nvPr/>
        </p:nvCxnSpPr>
        <p:spPr>
          <a:xfrm flipH="1">
            <a:off x="5822363" y="2166425"/>
            <a:ext cx="825300" cy="1860600"/>
          </a:xfrm>
          <a:prstGeom prst="straightConnector1">
            <a:avLst/>
          </a:prstGeom>
          <a:noFill/>
          <a:ln cap="flat" cmpd="sng" w="19050">
            <a:solidFill>
              <a:srgbClr val="000000"/>
            </a:solidFill>
            <a:prstDash val="solid"/>
            <a:round/>
            <a:headEnd len="med" w="med" type="none"/>
            <a:tailEnd len="med" w="med" type="triangle"/>
          </a:ln>
        </p:spPr>
      </p:cxnSp>
      <p:sp>
        <p:nvSpPr>
          <p:cNvPr id="259" name="Google Shape;259;p30"/>
          <p:cNvSpPr txBox="1"/>
          <p:nvPr/>
        </p:nvSpPr>
        <p:spPr>
          <a:xfrm>
            <a:off x="6399863" y="2865138"/>
            <a:ext cx="1155000" cy="677100"/>
          </a:xfrm>
          <a:prstGeom prst="rect">
            <a:avLst/>
          </a:prstGeom>
          <a:solidFill>
            <a:srgbClr val="C9DAF8"/>
          </a:solidFill>
          <a:ln cap="flat" cmpd="sng" w="2857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TP53</a:t>
            </a:r>
            <a:endParaRPr b="1" sz="1600"/>
          </a:p>
          <a:p>
            <a:pPr indent="0" lvl="0" marL="0" rtl="0" algn="ctr">
              <a:spcBef>
                <a:spcPts val="0"/>
              </a:spcBef>
              <a:spcAft>
                <a:spcPts val="0"/>
              </a:spcAft>
              <a:buNone/>
            </a:pPr>
            <a:r>
              <a:rPr b="1" lang="es" sz="1600"/>
              <a:t>EVC2</a:t>
            </a:r>
            <a:endParaRPr b="1" sz="1600"/>
          </a:p>
        </p:txBody>
      </p:sp>
      <p:sp>
        <p:nvSpPr>
          <p:cNvPr id="251" name="Google Shape;251;p30"/>
          <p:cNvSpPr txBox="1"/>
          <p:nvPr/>
        </p:nvSpPr>
        <p:spPr>
          <a:xfrm>
            <a:off x="7554863" y="4027025"/>
            <a:ext cx="1155000" cy="677100"/>
          </a:xfrm>
          <a:prstGeom prst="rect">
            <a:avLst/>
          </a:prstGeom>
          <a:solidFill>
            <a:srgbClr val="D9EAD3"/>
          </a:solidFill>
          <a:ln cap="flat" cmpd="sng" w="28575">
            <a:solidFill>
              <a:srgbClr val="93C47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PIK3CA</a:t>
            </a:r>
            <a:endParaRPr b="1" sz="1600"/>
          </a:p>
          <a:p>
            <a:pPr indent="0" lvl="0" marL="0" rtl="0" algn="ctr">
              <a:spcBef>
                <a:spcPts val="0"/>
              </a:spcBef>
              <a:spcAft>
                <a:spcPts val="0"/>
              </a:spcAft>
              <a:buNone/>
            </a:pPr>
            <a:r>
              <a:rPr b="1" lang="es" sz="1600"/>
              <a:t>EPHA3</a:t>
            </a:r>
            <a:endParaRPr b="1" sz="1600"/>
          </a:p>
        </p:txBody>
      </p:sp>
      <p:sp>
        <p:nvSpPr>
          <p:cNvPr id="257" name="Google Shape;257;p30"/>
          <p:cNvSpPr txBox="1"/>
          <p:nvPr/>
        </p:nvSpPr>
        <p:spPr>
          <a:xfrm>
            <a:off x="6399863" y="2026338"/>
            <a:ext cx="1155000" cy="431100"/>
          </a:xfrm>
          <a:prstGeom prst="rect">
            <a:avLst/>
          </a:prstGeom>
          <a:solidFill>
            <a:srgbClr val="FFFFFF"/>
          </a:solidFill>
          <a:ln cap="flat" cmpd="sng" w="2857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KRAS</a:t>
            </a:r>
            <a:endParaRPr b="1" sz="1600"/>
          </a:p>
        </p:txBody>
      </p:sp>
      <p:cxnSp>
        <p:nvCxnSpPr>
          <p:cNvPr id="261" name="Google Shape;261;p30"/>
          <p:cNvCxnSpPr>
            <a:stCxn id="259" idx="2"/>
            <a:endCxn id="251" idx="0"/>
          </p:cNvCxnSpPr>
          <p:nvPr/>
        </p:nvCxnSpPr>
        <p:spPr>
          <a:xfrm>
            <a:off x="6977363" y="3542238"/>
            <a:ext cx="1155000" cy="484800"/>
          </a:xfrm>
          <a:prstGeom prst="straightConnector1">
            <a:avLst/>
          </a:prstGeom>
          <a:noFill/>
          <a:ln cap="flat" cmpd="sng" w="19050">
            <a:solidFill>
              <a:srgbClr val="BF9000"/>
            </a:solidFill>
            <a:prstDash val="dash"/>
            <a:round/>
            <a:headEnd len="med" w="med" type="none"/>
            <a:tailEnd len="med" w="med" type="triangle"/>
          </a:ln>
        </p:spPr>
      </p:cxnSp>
      <p:cxnSp>
        <p:nvCxnSpPr>
          <p:cNvPr id="262" name="Google Shape;262;p30"/>
          <p:cNvCxnSpPr>
            <a:stCxn id="257" idx="2"/>
            <a:endCxn id="259" idx="0"/>
          </p:cNvCxnSpPr>
          <p:nvPr/>
        </p:nvCxnSpPr>
        <p:spPr>
          <a:xfrm>
            <a:off x="6977363" y="2457438"/>
            <a:ext cx="0" cy="407700"/>
          </a:xfrm>
          <a:prstGeom prst="straightConnector1">
            <a:avLst/>
          </a:prstGeom>
          <a:noFill/>
          <a:ln cap="flat" cmpd="sng" w="19050">
            <a:solidFill>
              <a:srgbClr val="BF9000"/>
            </a:solidFill>
            <a:prstDash val="dash"/>
            <a:round/>
            <a:headEnd len="med" w="med" type="none"/>
            <a:tailEnd len="med" w="med" type="triangle"/>
          </a:ln>
        </p:spPr>
      </p:cxnSp>
      <p:sp>
        <p:nvSpPr>
          <p:cNvPr id="263" name="Google Shape;263;p30"/>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Colorectal cancer: </a:t>
            </a:r>
            <a:r>
              <a:rPr lang="es">
                <a:solidFill>
                  <a:srgbClr val="FFFFFF"/>
                </a:solidFill>
                <a:latin typeface="Libre Franklin"/>
                <a:ea typeface="Libre Franklin"/>
                <a:cs typeface="Libre Franklin"/>
                <a:sym typeface="Libre Franklin"/>
              </a:rPr>
              <a:t>Model with order effects</a:t>
            </a:r>
            <a:endParaRPr>
              <a:solidFill>
                <a:srgbClr val="FFFFFF"/>
              </a:solidFill>
              <a:latin typeface="Libre Franklin"/>
              <a:ea typeface="Libre Franklin"/>
              <a:cs typeface="Libre Franklin"/>
              <a:sym typeface="Libre Franklin"/>
            </a:endParaRPr>
          </a:p>
          <a:p>
            <a:pPr indent="0" lvl="0" marL="0" rtl="0" algn="l">
              <a:spcBef>
                <a:spcPts val="0"/>
              </a:spcBef>
              <a:spcAft>
                <a:spcPts val="0"/>
              </a:spcAft>
              <a:buNone/>
            </a:pPr>
            <a:r>
              <a:t/>
            </a:r>
            <a:endParaRPr>
              <a:solidFill>
                <a:srgbClr val="FFFFFF"/>
              </a:solidFill>
              <a:latin typeface="Libre Franklin"/>
              <a:ea typeface="Libre Franklin"/>
              <a:cs typeface="Libre Franklin"/>
              <a:sym typeface="Libre Franklin"/>
            </a:endParaRPr>
          </a:p>
        </p:txBody>
      </p:sp>
      <p:sp>
        <p:nvSpPr>
          <p:cNvPr id="264" name="Google Shape;264;p30"/>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cxnSp>
        <p:nvCxnSpPr>
          <p:cNvPr id="270" name="Google Shape;270;p31"/>
          <p:cNvCxnSpPr>
            <a:endCxn id="271" idx="0"/>
          </p:cNvCxnSpPr>
          <p:nvPr/>
        </p:nvCxnSpPr>
        <p:spPr>
          <a:xfrm>
            <a:off x="7346063" y="2206925"/>
            <a:ext cx="786300" cy="1820100"/>
          </a:xfrm>
          <a:prstGeom prst="straightConnector1">
            <a:avLst/>
          </a:prstGeom>
          <a:noFill/>
          <a:ln cap="flat" cmpd="sng" w="19050">
            <a:solidFill>
              <a:srgbClr val="BF9000"/>
            </a:solidFill>
            <a:prstDash val="dash"/>
            <a:round/>
            <a:headEnd len="med" w="med" type="none"/>
            <a:tailEnd len="med" w="med" type="triangle"/>
          </a:ln>
        </p:spPr>
      </p:cxnSp>
      <p:sp>
        <p:nvSpPr>
          <p:cNvPr id="272" name="Google Shape;272;p31"/>
          <p:cNvSpPr txBox="1"/>
          <p:nvPr/>
        </p:nvSpPr>
        <p:spPr>
          <a:xfrm>
            <a:off x="607575" y="3380175"/>
            <a:ext cx="3788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Genotype  Fitness</a:t>
            </a:r>
            <a:endParaRPr sz="1300">
              <a:solidFill>
                <a:srgbClr val="333333"/>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104 APC &gt; TP53 &gt; KRAS	    1.44</a:t>
            </a:r>
            <a:endParaRPr sz="1300">
              <a:solidFill>
                <a:srgbClr val="333333"/>
              </a:solidFill>
              <a:highlight>
                <a:srgbClr val="FFFFFF"/>
              </a:highlight>
              <a:latin typeface="Courier New"/>
              <a:ea typeface="Courier New"/>
              <a:cs typeface="Courier New"/>
              <a:sym typeface="Courier New"/>
            </a:endParaRPr>
          </a:p>
        </p:txBody>
      </p:sp>
      <p:sp>
        <p:nvSpPr>
          <p:cNvPr id="273" name="Google Shape;273;p31"/>
          <p:cNvSpPr txBox="1"/>
          <p:nvPr/>
        </p:nvSpPr>
        <p:spPr>
          <a:xfrm>
            <a:off x="427675" y="1121425"/>
            <a:ext cx="4144200" cy="162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latin typeface="Libre Franklin"/>
                <a:ea typeface="Libre Franklin"/>
                <a:cs typeface="Libre Franklin"/>
                <a:sym typeface="Libre Franklin"/>
              </a:rPr>
              <a:t>Order effects:</a:t>
            </a:r>
            <a:endParaRPr b="1" sz="1600">
              <a:latin typeface="Libre Franklin"/>
              <a:ea typeface="Libre Franklin"/>
              <a:cs typeface="Libre Franklin"/>
              <a:sym typeface="Libre Franklin"/>
            </a:endParaRPr>
          </a:p>
          <a:p>
            <a:pPr indent="-323850" lvl="0" marL="457200" rtl="0" algn="l">
              <a:lnSpc>
                <a:spcPct val="115000"/>
              </a:lnSpc>
              <a:spcBef>
                <a:spcPts val="1000"/>
              </a:spcBef>
              <a:spcAft>
                <a:spcPts val="0"/>
              </a:spcAft>
              <a:buSzPts val="1500"/>
              <a:buFont typeface="Libre Franklin"/>
              <a:buChar char="●"/>
            </a:pPr>
            <a:r>
              <a:rPr lang="es" sz="1500">
                <a:latin typeface="Libre Franklin"/>
                <a:ea typeface="Libre Franklin"/>
                <a:cs typeface="Libre Franklin"/>
                <a:sym typeface="Libre Franklin"/>
              </a:rPr>
              <a:t>Modules TP53/EVC2 and PIK3CA/EPHA3 appear independently</a:t>
            </a:r>
            <a:endParaRPr sz="1500">
              <a:latin typeface="Libre Franklin"/>
              <a:ea typeface="Libre Franklin"/>
              <a:cs typeface="Libre Franklin"/>
              <a:sym typeface="Libre Franklin"/>
            </a:endParaRPr>
          </a:p>
          <a:p>
            <a:pPr indent="-323850" lvl="0" marL="457200" rtl="0" algn="l">
              <a:lnSpc>
                <a:spcPct val="115000"/>
              </a:lnSpc>
              <a:spcBef>
                <a:spcPts val="0"/>
              </a:spcBef>
              <a:spcAft>
                <a:spcPts val="0"/>
              </a:spcAft>
              <a:buSzPts val="1500"/>
              <a:buFont typeface="Libre Franklin"/>
              <a:buChar char="●"/>
            </a:pPr>
            <a:r>
              <a:rPr lang="es" sz="1500">
                <a:latin typeface="Libre Franklin"/>
                <a:ea typeface="Libre Franklin"/>
                <a:cs typeface="Libre Franklin"/>
                <a:sym typeface="Libre Franklin"/>
              </a:rPr>
              <a:t>The positive effect on fitness is greater if order restrictions are respected</a:t>
            </a:r>
            <a:endParaRPr b="1" sz="1500">
              <a:latin typeface="Libre Franklin"/>
              <a:ea typeface="Libre Franklin"/>
              <a:cs typeface="Libre Franklin"/>
              <a:sym typeface="Libre Franklin"/>
            </a:endParaRPr>
          </a:p>
        </p:txBody>
      </p:sp>
      <p:sp>
        <p:nvSpPr>
          <p:cNvPr id="274" name="Google Shape;274;p31"/>
          <p:cNvSpPr txBox="1"/>
          <p:nvPr/>
        </p:nvSpPr>
        <p:spPr>
          <a:xfrm>
            <a:off x="6399863" y="1244450"/>
            <a:ext cx="1155000" cy="431100"/>
          </a:xfrm>
          <a:prstGeom prst="rect">
            <a:avLst/>
          </a:prstGeom>
          <a:noFill/>
          <a:ln cap="flat" cmpd="sng" w="28575">
            <a:solidFill>
              <a:srgbClr val="99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APC</a:t>
            </a:r>
            <a:endParaRPr b="1" sz="1600"/>
          </a:p>
        </p:txBody>
      </p:sp>
      <p:sp>
        <p:nvSpPr>
          <p:cNvPr id="275" name="Google Shape;275;p31"/>
          <p:cNvSpPr txBox="1"/>
          <p:nvPr/>
        </p:nvSpPr>
        <p:spPr>
          <a:xfrm>
            <a:off x="4808663" y="1244450"/>
            <a:ext cx="1155000" cy="431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Root</a:t>
            </a:r>
            <a:endParaRPr b="1" sz="1600"/>
          </a:p>
        </p:txBody>
      </p:sp>
      <p:sp>
        <p:nvSpPr>
          <p:cNvPr id="276" name="Google Shape;276;p31"/>
          <p:cNvSpPr txBox="1"/>
          <p:nvPr/>
        </p:nvSpPr>
        <p:spPr>
          <a:xfrm>
            <a:off x="5244863" y="4027025"/>
            <a:ext cx="1155000" cy="677100"/>
          </a:xfrm>
          <a:prstGeom prst="rect">
            <a:avLst/>
          </a:prstGeom>
          <a:noFill/>
          <a:ln cap="flat" cmpd="sng" w="28575">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FBXW7</a:t>
            </a:r>
            <a:endParaRPr b="1" sz="1600"/>
          </a:p>
          <a:p>
            <a:pPr indent="0" lvl="0" marL="0" rtl="0" algn="ctr">
              <a:spcBef>
                <a:spcPts val="0"/>
              </a:spcBef>
              <a:spcAft>
                <a:spcPts val="0"/>
              </a:spcAft>
              <a:buNone/>
            </a:pPr>
            <a:r>
              <a:rPr b="1" lang="es" sz="1600"/>
              <a:t>TCF7L2</a:t>
            </a:r>
            <a:endParaRPr b="1" sz="1600"/>
          </a:p>
        </p:txBody>
      </p:sp>
      <p:cxnSp>
        <p:nvCxnSpPr>
          <p:cNvPr id="277" name="Google Shape;277;p31"/>
          <p:cNvCxnSpPr>
            <a:stCxn id="275" idx="3"/>
            <a:endCxn id="274" idx="1"/>
          </p:cNvCxnSpPr>
          <p:nvPr/>
        </p:nvCxnSpPr>
        <p:spPr>
          <a:xfrm>
            <a:off x="5963663" y="1460000"/>
            <a:ext cx="436200" cy="0"/>
          </a:xfrm>
          <a:prstGeom prst="straightConnector1">
            <a:avLst/>
          </a:prstGeom>
          <a:noFill/>
          <a:ln cap="flat" cmpd="sng" w="19050">
            <a:solidFill>
              <a:srgbClr val="000000"/>
            </a:solidFill>
            <a:prstDash val="solid"/>
            <a:round/>
            <a:headEnd len="med" w="med" type="none"/>
            <a:tailEnd len="med" w="med" type="triangle"/>
          </a:ln>
        </p:spPr>
      </p:cxnSp>
      <p:cxnSp>
        <p:nvCxnSpPr>
          <p:cNvPr id="278" name="Google Shape;278;p31"/>
          <p:cNvCxnSpPr>
            <a:stCxn id="274" idx="2"/>
            <a:endCxn id="279" idx="0"/>
          </p:cNvCxnSpPr>
          <p:nvPr/>
        </p:nvCxnSpPr>
        <p:spPr>
          <a:xfrm>
            <a:off x="6977363" y="1675550"/>
            <a:ext cx="0" cy="350700"/>
          </a:xfrm>
          <a:prstGeom prst="straightConnector1">
            <a:avLst/>
          </a:prstGeom>
          <a:noFill/>
          <a:ln cap="flat" cmpd="sng" w="19050">
            <a:solidFill>
              <a:srgbClr val="000000"/>
            </a:solidFill>
            <a:prstDash val="solid"/>
            <a:round/>
            <a:headEnd len="med" w="med" type="none"/>
            <a:tailEnd len="med" w="med" type="triangle"/>
          </a:ln>
        </p:spPr>
      </p:cxnSp>
      <p:cxnSp>
        <p:nvCxnSpPr>
          <p:cNvPr id="280" name="Google Shape;280;p31"/>
          <p:cNvCxnSpPr>
            <a:stCxn id="281" idx="2"/>
            <a:endCxn id="276" idx="0"/>
          </p:cNvCxnSpPr>
          <p:nvPr/>
        </p:nvCxnSpPr>
        <p:spPr>
          <a:xfrm flipH="1">
            <a:off x="5822363" y="3542238"/>
            <a:ext cx="1155000" cy="484800"/>
          </a:xfrm>
          <a:prstGeom prst="straightConnector1">
            <a:avLst/>
          </a:prstGeom>
          <a:noFill/>
          <a:ln cap="flat" cmpd="sng" w="19050">
            <a:solidFill>
              <a:srgbClr val="000000"/>
            </a:solidFill>
            <a:prstDash val="solid"/>
            <a:round/>
            <a:headEnd len="med" w="med" type="none"/>
            <a:tailEnd len="med" w="med" type="triangle"/>
          </a:ln>
        </p:spPr>
      </p:cxnSp>
      <p:cxnSp>
        <p:nvCxnSpPr>
          <p:cNvPr id="282" name="Google Shape;282;p31"/>
          <p:cNvCxnSpPr>
            <a:endCxn id="276" idx="0"/>
          </p:cNvCxnSpPr>
          <p:nvPr/>
        </p:nvCxnSpPr>
        <p:spPr>
          <a:xfrm flipH="1">
            <a:off x="5822363" y="2166425"/>
            <a:ext cx="825300" cy="1860600"/>
          </a:xfrm>
          <a:prstGeom prst="straightConnector1">
            <a:avLst/>
          </a:prstGeom>
          <a:noFill/>
          <a:ln cap="flat" cmpd="sng" w="19050">
            <a:solidFill>
              <a:srgbClr val="000000"/>
            </a:solidFill>
            <a:prstDash val="solid"/>
            <a:round/>
            <a:headEnd len="med" w="med" type="none"/>
            <a:tailEnd len="med" w="med" type="triangle"/>
          </a:ln>
        </p:spPr>
      </p:cxnSp>
      <p:sp>
        <p:nvSpPr>
          <p:cNvPr id="283" name="Google Shape;283;p31"/>
          <p:cNvSpPr txBox="1"/>
          <p:nvPr/>
        </p:nvSpPr>
        <p:spPr>
          <a:xfrm>
            <a:off x="427675" y="2728050"/>
            <a:ext cx="4195800" cy="646500"/>
          </a:xfrm>
          <a:prstGeom prst="rect">
            <a:avLst/>
          </a:prstGeom>
          <a:solidFill>
            <a:srgbClr val="F3F3F3"/>
          </a:solidFill>
          <a:ln>
            <a:noFill/>
          </a:ln>
        </p:spPr>
        <p:txBody>
          <a:bodyPr anchorCtr="0" anchor="t" bIns="91425" lIns="91425" spcFirstLastPara="1" rIns="91425" wrap="square" tIns="91425">
            <a:spAutoFit/>
          </a:bodyPr>
          <a:lstStyle/>
          <a:p>
            <a:pPr indent="0" lvl="0" marL="88900" marR="88900" rtl="0" algn="ctr">
              <a:lnSpc>
                <a:spcPct val="100000"/>
              </a:lnSpc>
              <a:spcBef>
                <a:spcPts val="0"/>
              </a:spcBef>
              <a:spcAft>
                <a:spcPts val="0"/>
              </a:spcAft>
              <a:buNone/>
            </a:pPr>
            <a:r>
              <a:rPr b="1" lang="es" sz="1500">
                <a:solidFill>
                  <a:srgbClr val="333333"/>
                </a:solidFill>
                <a:latin typeface="Courier New"/>
                <a:ea typeface="Courier New"/>
                <a:cs typeface="Courier New"/>
                <a:sym typeface="Courier New"/>
              </a:rPr>
              <a:t>eAG_wood_order[grep(</a:t>
            </a:r>
            <a:r>
              <a:rPr b="1" lang="es" sz="1500">
                <a:solidFill>
                  <a:srgbClr val="DD1144"/>
                </a:solidFill>
                <a:latin typeface="Courier New"/>
                <a:ea typeface="Courier New"/>
                <a:cs typeface="Courier New"/>
                <a:sym typeface="Courier New"/>
              </a:rPr>
              <a:t>"^APC &gt; TP53 &gt; KRAS$"</a:t>
            </a:r>
            <a:r>
              <a:rPr b="1" lang="es" sz="1500">
                <a:solidFill>
                  <a:srgbClr val="333333"/>
                </a:solidFill>
                <a:latin typeface="Courier New"/>
                <a:ea typeface="Courier New"/>
                <a:cs typeface="Courier New"/>
                <a:sym typeface="Courier New"/>
              </a:rPr>
              <a:t>, eAG_wood_order[,</a:t>
            </a:r>
            <a:r>
              <a:rPr b="1" lang="es" sz="1500">
                <a:solidFill>
                  <a:srgbClr val="009999"/>
                </a:solidFill>
                <a:latin typeface="Courier New"/>
                <a:ea typeface="Courier New"/>
                <a:cs typeface="Courier New"/>
                <a:sym typeface="Courier New"/>
              </a:rPr>
              <a:t>1</a:t>
            </a:r>
            <a:r>
              <a:rPr b="1" lang="es" sz="1500">
                <a:solidFill>
                  <a:srgbClr val="333333"/>
                </a:solidFill>
                <a:latin typeface="Courier New"/>
                <a:ea typeface="Courier New"/>
                <a:cs typeface="Courier New"/>
                <a:sym typeface="Courier New"/>
              </a:rPr>
              <a:t>]),]</a:t>
            </a:r>
            <a:endParaRPr/>
          </a:p>
        </p:txBody>
      </p:sp>
      <p:sp>
        <p:nvSpPr>
          <p:cNvPr id="281" name="Google Shape;281;p31"/>
          <p:cNvSpPr txBox="1"/>
          <p:nvPr/>
        </p:nvSpPr>
        <p:spPr>
          <a:xfrm>
            <a:off x="6399863" y="2865138"/>
            <a:ext cx="1155000" cy="677100"/>
          </a:xfrm>
          <a:prstGeom prst="rect">
            <a:avLst/>
          </a:prstGeom>
          <a:solidFill>
            <a:srgbClr val="C9DAF8"/>
          </a:solidFill>
          <a:ln cap="flat" cmpd="sng" w="2857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TP53</a:t>
            </a:r>
            <a:endParaRPr b="1" sz="1600"/>
          </a:p>
          <a:p>
            <a:pPr indent="0" lvl="0" marL="0" rtl="0" algn="ctr">
              <a:spcBef>
                <a:spcPts val="0"/>
              </a:spcBef>
              <a:spcAft>
                <a:spcPts val="0"/>
              </a:spcAft>
              <a:buNone/>
            </a:pPr>
            <a:r>
              <a:rPr b="1" lang="es" sz="1600"/>
              <a:t>EVC2</a:t>
            </a:r>
            <a:endParaRPr b="1" sz="1600"/>
          </a:p>
        </p:txBody>
      </p:sp>
      <p:sp>
        <p:nvSpPr>
          <p:cNvPr id="271" name="Google Shape;271;p31"/>
          <p:cNvSpPr txBox="1"/>
          <p:nvPr/>
        </p:nvSpPr>
        <p:spPr>
          <a:xfrm>
            <a:off x="7554863" y="4027025"/>
            <a:ext cx="1155000" cy="677100"/>
          </a:xfrm>
          <a:prstGeom prst="rect">
            <a:avLst/>
          </a:prstGeom>
          <a:solidFill>
            <a:srgbClr val="D9EAD3"/>
          </a:solidFill>
          <a:ln cap="flat" cmpd="sng" w="28575">
            <a:solidFill>
              <a:srgbClr val="93C47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PIK3CA</a:t>
            </a:r>
            <a:endParaRPr b="1" sz="1600"/>
          </a:p>
          <a:p>
            <a:pPr indent="0" lvl="0" marL="0" rtl="0" algn="ctr">
              <a:spcBef>
                <a:spcPts val="0"/>
              </a:spcBef>
              <a:spcAft>
                <a:spcPts val="0"/>
              </a:spcAft>
              <a:buNone/>
            </a:pPr>
            <a:r>
              <a:rPr b="1" lang="es" sz="1600"/>
              <a:t>EPHA3</a:t>
            </a:r>
            <a:endParaRPr b="1" sz="1600"/>
          </a:p>
        </p:txBody>
      </p:sp>
      <p:sp>
        <p:nvSpPr>
          <p:cNvPr id="279" name="Google Shape;279;p31"/>
          <p:cNvSpPr txBox="1"/>
          <p:nvPr/>
        </p:nvSpPr>
        <p:spPr>
          <a:xfrm>
            <a:off x="6399863" y="2026338"/>
            <a:ext cx="1155000" cy="431100"/>
          </a:xfrm>
          <a:prstGeom prst="rect">
            <a:avLst/>
          </a:prstGeom>
          <a:solidFill>
            <a:srgbClr val="FFFFFF"/>
          </a:solidFill>
          <a:ln cap="flat" cmpd="sng" w="2857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KRAS</a:t>
            </a:r>
            <a:endParaRPr b="1" sz="1600"/>
          </a:p>
        </p:txBody>
      </p:sp>
      <p:cxnSp>
        <p:nvCxnSpPr>
          <p:cNvPr id="284" name="Google Shape;284;p31"/>
          <p:cNvCxnSpPr>
            <a:stCxn id="281" idx="2"/>
            <a:endCxn id="271" idx="0"/>
          </p:cNvCxnSpPr>
          <p:nvPr/>
        </p:nvCxnSpPr>
        <p:spPr>
          <a:xfrm>
            <a:off x="6977363" y="3542238"/>
            <a:ext cx="1155000" cy="484800"/>
          </a:xfrm>
          <a:prstGeom prst="straightConnector1">
            <a:avLst/>
          </a:prstGeom>
          <a:noFill/>
          <a:ln cap="flat" cmpd="sng" w="19050">
            <a:solidFill>
              <a:srgbClr val="BF9000"/>
            </a:solidFill>
            <a:prstDash val="dash"/>
            <a:round/>
            <a:headEnd len="med" w="med" type="none"/>
            <a:tailEnd len="med" w="med" type="triangle"/>
          </a:ln>
        </p:spPr>
      </p:cxnSp>
      <p:cxnSp>
        <p:nvCxnSpPr>
          <p:cNvPr id="285" name="Google Shape;285;p31"/>
          <p:cNvCxnSpPr>
            <a:stCxn id="279" idx="2"/>
            <a:endCxn id="281" idx="0"/>
          </p:cNvCxnSpPr>
          <p:nvPr/>
        </p:nvCxnSpPr>
        <p:spPr>
          <a:xfrm>
            <a:off x="6977363" y="2457438"/>
            <a:ext cx="0" cy="407700"/>
          </a:xfrm>
          <a:prstGeom prst="straightConnector1">
            <a:avLst/>
          </a:prstGeom>
          <a:noFill/>
          <a:ln cap="flat" cmpd="sng" w="19050">
            <a:solidFill>
              <a:srgbClr val="BF9000"/>
            </a:solidFill>
            <a:prstDash val="dash"/>
            <a:round/>
            <a:headEnd len="med" w="med" type="none"/>
            <a:tailEnd len="med" w="med" type="triangle"/>
          </a:ln>
        </p:spPr>
      </p:cxnSp>
      <p:sp>
        <p:nvSpPr>
          <p:cNvPr id="286" name="Google Shape;286;p31"/>
          <p:cNvSpPr txBox="1"/>
          <p:nvPr/>
        </p:nvSpPr>
        <p:spPr>
          <a:xfrm>
            <a:off x="607575" y="4294575"/>
            <a:ext cx="3788100" cy="6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Genotype  Fitness</a:t>
            </a:r>
            <a:endParaRPr sz="1300">
              <a:solidFill>
                <a:srgbClr val="333333"/>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104 APC &gt; TP53 &gt; KRAS    </a:t>
            </a:r>
            <a:r>
              <a:rPr b="1" lang="es">
                <a:solidFill>
                  <a:srgbClr val="333333"/>
                </a:solidFill>
                <a:highlight>
                  <a:srgbClr val="FFFFFF"/>
                </a:highlight>
                <a:latin typeface="Courier New"/>
                <a:ea typeface="Courier New"/>
                <a:cs typeface="Courier New"/>
                <a:sym typeface="Courier New"/>
              </a:rPr>
              <a:t>1.584</a:t>
            </a:r>
            <a:endParaRPr b="1">
              <a:solidFill>
                <a:srgbClr val="333333"/>
              </a:solidFill>
              <a:highlight>
                <a:srgbClr val="FFFFFF"/>
              </a:highlight>
              <a:latin typeface="Courier New"/>
              <a:ea typeface="Courier New"/>
              <a:cs typeface="Courier New"/>
              <a:sym typeface="Courier New"/>
            </a:endParaRPr>
          </a:p>
        </p:txBody>
      </p:sp>
      <p:sp>
        <p:nvSpPr>
          <p:cNvPr id="287" name="Google Shape;287;p31"/>
          <p:cNvSpPr txBox="1"/>
          <p:nvPr/>
        </p:nvSpPr>
        <p:spPr>
          <a:xfrm>
            <a:off x="427675" y="3947250"/>
            <a:ext cx="4195800" cy="415500"/>
          </a:xfrm>
          <a:prstGeom prst="rect">
            <a:avLst/>
          </a:prstGeom>
          <a:solidFill>
            <a:srgbClr val="F3F3F3"/>
          </a:solidFill>
          <a:ln>
            <a:noFill/>
          </a:ln>
        </p:spPr>
        <p:txBody>
          <a:bodyPr anchorCtr="0" anchor="t" bIns="91425" lIns="91425" spcFirstLastPara="1" rIns="91425" wrap="square" tIns="91425">
            <a:spAutoFit/>
          </a:bodyPr>
          <a:lstStyle/>
          <a:p>
            <a:pPr indent="0" lvl="0" marL="88900" marR="88900" rtl="0" algn="ctr">
              <a:lnSpc>
                <a:spcPct val="100000"/>
              </a:lnSpc>
              <a:spcBef>
                <a:spcPts val="0"/>
              </a:spcBef>
              <a:spcAft>
                <a:spcPts val="0"/>
              </a:spcAft>
              <a:buNone/>
            </a:pPr>
            <a:r>
              <a:rPr b="1" lang="es" sz="1500">
                <a:solidFill>
                  <a:srgbClr val="DD1144"/>
                </a:solidFill>
                <a:latin typeface="Courier New"/>
                <a:ea typeface="Courier New"/>
                <a:cs typeface="Courier New"/>
                <a:sym typeface="Courier New"/>
              </a:rPr>
              <a:t>"^APC &gt; KRAS &gt; TP53$"</a:t>
            </a:r>
            <a:endParaRPr/>
          </a:p>
        </p:txBody>
      </p:sp>
      <p:sp>
        <p:nvSpPr>
          <p:cNvPr id="288" name="Google Shape;288;p31"/>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Colorectal cancer: </a:t>
            </a:r>
            <a:r>
              <a:rPr lang="es">
                <a:solidFill>
                  <a:srgbClr val="FFFFFF"/>
                </a:solidFill>
                <a:latin typeface="Libre Franklin"/>
                <a:ea typeface="Libre Franklin"/>
                <a:cs typeface="Libre Franklin"/>
                <a:sym typeface="Libre Franklin"/>
              </a:rPr>
              <a:t>Model with order effects</a:t>
            </a:r>
            <a:endParaRPr>
              <a:solidFill>
                <a:srgbClr val="FFFFFF"/>
              </a:solidFill>
              <a:latin typeface="Libre Franklin"/>
              <a:ea typeface="Libre Franklin"/>
              <a:cs typeface="Libre Franklin"/>
              <a:sym typeface="Libre Franklin"/>
            </a:endParaRPr>
          </a:p>
          <a:p>
            <a:pPr indent="0" lvl="0" marL="0" rtl="0" algn="l">
              <a:spcBef>
                <a:spcPts val="0"/>
              </a:spcBef>
              <a:spcAft>
                <a:spcPts val="0"/>
              </a:spcAft>
              <a:buNone/>
            </a:pPr>
            <a:r>
              <a:t/>
            </a:r>
            <a:endParaRPr>
              <a:solidFill>
                <a:srgbClr val="FFFFFF"/>
              </a:solidFill>
              <a:latin typeface="Libre Franklin"/>
              <a:ea typeface="Libre Franklin"/>
              <a:cs typeface="Libre Franklin"/>
              <a:sym typeface="Libre Franklin"/>
            </a:endParaRPr>
          </a:p>
        </p:txBody>
      </p:sp>
      <p:sp>
        <p:nvSpPr>
          <p:cNvPr id="289" name="Google Shape;289;p31"/>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      Cancer: </a:t>
            </a:r>
            <a:r>
              <a:rPr lang="es">
                <a:solidFill>
                  <a:srgbClr val="FFFFFF"/>
                </a:solidFill>
                <a:latin typeface="Libre Franklin"/>
                <a:ea typeface="Libre Franklin"/>
                <a:cs typeface="Libre Franklin"/>
                <a:sym typeface="Libre Franklin"/>
              </a:rPr>
              <a:t>Challenge and approaches</a:t>
            </a:r>
            <a:endParaRPr>
              <a:solidFill>
                <a:srgbClr val="FFFFFF"/>
              </a:solidFill>
              <a:latin typeface="Libre Franklin"/>
              <a:ea typeface="Libre Franklin"/>
              <a:cs typeface="Libre Franklin"/>
              <a:sym typeface="Libre Franklin"/>
            </a:endParaRPr>
          </a:p>
        </p:txBody>
      </p:sp>
      <p:sp>
        <p:nvSpPr>
          <p:cNvPr id="66" name="Google Shape;66;p14"/>
          <p:cNvSpPr txBox="1"/>
          <p:nvPr>
            <p:ph idx="4294967295" type="body"/>
          </p:nvPr>
        </p:nvSpPr>
        <p:spPr>
          <a:xfrm>
            <a:off x="4115650" y="1094750"/>
            <a:ext cx="4982700" cy="766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6000">
                <a:solidFill>
                  <a:srgbClr val="000000"/>
                </a:solidFill>
                <a:latin typeface="Libre Franklin"/>
                <a:ea typeface="Libre Franklin"/>
                <a:cs typeface="Libre Franklin"/>
                <a:sym typeface="Libre Franklin"/>
              </a:rPr>
              <a:t>Cancer is a </a:t>
            </a:r>
            <a:r>
              <a:rPr b="1" lang="es" sz="6000">
                <a:solidFill>
                  <a:srgbClr val="000000"/>
                </a:solidFill>
                <a:latin typeface="Libre Franklin"/>
                <a:ea typeface="Libre Franklin"/>
                <a:cs typeface="Libre Franklin"/>
                <a:sym typeface="Libre Franklin"/>
              </a:rPr>
              <a:t>collection of complex diseases</a:t>
            </a:r>
            <a:r>
              <a:rPr lang="es" sz="6000">
                <a:solidFill>
                  <a:srgbClr val="000000"/>
                </a:solidFill>
                <a:latin typeface="Libre Franklin"/>
                <a:ea typeface="Libre Franklin"/>
                <a:cs typeface="Libre Franklin"/>
                <a:sym typeface="Libre Franklin"/>
              </a:rPr>
              <a:t> difficult to tackle, many biological variables intertwined</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91440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sp>
        <p:nvSpPr>
          <p:cNvPr id="67" name="Google Shape;67;p14"/>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latin typeface="Libre Franklin"/>
                <a:ea typeface="Libre Franklin"/>
                <a:cs typeface="Libre Franklin"/>
                <a:sym typeface="Libre Franklin"/>
              </a:rPr>
              <a:t>‹#›</a:t>
            </a:fld>
            <a:endParaRPr b="1" sz="2100">
              <a:solidFill>
                <a:srgbClr val="FFFFFF"/>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nvSpPr>
        <p:spPr>
          <a:xfrm>
            <a:off x="427675" y="1121425"/>
            <a:ext cx="4144200" cy="162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latin typeface="Libre Franklin"/>
                <a:ea typeface="Libre Franklin"/>
                <a:cs typeface="Libre Franklin"/>
                <a:sym typeface="Libre Franklin"/>
              </a:rPr>
              <a:t>KRAS restrictions</a:t>
            </a:r>
            <a:r>
              <a:rPr b="1" lang="es" sz="1600">
                <a:latin typeface="Libre Franklin"/>
                <a:ea typeface="Libre Franklin"/>
                <a:cs typeface="Libre Franklin"/>
                <a:sym typeface="Libre Franklin"/>
              </a:rPr>
              <a:t>:</a:t>
            </a:r>
            <a:endParaRPr b="1" sz="1600">
              <a:latin typeface="Libre Franklin"/>
              <a:ea typeface="Libre Franklin"/>
              <a:cs typeface="Libre Franklin"/>
              <a:sym typeface="Libre Franklin"/>
            </a:endParaRPr>
          </a:p>
          <a:p>
            <a:pPr indent="-323850" lvl="0" marL="457200" rtl="0" algn="l">
              <a:lnSpc>
                <a:spcPct val="115000"/>
              </a:lnSpc>
              <a:spcBef>
                <a:spcPts val="1000"/>
              </a:spcBef>
              <a:spcAft>
                <a:spcPts val="0"/>
              </a:spcAft>
              <a:buClr>
                <a:schemeClr val="dk1"/>
              </a:buClr>
              <a:buSzPts val="1500"/>
              <a:buFont typeface="Libre Franklin"/>
              <a:buChar char="●"/>
            </a:pPr>
            <a:r>
              <a:rPr lang="es" sz="1500">
                <a:solidFill>
                  <a:schemeClr val="dk1"/>
                </a:solidFill>
                <a:latin typeface="Libre Franklin"/>
                <a:ea typeface="Libre Franklin"/>
                <a:cs typeface="Libre Franklin"/>
                <a:sym typeface="Libre Franklin"/>
              </a:rPr>
              <a:t>If the restrictions are not fulfilled, a strong penalty is applied to the fitness</a:t>
            </a:r>
            <a:endParaRPr sz="1500">
              <a:solidFill>
                <a:schemeClr val="dk1"/>
              </a:solidFill>
              <a:latin typeface="Libre Franklin"/>
              <a:ea typeface="Libre Franklin"/>
              <a:cs typeface="Libre Franklin"/>
              <a:sym typeface="Libre Franklin"/>
            </a:endParaRPr>
          </a:p>
          <a:p>
            <a:pPr indent="-323850" lvl="0" marL="457200" rtl="0" algn="l">
              <a:lnSpc>
                <a:spcPct val="115000"/>
              </a:lnSpc>
              <a:spcBef>
                <a:spcPts val="0"/>
              </a:spcBef>
              <a:spcAft>
                <a:spcPts val="0"/>
              </a:spcAft>
              <a:buClr>
                <a:schemeClr val="dk1"/>
              </a:buClr>
              <a:buSzPts val="1500"/>
              <a:buFont typeface="Libre Franklin"/>
              <a:buChar char="●"/>
            </a:pPr>
            <a:r>
              <a:rPr b="1" lang="es" sz="1500">
                <a:solidFill>
                  <a:schemeClr val="dk1"/>
                </a:solidFill>
                <a:latin typeface="Libre Franklin"/>
                <a:ea typeface="Libre Franklin"/>
                <a:cs typeface="Libre Franklin"/>
                <a:sym typeface="Libre Franklin"/>
              </a:rPr>
              <a:t>We are assuming a restriction that was not reported by the authors</a:t>
            </a:r>
            <a:endParaRPr sz="1500">
              <a:latin typeface="Libre Franklin"/>
              <a:ea typeface="Libre Franklin"/>
              <a:cs typeface="Libre Franklin"/>
              <a:sym typeface="Libre Franklin"/>
            </a:endParaRPr>
          </a:p>
        </p:txBody>
      </p:sp>
      <p:sp>
        <p:nvSpPr>
          <p:cNvPr id="296" name="Google Shape;296;p32"/>
          <p:cNvSpPr txBox="1"/>
          <p:nvPr/>
        </p:nvSpPr>
        <p:spPr>
          <a:xfrm>
            <a:off x="720875" y="3550300"/>
            <a:ext cx="3748800" cy="6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00">
                <a:solidFill>
                  <a:srgbClr val="333333"/>
                </a:solidFill>
                <a:highlight>
                  <a:srgbClr val="FFFFFF"/>
                </a:highlight>
                <a:latin typeface="Courier New"/>
                <a:ea typeface="Courier New"/>
                <a:cs typeface="Courier New"/>
                <a:sym typeface="Courier New"/>
              </a:rPr>
              <a:t>##            </a:t>
            </a:r>
            <a:r>
              <a:rPr lang="es" sz="1300">
                <a:solidFill>
                  <a:srgbClr val="333333"/>
                </a:solidFill>
                <a:latin typeface="Courier New"/>
                <a:ea typeface="Courier New"/>
                <a:cs typeface="Courier New"/>
                <a:sym typeface="Courier New"/>
              </a:rPr>
              <a:t>  Genotype  Fitness</a:t>
            </a:r>
            <a:endParaRPr sz="13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54 APC, KRAS, TP53     </a:t>
            </a:r>
            <a:r>
              <a:rPr b="1" lang="es">
                <a:solidFill>
                  <a:srgbClr val="333333"/>
                </a:solidFill>
                <a:highlight>
                  <a:srgbClr val="FFFFFF"/>
                </a:highlight>
                <a:latin typeface="Courier New"/>
                <a:ea typeface="Courier New"/>
                <a:cs typeface="Courier New"/>
                <a:sym typeface="Courier New"/>
              </a:rPr>
              <a:t>1.728</a:t>
            </a:r>
            <a:endParaRPr sz="1300">
              <a:solidFill>
                <a:srgbClr val="333333"/>
              </a:solidFill>
              <a:highlight>
                <a:srgbClr val="FFFFFF"/>
              </a:highlight>
              <a:latin typeface="Courier New"/>
              <a:ea typeface="Courier New"/>
              <a:cs typeface="Courier New"/>
              <a:sym typeface="Courier New"/>
            </a:endParaRPr>
          </a:p>
        </p:txBody>
      </p:sp>
      <p:sp>
        <p:nvSpPr>
          <p:cNvPr id="297" name="Google Shape;297;p32"/>
          <p:cNvSpPr txBox="1"/>
          <p:nvPr/>
        </p:nvSpPr>
        <p:spPr>
          <a:xfrm>
            <a:off x="523175" y="3127925"/>
            <a:ext cx="4144200" cy="415500"/>
          </a:xfrm>
          <a:prstGeom prst="rect">
            <a:avLst/>
          </a:prstGeom>
          <a:solidFill>
            <a:srgbClr val="F3F3F3"/>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88900" marR="88900" rtl="0" algn="ctr">
              <a:lnSpc>
                <a:spcPct val="100000"/>
              </a:lnSpc>
              <a:spcBef>
                <a:spcPts val="0"/>
              </a:spcBef>
              <a:spcAft>
                <a:spcPts val="0"/>
              </a:spcAft>
              <a:buNone/>
            </a:pPr>
            <a:r>
              <a:rPr b="1" lang="es" sz="1500">
                <a:solidFill>
                  <a:srgbClr val="333333"/>
                </a:solidFill>
                <a:latin typeface="Courier New"/>
                <a:ea typeface="Courier New"/>
                <a:cs typeface="Courier New"/>
                <a:sym typeface="Courier New"/>
              </a:rPr>
              <a:t>eAG_wood_kras[</a:t>
            </a:r>
            <a:r>
              <a:rPr b="1" lang="es" sz="1500">
                <a:solidFill>
                  <a:srgbClr val="009999"/>
                </a:solidFill>
                <a:latin typeface="Courier New"/>
                <a:ea typeface="Courier New"/>
                <a:cs typeface="Courier New"/>
                <a:sym typeface="Courier New"/>
              </a:rPr>
              <a:t>54</a:t>
            </a:r>
            <a:r>
              <a:rPr b="1" lang="es" sz="1500">
                <a:solidFill>
                  <a:srgbClr val="333333"/>
                </a:solidFill>
                <a:latin typeface="Courier New"/>
                <a:ea typeface="Courier New"/>
                <a:cs typeface="Courier New"/>
                <a:sym typeface="Courier New"/>
              </a:rPr>
              <a:t>, ]</a:t>
            </a:r>
            <a:endParaRPr/>
          </a:p>
        </p:txBody>
      </p:sp>
      <p:cxnSp>
        <p:nvCxnSpPr>
          <p:cNvPr id="298" name="Google Shape;298;p32"/>
          <p:cNvCxnSpPr>
            <a:endCxn id="299" idx="0"/>
          </p:cNvCxnSpPr>
          <p:nvPr/>
        </p:nvCxnSpPr>
        <p:spPr>
          <a:xfrm>
            <a:off x="7346063" y="2206925"/>
            <a:ext cx="786300" cy="1820100"/>
          </a:xfrm>
          <a:prstGeom prst="straightConnector1">
            <a:avLst/>
          </a:prstGeom>
          <a:noFill/>
          <a:ln cap="flat" cmpd="sng" w="19050">
            <a:solidFill>
              <a:srgbClr val="000000"/>
            </a:solidFill>
            <a:prstDash val="solid"/>
            <a:round/>
            <a:headEnd len="med" w="med" type="none"/>
            <a:tailEnd len="med" w="med" type="triangle"/>
          </a:ln>
        </p:spPr>
      </p:cxnSp>
      <p:sp>
        <p:nvSpPr>
          <p:cNvPr id="300" name="Google Shape;300;p32"/>
          <p:cNvSpPr txBox="1"/>
          <p:nvPr/>
        </p:nvSpPr>
        <p:spPr>
          <a:xfrm>
            <a:off x="6399863" y="1244450"/>
            <a:ext cx="1155000" cy="431100"/>
          </a:xfrm>
          <a:prstGeom prst="rect">
            <a:avLst/>
          </a:prstGeom>
          <a:noFill/>
          <a:ln cap="flat" cmpd="sng" w="28575">
            <a:solidFill>
              <a:srgbClr val="99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APC</a:t>
            </a:r>
            <a:endParaRPr b="1" sz="1600"/>
          </a:p>
        </p:txBody>
      </p:sp>
      <p:sp>
        <p:nvSpPr>
          <p:cNvPr id="301" name="Google Shape;301;p32"/>
          <p:cNvSpPr txBox="1"/>
          <p:nvPr/>
        </p:nvSpPr>
        <p:spPr>
          <a:xfrm>
            <a:off x="4808663" y="1244450"/>
            <a:ext cx="1155000" cy="431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Root</a:t>
            </a:r>
            <a:endParaRPr b="1" sz="1600"/>
          </a:p>
        </p:txBody>
      </p:sp>
      <p:sp>
        <p:nvSpPr>
          <p:cNvPr id="302" name="Google Shape;302;p32"/>
          <p:cNvSpPr txBox="1"/>
          <p:nvPr/>
        </p:nvSpPr>
        <p:spPr>
          <a:xfrm>
            <a:off x="5244863" y="4027025"/>
            <a:ext cx="1155000" cy="677100"/>
          </a:xfrm>
          <a:prstGeom prst="rect">
            <a:avLst/>
          </a:prstGeom>
          <a:noFill/>
          <a:ln cap="flat" cmpd="sng" w="28575">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FBXW7</a:t>
            </a:r>
            <a:endParaRPr b="1" sz="1600"/>
          </a:p>
          <a:p>
            <a:pPr indent="0" lvl="0" marL="0" rtl="0" algn="ctr">
              <a:spcBef>
                <a:spcPts val="0"/>
              </a:spcBef>
              <a:spcAft>
                <a:spcPts val="0"/>
              </a:spcAft>
              <a:buNone/>
            </a:pPr>
            <a:r>
              <a:rPr b="1" lang="es" sz="1600"/>
              <a:t>TCF7L2</a:t>
            </a:r>
            <a:endParaRPr b="1" sz="1600"/>
          </a:p>
        </p:txBody>
      </p:sp>
      <p:cxnSp>
        <p:nvCxnSpPr>
          <p:cNvPr id="303" name="Google Shape;303;p32"/>
          <p:cNvCxnSpPr>
            <a:stCxn id="301" idx="3"/>
            <a:endCxn id="300" idx="1"/>
          </p:cNvCxnSpPr>
          <p:nvPr/>
        </p:nvCxnSpPr>
        <p:spPr>
          <a:xfrm>
            <a:off x="5963663" y="1460000"/>
            <a:ext cx="436200" cy="0"/>
          </a:xfrm>
          <a:prstGeom prst="straightConnector1">
            <a:avLst/>
          </a:prstGeom>
          <a:noFill/>
          <a:ln cap="flat" cmpd="sng" w="19050">
            <a:solidFill>
              <a:srgbClr val="000000"/>
            </a:solidFill>
            <a:prstDash val="solid"/>
            <a:round/>
            <a:headEnd len="med" w="med" type="none"/>
            <a:tailEnd len="med" w="med" type="triangle"/>
          </a:ln>
        </p:spPr>
      </p:cxnSp>
      <p:cxnSp>
        <p:nvCxnSpPr>
          <p:cNvPr id="304" name="Google Shape;304;p32"/>
          <p:cNvCxnSpPr>
            <a:stCxn id="300" idx="2"/>
            <a:endCxn id="305" idx="0"/>
          </p:cNvCxnSpPr>
          <p:nvPr/>
        </p:nvCxnSpPr>
        <p:spPr>
          <a:xfrm>
            <a:off x="6977363" y="1675550"/>
            <a:ext cx="0" cy="350700"/>
          </a:xfrm>
          <a:prstGeom prst="straightConnector1">
            <a:avLst/>
          </a:prstGeom>
          <a:noFill/>
          <a:ln cap="flat" cmpd="sng" w="19050">
            <a:solidFill>
              <a:srgbClr val="000000"/>
            </a:solidFill>
            <a:prstDash val="solid"/>
            <a:round/>
            <a:headEnd len="med" w="med" type="none"/>
            <a:tailEnd len="med" w="med" type="triangle"/>
          </a:ln>
        </p:spPr>
      </p:cxnSp>
      <p:cxnSp>
        <p:nvCxnSpPr>
          <p:cNvPr id="306" name="Google Shape;306;p32"/>
          <p:cNvCxnSpPr>
            <a:stCxn id="307" idx="2"/>
            <a:endCxn id="302" idx="0"/>
          </p:cNvCxnSpPr>
          <p:nvPr/>
        </p:nvCxnSpPr>
        <p:spPr>
          <a:xfrm flipH="1">
            <a:off x="5822363" y="3542238"/>
            <a:ext cx="1155000" cy="484800"/>
          </a:xfrm>
          <a:prstGeom prst="straightConnector1">
            <a:avLst/>
          </a:prstGeom>
          <a:noFill/>
          <a:ln cap="flat" cmpd="sng" w="19050">
            <a:solidFill>
              <a:srgbClr val="000000"/>
            </a:solidFill>
            <a:prstDash val="solid"/>
            <a:round/>
            <a:headEnd len="med" w="med" type="none"/>
            <a:tailEnd len="med" w="med" type="triangle"/>
          </a:ln>
        </p:spPr>
      </p:cxnSp>
      <p:cxnSp>
        <p:nvCxnSpPr>
          <p:cNvPr id="308" name="Google Shape;308;p32"/>
          <p:cNvCxnSpPr>
            <a:endCxn id="302" idx="0"/>
          </p:cNvCxnSpPr>
          <p:nvPr/>
        </p:nvCxnSpPr>
        <p:spPr>
          <a:xfrm flipH="1">
            <a:off x="5822363" y="2166425"/>
            <a:ext cx="825300" cy="1860600"/>
          </a:xfrm>
          <a:prstGeom prst="straightConnector1">
            <a:avLst/>
          </a:prstGeom>
          <a:noFill/>
          <a:ln cap="flat" cmpd="sng" w="19050">
            <a:solidFill>
              <a:srgbClr val="000000"/>
            </a:solidFill>
            <a:prstDash val="solid"/>
            <a:round/>
            <a:headEnd len="med" w="med" type="none"/>
            <a:tailEnd len="med" w="med" type="triangle"/>
          </a:ln>
        </p:spPr>
      </p:cxnSp>
      <p:sp>
        <p:nvSpPr>
          <p:cNvPr id="307" name="Google Shape;307;p32"/>
          <p:cNvSpPr txBox="1"/>
          <p:nvPr/>
        </p:nvSpPr>
        <p:spPr>
          <a:xfrm>
            <a:off x="6399863" y="2865138"/>
            <a:ext cx="1155000" cy="677100"/>
          </a:xfrm>
          <a:prstGeom prst="rect">
            <a:avLst/>
          </a:prstGeom>
          <a:solidFill>
            <a:srgbClr val="C9DAF8"/>
          </a:solidFill>
          <a:ln cap="flat" cmpd="sng" w="2857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TP53</a:t>
            </a:r>
            <a:endParaRPr b="1" sz="1600"/>
          </a:p>
          <a:p>
            <a:pPr indent="0" lvl="0" marL="0" rtl="0" algn="ctr">
              <a:spcBef>
                <a:spcPts val="0"/>
              </a:spcBef>
              <a:spcAft>
                <a:spcPts val="0"/>
              </a:spcAft>
              <a:buNone/>
            </a:pPr>
            <a:r>
              <a:rPr b="1" lang="es" sz="1600"/>
              <a:t>EVC2</a:t>
            </a:r>
            <a:endParaRPr b="1" sz="1600"/>
          </a:p>
        </p:txBody>
      </p:sp>
      <p:sp>
        <p:nvSpPr>
          <p:cNvPr id="299" name="Google Shape;299;p32"/>
          <p:cNvSpPr txBox="1"/>
          <p:nvPr/>
        </p:nvSpPr>
        <p:spPr>
          <a:xfrm>
            <a:off x="7554863" y="4027025"/>
            <a:ext cx="1155000" cy="677100"/>
          </a:xfrm>
          <a:prstGeom prst="rect">
            <a:avLst/>
          </a:prstGeom>
          <a:solidFill>
            <a:srgbClr val="D9EAD3"/>
          </a:solidFill>
          <a:ln cap="flat" cmpd="sng" w="28575">
            <a:solidFill>
              <a:srgbClr val="93C47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PIK3CA</a:t>
            </a:r>
            <a:endParaRPr b="1" sz="1600"/>
          </a:p>
          <a:p>
            <a:pPr indent="0" lvl="0" marL="0" rtl="0" algn="ctr">
              <a:spcBef>
                <a:spcPts val="0"/>
              </a:spcBef>
              <a:spcAft>
                <a:spcPts val="0"/>
              </a:spcAft>
              <a:buNone/>
            </a:pPr>
            <a:r>
              <a:rPr b="1" lang="es" sz="1600"/>
              <a:t>EPHA3</a:t>
            </a:r>
            <a:endParaRPr b="1" sz="1600"/>
          </a:p>
        </p:txBody>
      </p:sp>
      <p:sp>
        <p:nvSpPr>
          <p:cNvPr id="305" name="Google Shape;305;p32"/>
          <p:cNvSpPr txBox="1"/>
          <p:nvPr/>
        </p:nvSpPr>
        <p:spPr>
          <a:xfrm>
            <a:off x="6399863" y="2026338"/>
            <a:ext cx="1155000" cy="431100"/>
          </a:xfrm>
          <a:prstGeom prst="rect">
            <a:avLst/>
          </a:prstGeom>
          <a:solidFill>
            <a:srgbClr val="FFFFFF"/>
          </a:solidFill>
          <a:ln cap="flat" cmpd="sng" w="2857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KRAS</a:t>
            </a:r>
            <a:endParaRPr b="1" sz="1600"/>
          </a:p>
        </p:txBody>
      </p:sp>
      <p:cxnSp>
        <p:nvCxnSpPr>
          <p:cNvPr id="309" name="Google Shape;309;p32"/>
          <p:cNvCxnSpPr>
            <a:stCxn id="307" idx="2"/>
            <a:endCxn id="299" idx="0"/>
          </p:cNvCxnSpPr>
          <p:nvPr/>
        </p:nvCxnSpPr>
        <p:spPr>
          <a:xfrm>
            <a:off x="6977363" y="3542238"/>
            <a:ext cx="1155000" cy="484800"/>
          </a:xfrm>
          <a:prstGeom prst="straightConnector1">
            <a:avLst/>
          </a:prstGeom>
          <a:noFill/>
          <a:ln cap="flat" cmpd="sng" w="19050">
            <a:solidFill>
              <a:srgbClr val="000000"/>
            </a:solidFill>
            <a:prstDash val="solid"/>
            <a:round/>
            <a:headEnd len="med" w="med" type="none"/>
            <a:tailEnd len="med" w="med" type="triangle"/>
          </a:ln>
        </p:spPr>
      </p:cxnSp>
      <p:cxnSp>
        <p:nvCxnSpPr>
          <p:cNvPr id="310" name="Google Shape;310;p32"/>
          <p:cNvCxnSpPr>
            <a:stCxn id="305" idx="2"/>
            <a:endCxn id="307" idx="0"/>
          </p:cNvCxnSpPr>
          <p:nvPr/>
        </p:nvCxnSpPr>
        <p:spPr>
          <a:xfrm>
            <a:off x="6977363" y="2457438"/>
            <a:ext cx="0" cy="407700"/>
          </a:xfrm>
          <a:prstGeom prst="straightConnector1">
            <a:avLst/>
          </a:prstGeom>
          <a:noFill/>
          <a:ln cap="flat" cmpd="sng" w="19050">
            <a:solidFill>
              <a:srgbClr val="000000"/>
            </a:solidFill>
            <a:prstDash val="solid"/>
            <a:round/>
            <a:headEnd len="med" w="med" type="none"/>
            <a:tailEnd len="med" w="med" type="triangle"/>
          </a:ln>
        </p:spPr>
      </p:cxnSp>
      <p:sp>
        <p:nvSpPr>
          <p:cNvPr id="311" name="Google Shape;311;p32"/>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Colorectal cancer: </a:t>
            </a:r>
            <a:r>
              <a:rPr lang="es">
                <a:solidFill>
                  <a:srgbClr val="FFFFFF"/>
                </a:solidFill>
                <a:latin typeface="Libre Franklin"/>
                <a:ea typeface="Libre Franklin"/>
                <a:cs typeface="Libre Franklin"/>
                <a:sym typeface="Libre Franklin"/>
              </a:rPr>
              <a:t>What if there was a restriction?</a:t>
            </a:r>
            <a:endParaRPr>
              <a:solidFill>
                <a:srgbClr val="FFFFFF"/>
              </a:solidFill>
              <a:latin typeface="Libre Franklin"/>
              <a:ea typeface="Libre Franklin"/>
              <a:cs typeface="Libre Franklin"/>
              <a:sym typeface="Libre Franklin"/>
            </a:endParaRPr>
          </a:p>
          <a:p>
            <a:pPr indent="0" lvl="0" marL="0" rtl="0" algn="l">
              <a:spcBef>
                <a:spcPts val="0"/>
              </a:spcBef>
              <a:spcAft>
                <a:spcPts val="0"/>
              </a:spcAft>
              <a:buNone/>
            </a:pPr>
            <a:r>
              <a:t/>
            </a:r>
            <a:endParaRPr>
              <a:solidFill>
                <a:srgbClr val="FFFFFF"/>
              </a:solidFill>
              <a:latin typeface="Libre Franklin"/>
              <a:ea typeface="Libre Franklin"/>
              <a:cs typeface="Libre Franklin"/>
              <a:sym typeface="Libre Franklin"/>
            </a:endParaRPr>
          </a:p>
        </p:txBody>
      </p:sp>
      <p:sp>
        <p:nvSpPr>
          <p:cNvPr id="312" name="Google Shape;312;p32"/>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nvSpPr>
        <p:spPr>
          <a:xfrm>
            <a:off x="852316" y="1650938"/>
            <a:ext cx="3618300" cy="6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Genotype Fitness</a:t>
            </a:r>
            <a:endParaRPr sz="1300">
              <a:solidFill>
                <a:srgbClr val="333333"/>
              </a:solidFill>
              <a:highlight>
                <a:srgbClr val="FFFFFF"/>
              </a:highlight>
              <a:latin typeface="Courier New"/>
              <a:ea typeface="Courier New"/>
              <a:cs typeface="Courier New"/>
              <a:sym typeface="Courier New"/>
            </a:endParaRPr>
          </a:p>
          <a:p>
            <a:pPr indent="0" lvl="0" marL="0" marR="88900" rtl="0" algn="l">
              <a:lnSpc>
                <a:spcPct val="142857"/>
              </a:lnSpc>
              <a:spcBef>
                <a:spcPts val="0"/>
              </a:spcBef>
              <a:spcAft>
                <a:spcPts val="1000"/>
              </a:spcAft>
              <a:buNone/>
            </a:pPr>
            <a:r>
              <a:rPr lang="es" sz="1300">
                <a:solidFill>
                  <a:srgbClr val="333333"/>
                </a:solidFill>
                <a:highlight>
                  <a:srgbClr val="FFFFFF"/>
                </a:highlight>
                <a:latin typeface="Courier New"/>
                <a:ea typeface="Courier New"/>
                <a:cs typeface="Courier New"/>
                <a:sym typeface="Courier New"/>
              </a:rPr>
              <a:t>##       50 PIK3CA &gt; TP53      </a:t>
            </a:r>
            <a:r>
              <a:rPr b="1" lang="es">
                <a:solidFill>
                  <a:srgbClr val="333333"/>
                </a:solidFill>
                <a:highlight>
                  <a:srgbClr val="FFFFFF"/>
                </a:highlight>
                <a:latin typeface="Courier New"/>
                <a:ea typeface="Courier New"/>
                <a:cs typeface="Courier New"/>
                <a:sym typeface="Courier New"/>
              </a:rPr>
              <a:t> 1</a:t>
            </a:r>
            <a:endParaRPr b="1" sz="1700">
              <a:solidFill>
                <a:srgbClr val="333333"/>
              </a:solidFill>
              <a:highlight>
                <a:srgbClr val="FFFFFF"/>
              </a:highlight>
              <a:latin typeface="Courier New"/>
              <a:ea typeface="Courier New"/>
              <a:cs typeface="Courier New"/>
              <a:sym typeface="Courier New"/>
            </a:endParaRPr>
          </a:p>
        </p:txBody>
      </p:sp>
      <p:sp>
        <p:nvSpPr>
          <p:cNvPr id="319" name="Google Shape;319;p33"/>
          <p:cNvSpPr txBox="1"/>
          <p:nvPr/>
        </p:nvSpPr>
        <p:spPr>
          <a:xfrm>
            <a:off x="661500" y="1171075"/>
            <a:ext cx="3999900" cy="415500"/>
          </a:xfrm>
          <a:prstGeom prst="rect">
            <a:avLst/>
          </a:prstGeom>
          <a:solidFill>
            <a:srgbClr val="F3F3F3"/>
          </a:solidFill>
          <a:ln>
            <a:noFill/>
          </a:ln>
        </p:spPr>
        <p:txBody>
          <a:bodyPr anchorCtr="0" anchor="t" bIns="91425" lIns="91425" spcFirstLastPara="1" rIns="91425" wrap="square" tIns="91425">
            <a:spAutoFit/>
          </a:bodyPr>
          <a:lstStyle/>
          <a:p>
            <a:pPr indent="0" lvl="0" marL="88900" marR="88900" rtl="0" algn="ctr">
              <a:lnSpc>
                <a:spcPct val="100000"/>
              </a:lnSpc>
              <a:spcBef>
                <a:spcPts val="0"/>
              </a:spcBef>
              <a:spcAft>
                <a:spcPts val="0"/>
              </a:spcAft>
              <a:buNone/>
            </a:pPr>
            <a:r>
              <a:rPr b="1" lang="es" sz="1500">
                <a:solidFill>
                  <a:srgbClr val="333333"/>
                </a:solidFill>
                <a:latin typeface="Courier New"/>
                <a:ea typeface="Courier New"/>
                <a:cs typeface="Courier New"/>
                <a:sym typeface="Courier New"/>
              </a:rPr>
              <a:t>eAG_wood_order[</a:t>
            </a:r>
            <a:r>
              <a:rPr b="1" lang="es" sz="1500">
                <a:solidFill>
                  <a:srgbClr val="009999"/>
                </a:solidFill>
                <a:latin typeface="Courier New"/>
                <a:ea typeface="Courier New"/>
                <a:cs typeface="Courier New"/>
                <a:sym typeface="Courier New"/>
              </a:rPr>
              <a:t>50</a:t>
            </a:r>
            <a:r>
              <a:rPr b="1" lang="es" sz="1500">
                <a:solidFill>
                  <a:srgbClr val="333333"/>
                </a:solidFill>
                <a:latin typeface="Courier New"/>
                <a:ea typeface="Courier New"/>
                <a:cs typeface="Courier New"/>
                <a:sym typeface="Courier New"/>
              </a:rPr>
              <a:t>, ]</a:t>
            </a:r>
            <a:endParaRPr/>
          </a:p>
        </p:txBody>
      </p:sp>
      <p:sp>
        <p:nvSpPr>
          <p:cNvPr id="320" name="Google Shape;320;p33"/>
          <p:cNvSpPr txBox="1"/>
          <p:nvPr/>
        </p:nvSpPr>
        <p:spPr>
          <a:xfrm>
            <a:off x="852316" y="2825450"/>
            <a:ext cx="3618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Genotype Fitness</a:t>
            </a:r>
            <a:endParaRPr sz="1300">
              <a:solidFill>
                <a:srgbClr val="333333"/>
              </a:solidFill>
              <a:highlight>
                <a:srgbClr val="FFFFFF"/>
              </a:highlight>
              <a:latin typeface="Courier New"/>
              <a:ea typeface="Courier New"/>
              <a:cs typeface="Courier New"/>
              <a:sym typeface="Courier New"/>
            </a:endParaRPr>
          </a:p>
          <a:p>
            <a:pPr indent="0" lvl="0" marL="0" marR="88900" rtl="0" algn="l">
              <a:lnSpc>
                <a:spcPct val="142857"/>
              </a:lnSpc>
              <a:spcBef>
                <a:spcPts val="0"/>
              </a:spcBef>
              <a:spcAft>
                <a:spcPts val="1000"/>
              </a:spcAft>
              <a:buNone/>
            </a:pPr>
            <a:r>
              <a:rPr lang="es" sz="1300">
                <a:solidFill>
                  <a:srgbClr val="333333"/>
                </a:solidFill>
                <a:highlight>
                  <a:srgbClr val="FFFFFF"/>
                </a:highlight>
                <a:latin typeface="Courier New"/>
                <a:ea typeface="Courier New"/>
                <a:cs typeface="Courier New"/>
                <a:sym typeface="Courier New"/>
              </a:rPr>
              <a:t>##       63 TP53 &gt; PIK3CA   </a:t>
            </a:r>
            <a:r>
              <a:rPr b="1" lang="es">
                <a:solidFill>
                  <a:srgbClr val="333333"/>
                </a:solidFill>
                <a:highlight>
                  <a:srgbClr val="FFFFFF"/>
                </a:highlight>
                <a:latin typeface="Courier New"/>
                <a:ea typeface="Courier New"/>
                <a:cs typeface="Courier New"/>
                <a:sym typeface="Courier New"/>
              </a:rPr>
              <a:t> 1.05</a:t>
            </a:r>
            <a:endParaRPr b="1">
              <a:solidFill>
                <a:srgbClr val="333333"/>
              </a:solidFill>
              <a:highlight>
                <a:srgbClr val="FFFFFF"/>
              </a:highlight>
              <a:latin typeface="Courier New"/>
              <a:ea typeface="Courier New"/>
              <a:cs typeface="Courier New"/>
              <a:sym typeface="Courier New"/>
            </a:endParaRPr>
          </a:p>
        </p:txBody>
      </p:sp>
      <p:sp>
        <p:nvSpPr>
          <p:cNvPr id="321" name="Google Shape;321;p33"/>
          <p:cNvSpPr txBox="1"/>
          <p:nvPr/>
        </p:nvSpPr>
        <p:spPr>
          <a:xfrm>
            <a:off x="661500" y="2345588"/>
            <a:ext cx="3999900" cy="415500"/>
          </a:xfrm>
          <a:prstGeom prst="rect">
            <a:avLst/>
          </a:prstGeom>
          <a:solidFill>
            <a:srgbClr val="F3F3F3"/>
          </a:solidFill>
          <a:ln>
            <a:noFill/>
          </a:ln>
        </p:spPr>
        <p:txBody>
          <a:bodyPr anchorCtr="0" anchor="t" bIns="91425" lIns="91425" spcFirstLastPara="1" rIns="91425" wrap="square" tIns="91425">
            <a:spAutoFit/>
          </a:bodyPr>
          <a:lstStyle/>
          <a:p>
            <a:pPr indent="0" lvl="0" marL="88900" marR="88900" rtl="0" algn="ctr">
              <a:lnSpc>
                <a:spcPct val="100000"/>
              </a:lnSpc>
              <a:spcBef>
                <a:spcPts val="0"/>
              </a:spcBef>
              <a:spcAft>
                <a:spcPts val="0"/>
              </a:spcAft>
              <a:buNone/>
            </a:pPr>
            <a:r>
              <a:rPr b="1" lang="es" sz="1500">
                <a:solidFill>
                  <a:srgbClr val="333333"/>
                </a:solidFill>
                <a:latin typeface="Courier New"/>
                <a:ea typeface="Courier New"/>
                <a:cs typeface="Courier New"/>
                <a:sym typeface="Courier New"/>
              </a:rPr>
              <a:t>eAG_wood_order[</a:t>
            </a:r>
            <a:r>
              <a:rPr b="1" lang="es" sz="1500">
                <a:solidFill>
                  <a:srgbClr val="009999"/>
                </a:solidFill>
                <a:latin typeface="Courier New"/>
                <a:ea typeface="Courier New"/>
                <a:cs typeface="Courier New"/>
                <a:sym typeface="Courier New"/>
              </a:rPr>
              <a:t>63</a:t>
            </a:r>
            <a:r>
              <a:rPr b="1" lang="es" sz="1500">
                <a:solidFill>
                  <a:srgbClr val="333333"/>
                </a:solidFill>
                <a:latin typeface="Courier New"/>
                <a:ea typeface="Courier New"/>
                <a:cs typeface="Courier New"/>
                <a:sym typeface="Courier New"/>
              </a:rPr>
              <a:t>, ]</a:t>
            </a:r>
            <a:endParaRPr/>
          </a:p>
        </p:txBody>
      </p:sp>
      <p:sp>
        <p:nvSpPr>
          <p:cNvPr id="322" name="Google Shape;322;p33"/>
          <p:cNvSpPr txBox="1"/>
          <p:nvPr/>
        </p:nvSpPr>
        <p:spPr>
          <a:xfrm>
            <a:off x="6399863" y="1244450"/>
            <a:ext cx="1155000" cy="431100"/>
          </a:xfrm>
          <a:prstGeom prst="rect">
            <a:avLst/>
          </a:prstGeom>
          <a:noFill/>
          <a:ln cap="flat" cmpd="sng" w="28575">
            <a:solidFill>
              <a:srgbClr val="99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APC</a:t>
            </a:r>
            <a:endParaRPr b="1" sz="1600"/>
          </a:p>
        </p:txBody>
      </p:sp>
      <p:sp>
        <p:nvSpPr>
          <p:cNvPr id="323" name="Google Shape;323;p33"/>
          <p:cNvSpPr txBox="1"/>
          <p:nvPr/>
        </p:nvSpPr>
        <p:spPr>
          <a:xfrm>
            <a:off x="4808663" y="1244450"/>
            <a:ext cx="1155000" cy="431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Root</a:t>
            </a:r>
            <a:endParaRPr b="1" sz="1600"/>
          </a:p>
        </p:txBody>
      </p:sp>
      <p:sp>
        <p:nvSpPr>
          <p:cNvPr id="324" name="Google Shape;324;p33"/>
          <p:cNvSpPr txBox="1"/>
          <p:nvPr/>
        </p:nvSpPr>
        <p:spPr>
          <a:xfrm>
            <a:off x="5244863" y="4027025"/>
            <a:ext cx="1155000" cy="677100"/>
          </a:xfrm>
          <a:prstGeom prst="rect">
            <a:avLst/>
          </a:prstGeom>
          <a:noFill/>
          <a:ln cap="flat" cmpd="sng" w="28575">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FBXW7</a:t>
            </a:r>
            <a:endParaRPr b="1" sz="1600"/>
          </a:p>
          <a:p>
            <a:pPr indent="0" lvl="0" marL="0" rtl="0" algn="ctr">
              <a:spcBef>
                <a:spcPts val="0"/>
              </a:spcBef>
              <a:spcAft>
                <a:spcPts val="0"/>
              </a:spcAft>
              <a:buNone/>
            </a:pPr>
            <a:r>
              <a:rPr b="1" lang="es" sz="1600"/>
              <a:t>TCF7L2</a:t>
            </a:r>
            <a:endParaRPr b="1" sz="1600"/>
          </a:p>
        </p:txBody>
      </p:sp>
      <p:cxnSp>
        <p:nvCxnSpPr>
          <p:cNvPr id="325" name="Google Shape;325;p33"/>
          <p:cNvCxnSpPr>
            <a:stCxn id="323" idx="3"/>
            <a:endCxn id="322" idx="1"/>
          </p:cNvCxnSpPr>
          <p:nvPr/>
        </p:nvCxnSpPr>
        <p:spPr>
          <a:xfrm>
            <a:off x="5963663" y="1460000"/>
            <a:ext cx="436200" cy="0"/>
          </a:xfrm>
          <a:prstGeom prst="straightConnector1">
            <a:avLst/>
          </a:prstGeom>
          <a:noFill/>
          <a:ln cap="flat" cmpd="sng" w="19050">
            <a:solidFill>
              <a:srgbClr val="000000"/>
            </a:solidFill>
            <a:prstDash val="solid"/>
            <a:round/>
            <a:headEnd len="med" w="med" type="none"/>
            <a:tailEnd len="med" w="med" type="triangle"/>
          </a:ln>
        </p:spPr>
      </p:cxnSp>
      <p:cxnSp>
        <p:nvCxnSpPr>
          <p:cNvPr id="326" name="Google Shape;326;p33"/>
          <p:cNvCxnSpPr>
            <a:stCxn id="322" idx="2"/>
            <a:endCxn id="327" idx="0"/>
          </p:cNvCxnSpPr>
          <p:nvPr/>
        </p:nvCxnSpPr>
        <p:spPr>
          <a:xfrm>
            <a:off x="6977363" y="1675550"/>
            <a:ext cx="0" cy="350700"/>
          </a:xfrm>
          <a:prstGeom prst="straightConnector1">
            <a:avLst/>
          </a:prstGeom>
          <a:noFill/>
          <a:ln cap="flat" cmpd="sng" w="19050">
            <a:solidFill>
              <a:srgbClr val="000000"/>
            </a:solidFill>
            <a:prstDash val="solid"/>
            <a:round/>
            <a:headEnd len="med" w="med" type="none"/>
            <a:tailEnd len="med" w="med" type="triangle"/>
          </a:ln>
        </p:spPr>
      </p:cxnSp>
      <p:cxnSp>
        <p:nvCxnSpPr>
          <p:cNvPr id="328" name="Google Shape;328;p33"/>
          <p:cNvCxnSpPr>
            <a:stCxn id="329" idx="2"/>
            <a:endCxn id="324" idx="0"/>
          </p:cNvCxnSpPr>
          <p:nvPr/>
        </p:nvCxnSpPr>
        <p:spPr>
          <a:xfrm flipH="1">
            <a:off x="5822363" y="3542238"/>
            <a:ext cx="1155000" cy="484800"/>
          </a:xfrm>
          <a:prstGeom prst="straightConnector1">
            <a:avLst/>
          </a:prstGeom>
          <a:noFill/>
          <a:ln cap="flat" cmpd="sng" w="19050">
            <a:solidFill>
              <a:srgbClr val="000000"/>
            </a:solidFill>
            <a:prstDash val="solid"/>
            <a:round/>
            <a:headEnd len="med" w="med" type="none"/>
            <a:tailEnd len="med" w="med" type="triangle"/>
          </a:ln>
        </p:spPr>
      </p:cxnSp>
      <p:cxnSp>
        <p:nvCxnSpPr>
          <p:cNvPr id="330" name="Google Shape;330;p33"/>
          <p:cNvCxnSpPr>
            <a:endCxn id="324" idx="0"/>
          </p:cNvCxnSpPr>
          <p:nvPr/>
        </p:nvCxnSpPr>
        <p:spPr>
          <a:xfrm flipH="1">
            <a:off x="5822363" y="2166425"/>
            <a:ext cx="825300" cy="1860600"/>
          </a:xfrm>
          <a:prstGeom prst="straightConnector1">
            <a:avLst/>
          </a:prstGeom>
          <a:noFill/>
          <a:ln cap="flat" cmpd="sng" w="19050">
            <a:solidFill>
              <a:srgbClr val="000000"/>
            </a:solidFill>
            <a:prstDash val="solid"/>
            <a:round/>
            <a:headEnd len="med" w="med" type="none"/>
            <a:tailEnd len="med" w="med" type="triangle"/>
          </a:ln>
        </p:spPr>
      </p:cxnSp>
      <p:sp>
        <p:nvSpPr>
          <p:cNvPr id="329" name="Google Shape;329;p33"/>
          <p:cNvSpPr txBox="1"/>
          <p:nvPr/>
        </p:nvSpPr>
        <p:spPr>
          <a:xfrm>
            <a:off x="6399863" y="2865138"/>
            <a:ext cx="1155000" cy="677100"/>
          </a:xfrm>
          <a:prstGeom prst="rect">
            <a:avLst/>
          </a:prstGeom>
          <a:solidFill>
            <a:srgbClr val="C9DAF8"/>
          </a:solidFill>
          <a:ln cap="flat" cmpd="sng" w="2857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TP53</a:t>
            </a:r>
            <a:endParaRPr b="1" sz="1600"/>
          </a:p>
          <a:p>
            <a:pPr indent="0" lvl="0" marL="0" rtl="0" algn="ctr">
              <a:spcBef>
                <a:spcPts val="0"/>
              </a:spcBef>
              <a:spcAft>
                <a:spcPts val="0"/>
              </a:spcAft>
              <a:buNone/>
            </a:pPr>
            <a:r>
              <a:rPr b="1" lang="es" sz="1600"/>
              <a:t>EVC2</a:t>
            </a:r>
            <a:endParaRPr b="1" sz="1600"/>
          </a:p>
        </p:txBody>
      </p:sp>
      <p:sp>
        <p:nvSpPr>
          <p:cNvPr id="331" name="Google Shape;331;p33"/>
          <p:cNvSpPr txBox="1"/>
          <p:nvPr/>
        </p:nvSpPr>
        <p:spPr>
          <a:xfrm>
            <a:off x="7554863" y="4027025"/>
            <a:ext cx="1155000" cy="677100"/>
          </a:xfrm>
          <a:prstGeom prst="rect">
            <a:avLst/>
          </a:prstGeom>
          <a:solidFill>
            <a:srgbClr val="D9EAD3"/>
          </a:solidFill>
          <a:ln cap="flat" cmpd="sng" w="28575">
            <a:solidFill>
              <a:srgbClr val="93C47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PIK3CA</a:t>
            </a:r>
            <a:endParaRPr b="1" sz="1600"/>
          </a:p>
          <a:p>
            <a:pPr indent="0" lvl="0" marL="0" rtl="0" algn="ctr">
              <a:spcBef>
                <a:spcPts val="0"/>
              </a:spcBef>
              <a:spcAft>
                <a:spcPts val="0"/>
              </a:spcAft>
              <a:buNone/>
            </a:pPr>
            <a:r>
              <a:rPr b="1" lang="es" sz="1600"/>
              <a:t>EPHA3</a:t>
            </a:r>
            <a:endParaRPr b="1" sz="1600"/>
          </a:p>
        </p:txBody>
      </p:sp>
      <p:sp>
        <p:nvSpPr>
          <p:cNvPr id="332" name="Google Shape;332;p33"/>
          <p:cNvSpPr/>
          <p:nvPr/>
        </p:nvSpPr>
        <p:spPr>
          <a:xfrm>
            <a:off x="661500" y="1171075"/>
            <a:ext cx="3999900" cy="23172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33"/>
          <p:cNvCxnSpPr/>
          <p:nvPr/>
        </p:nvCxnSpPr>
        <p:spPr>
          <a:xfrm>
            <a:off x="7346063" y="2206925"/>
            <a:ext cx="786300" cy="1820100"/>
          </a:xfrm>
          <a:prstGeom prst="straightConnector1">
            <a:avLst/>
          </a:prstGeom>
          <a:noFill/>
          <a:ln cap="flat" cmpd="sng" w="19050">
            <a:solidFill>
              <a:srgbClr val="BF9000"/>
            </a:solidFill>
            <a:prstDash val="dash"/>
            <a:round/>
            <a:headEnd len="med" w="med" type="none"/>
            <a:tailEnd len="med" w="med" type="triangle"/>
          </a:ln>
        </p:spPr>
      </p:cxnSp>
      <p:cxnSp>
        <p:nvCxnSpPr>
          <p:cNvPr id="334" name="Google Shape;334;p33"/>
          <p:cNvCxnSpPr/>
          <p:nvPr/>
        </p:nvCxnSpPr>
        <p:spPr>
          <a:xfrm>
            <a:off x="6977363" y="3542238"/>
            <a:ext cx="1155000" cy="484800"/>
          </a:xfrm>
          <a:prstGeom prst="straightConnector1">
            <a:avLst/>
          </a:prstGeom>
          <a:noFill/>
          <a:ln cap="flat" cmpd="sng" w="19050">
            <a:solidFill>
              <a:srgbClr val="BF9000"/>
            </a:solidFill>
            <a:prstDash val="dash"/>
            <a:round/>
            <a:headEnd len="med" w="med" type="none"/>
            <a:tailEnd len="med" w="med" type="triangle"/>
          </a:ln>
        </p:spPr>
      </p:cxnSp>
      <p:cxnSp>
        <p:nvCxnSpPr>
          <p:cNvPr id="335" name="Google Shape;335;p33"/>
          <p:cNvCxnSpPr/>
          <p:nvPr/>
        </p:nvCxnSpPr>
        <p:spPr>
          <a:xfrm>
            <a:off x="6977363" y="2457438"/>
            <a:ext cx="0" cy="407700"/>
          </a:xfrm>
          <a:prstGeom prst="straightConnector1">
            <a:avLst/>
          </a:prstGeom>
          <a:noFill/>
          <a:ln cap="flat" cmpd="sng" w="19050">
            <a:solidFill>
              <a:srgbClr val="BF9000"/>
            </a:solidFill>
            <a:prstDash val="dash"/>
            <a:round/>
            <a:headEnd len="med" w="med" type="none"/>
            <a:tailEnd len="med" w="med" type="triangle"/>
          </a:ln>
        </p:spPr>
      </p:cxnSp>
      <p:sp>
        <p:nvSpPr>
          <p:cNvPr id="327" name="Google Shape;327;p33"/>
          <p:cNvSpPr txBox="1"/>
          <p:nvPr/>
        </p:nvSpPr>
        <p:spPr>
          <a:xfrm>
            <a:off x="6399863" y="2026338"/>
            <a:ext cx="1155000" cy="431100"/>
          </a:xfrm>
          <a:prstGeom prst="rect">
            <a:avLst/>
          </a:prstGeom>
          <a:solidFill>
            <a:srgbClr val="FFFFFF"/>
          </a:solidFill>
          <a:ln cap="flat" cmpd="sng" w="2857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KRAS</a:t>
            </a:r>
            <a:endParaRPr b="1" sz="1600"/>
          </a:p>
        </p:txBody>
      </p:sp>
      <p:sp>
        <p:nvSpPr>
          <p:cNvPr id="336" name="Google Shape;336;p33"/>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Colorectal cancer: </a:t>
            </a:r>
            <a:r>
              <a:rPr lang="es">
                <a:solidFill>
                  <a:srgbClr val="FFFFFF"/>
                </a:solidFill>
                <a:latin typeface="Libre Franklin"/>
                <a:ea typeface="Libre Franklin"/>
                <a:cs typeface="Libre Franklin"/>
                <a:sym typeface="Libre Franklin"/>
              </a:rPr>
              <a:t>Comparing both models</a:t>
            </a:r>
            <a:endParaRPr>
              <a:solidFill>
                <a:srgbClr val="FFFFFF"/>
              </a:solidFill>
              <a:latin typeface="Libre Franklin"/>
              <a:ea typeface="Libre Franklin"/>
              <a:cs typeface="Libre Franklin"/>
              <a:sym typeface="Libre Franklin"/>
            </a:endParaRPr>
          </a:p>
        </p:txBody>
      </p:sp>
      <p:sp>
        <p:nvSpPr>
          <p:cNvPr id="337" name="Google Shape;337;p33"/>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nvSpPr>
        <p:spPr>
          <a:xfrm>
            <a:off x="852316" y="4122350"/>
            <a:ext cx="3618300" cy="6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Genotype  Fitness</a:t>
            </a:r>
            <a:endParaRPr sz="1300">
              <a:solidFill>
                <a:srgbClr val="333333"/>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35 PIK3CA, TP53     </a:t>
            </a:r>
            <a:r>
              <a:rPr b="1" lang="es">
                <a:solidFill>
                  <a:srgbClr val="333333"/>
                </a:solidFill>
                <a:highlight>
                  <a:srgbClr val="FFFFFF"/>
                </a:highlight>
                <a:latin typeface="Courier New"/>
                <a:ea typeface="Courier New"/>
                <a:cs typeface="Courier New"/>
                <a:sym typeface="Courier New"/>
              </a:rPr>
              <a:t>0.01</a:t>
            </a:r>
            <a:endParaRPr sz="1300">
              <a:solidFill>
                <a:srgbClr val="333333"/>
              </a:solidFill>
              <a:highlight>
                <a:srgbClr val="FFFFFF"/>
              </a:highlight>
              <a:latin typeface="Courier New"/>
              <a:ea typeface="Courier New"/>
              <a:cs typeface="Courier New"/>
              <a:sym typeface="Courier New"/>
            </a:endParaRPr>
          </a:p>
        </p:txBody>
      </p:sp>
      <p:sp>
        <p:nvSpPr>
          <p:cNvPr id="344" name="Google Shape;344;p34"/>
          <p:cNvSpPr txBox="1"/>
          <p:nvPr/>
        </p:nvSpPr>
        <p:spPr>
          <a:xfrm>
            <a:off x="661500" y="3642500"/>
            <a:ext cx="3999900" cy="415500"/>
          </a:xfrm>
          <a:prstGeom prst="rect">
            <a:avLst/>
          </a:prstGeom>
          <a:solidFill>
            <a:srgbClr val="F3F3F3"/>
          </a:solidFill>
          <a:ln>
            <a:noFill/>
          </a:ln>
        </p:spPr>
        <p:txBody>
          <a:bodyPr anchorCtr="0" anchor="t" bIns="91425" lIns="91425" spcFirstLastPara="1" rIns="91425" wrap="square" tIns="91425">
            <a:spAutoFit/>
          </a:bodyPr>
          <a:lstStyle/>
          <a:p>
            <a:pPr indent="0" lvl="0" marL="88900" marR="88900" rtl="0" algn="ctr">
              <a:lnSpc>
                <a:spcPct val="100000"/>
              </a:lnSpc>
              <a:spcBef>
                <a:spcPts val="0"/>
              </a:spcBef>
              <a:spcAft>
                <a:spcPts val="0"/>
              </a:spcAft>
              <a:buNone/>
            </a:pPr>
            <a:r>
              <a:rPr b="1" lang="es" sz="1500">
                <a:solidFill>
                  <a:srgbClr val="333333"/>
                </a:solidFill>
                <a:latin typeface="Courier New"/>
                <a:ea typeface="Courier New"/>
                <a:cs typeface="Courier New"/>
                <a:sym typeface="Courier New"/>
              </a:rPr>
              <a:t>eAG_wood_kras[</a:t>
            </a:r>
            <a:r>
              <a:rPr b="1" lang="es" sz="1500">
                <a:solidFill>
                  <a:srgbClr val="009999"/>
                </a:solidFill>
                <a:latin typeface="Courier New"/>
                <a:ea typeface="Courier New"/>
                <a:cs typeface="Courier New"/>
                <a:sym typeface="Courier New"/>
              </a:rPr>
              <a:t>35</a:t>
            </a:r>
            <a:r>
              <a:rPr b="1" lang="es" sz="1500">
                <a:solidFill>
                  <a:srgbClr val="333333"/>
                </a:solidFill>
                <a:latin typeface="Courier New"/>
                <a:ea typeface="Courier New"/>
                <a:cs typeface="Courier New"/>
                <a:sym typeface="Courier New"/>
              </a:rPr>
              <a:t>, ]</a:t>
            </a:r>
            <a:endParaRPr/>
          </a:p>
        </p:txBody>
      </p:sp>
      <p:sp>
        <p:nvSpPr>
          <p:cNvPr id="345" name="Google Shape;345;p34"/>
          <p:cNvSpPr txBox="1"/>
          <p:nvPr/>
        </p:nvSpPr>
        <p:spPr>
          <a:xfrm>
            <a:off x="852316" y="1650938"/>
            <a:ext cx="3618300" cy="6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Genotype Fitness</a:t>
            </a:r>
            <a:endParaRPr sz="1300">
              <a:solidFill>
                <a:srgbClr val="333333"/>
              </a:solidFill>
              <a:highlight>
                <a:srgbClr val="FFFFFF"/>
              </a:highlight>
              <a:latin typeface="Courier New"/>
              <a:ea typeface="Courier New"/>
              <a:cs typeface="Courier New"/>
              <a:sym typeface="Courier New"/>
            </a:endParaRPr>
          </a:p>
          <a:p>
            <a:pPr indent="0" lvl="0" marL="0" marR="88900" rtl="0" algn="l">
              <a:lnSpc>
                <a:spcPct val="142857"/>
              </a:lnSpc>
              <a:spcBef>
                <a:spcPts val="0"/>
              </a:spcBef>
              <a:spcAft>
                <a:spcPts val="1000"/>
              </a:spcAft>
              <a:buNone/>
            </a:pPr>
            <a:r>
              <a:rPr lang="es" sz="1300">
                <a:solidFill>
                  <a:srgbClr val="333333"/>
                </a:solidFill>
                <a:highlight>
                  <a:srgbClr val="FFFFFF"/>
                </a:highlight>
                <a:latin typeface="Courier New"/>
                <a:ea typeface="Courier New"/>
                <a:cs typeface="Courier New"/>
                <a:sym typeface="Courier New"/>
              </a:rPr>
              <a:t>##       50 PIK3CA &gt; TP53      </a:t>
            </a:r>
            <a:r>
              <a:rPr b="1" lang="es">
                <a:solidFill>
                  <a:srgbClr val="333333"/>
                </a:solidFill>
                <a:highlight>
                  <a:srgbClr val="FFFFFF"/>
                </a:highlight>
                <a:latin typeface="Courier New"/>
                <a:ea typeface="Courier New"/>
                <a:cs typeface="Courier New"/>
                <a:sym typeface="Courier New"/>
              </a:rPr>
              <a:t> 1</a:t>
            </a:r>
            <a:endParaRPr b="1" sz="1700">
              <a:solidFill>
                <a:srgbClr val="333333"/>
              </a:solidFill>
              <a:highlight>
                <a:srgbClr val="FFFFFF"/>
              </a:highlight>
              <a:latin typeface="Courier New"/>
              <a:ea typeface="Courier New"/>
              <a:cs typeface="Courier New"/>
              <a:sym typeface="Courier New"/>
            </a:endParaRPr>
          </a:p>
        </p:txBody>
      </p:sp>
      <p:sp>
        <p:nvSpPr>
          <p:cNvPr id="346" name="Google Shape;346;p34"/>
          <p:cNvSpPr txBox="1"/>
          <p:nvPr/>
        </p:nvSpPr>
        <p:spPr>
          <a:xfrm>
            <a:off x="661500" y="1171075"/>
            <a:ext cx="3999900" cy="415500"/>
          </a:xfrm>
          <a:prstGeom prst="rect">
            <a:avLst/>
          </a:prstGeom>
          <a:solidFill>
            <a:srgbClr val="F3F3F3"/>
          </a:solidFill>
          <a:ln>
            <a:noFill/>
          </a:ln>
        </p:spPr>
        <p:txBody>
          <a:bodyPr anchorCtr="0" anchor="t" bIns="91425" lIns="91425" spcFirstLastPara="1" rIns="91425" wrap="square" tIns="91425">
            <a:spAutoFit/>
          </a:bodyPr>
          <a:lstStyle/>
          <a:p>
            <a:pPr indent="0" lvl="0" marL="88900" marR="88900" rtl="0" algn="ctr">
              <a:lnSpc>
                <a:spcPct val="100000"/>
              </a:lnSpc>
              <a:spcBef>
                <a:spcPts val="0"/>
              </a:spcBef>
              <a:spcAft>
                <a:spcPts val="0"/>
              </a:spcAft>
              <a:buNone/>
            </a:pPr>
            <a:r>
              <a:rPr b="1" lang="es" sz="1500">
                <a:solidFill>
                  <a:srgbClr val="333333"/>
                </a:solidFill>
                <a:latin typeface="Courier New"/>
                <a:ea typeface="Courier New"/>
                <a:cs typeface="Courier New"/>
                <a:sym typeface="Courier New"/>
              </a:rPr>
              <a:t>eAG_wood_order[</a:t>
            </a:r>
            <a:r>
              <a:rPr b="1" lang="es" sz="1500">
                <a:solidFill>
                  <a:srgbClr val="009999"/>
                </a:solidFill>
                <a:latin typeface="Courier New"/>
                <a:ea typeface="Courier New"/>
                <a:cs typeface="Courier New"/>
                <a:sym typeface="Courier New"/>
              </a:rPr>
              <a:t>50</a:t>
            </a:r>
            <a:r>
              <a:rPr b="1" lang="es" sz="1500">
                <a:solidFill>
                  <a:srgbClr val="333333"/>
                </a:solidFill>
                <a:latin typeface="Courier New"/>
                <a:ea typeface="Courier New"/>
                <a:cs typeface="Courier New"/>
                <a:sym typeface="Courier New"/>
              </a:rPr>
              <a:t>, ]</a:t>
            </a:r>
            <a:endParaRPr/>
          </a:p>
        </p:txBody>
      </p:sp>
      <p:sp>
        <p:nvSpPr>
          <p:cNvPr id="347" name="Google Shape;347;p34"/>
          <p:cNvSpPr txBox="1"/>
          <p:nvPr/>
        </p:nvSpPr>
        <p:spPr>
          <a:xfrm>
            <a:off x="852316" y="2825450"/>
            <a:ext cx="3618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rgbClr val="333333"/>
                </a:solidFill>
                <a:highlight>
                  <a:srgbClr val="FFFFFF"/>
                </a:highlight>
                <a:latin typeface="Courier New"/>
                <a:ea typeface="Courier New"/>
                <a:cs typeface="Courier New"/>
                <a:sym typeface="Courier New"/>
              </a:rPr>
              <a:t>##               Genotype Fitness</a:t>
            </a:r>
            <a:endParaRPr sz="1300">
              <a:solidFill>
                <a:srgbClr val="333333"/>
              </a:solidFill>
              <a:highlight>
                <a:srgbClr val="FFFFFF"/>
              </a:highlight>
              <a:latin typeface="Courier New"/>
              <a:ea typeface="Courier New"/>
              <a:cs typeface="Courier New"/>
              <a:sym typeface="Courier New"/>
            </a:endParaRPr>
          </a:p>
          <a:p>
            <a:pPr indent="0" lvl="0" marL="0" marR="88900" rtl="0" algn="l">
              <a:lnSpc>
                <a:spcPct val="142857"/>
              </a:lnSpc>
              <a:spcBef>
                <a:spcPts val="0"/>
              </a:spcBef>
              <a:spcAft>
                <a:spcPts val="1000"/>
              </a:spcAft>
              <a:buNone/>
            </a:pPr>
            <a:r>
              <a:rPr lang="es" sz="1300">
                <a:solidFill>
                  <a:srgbClr val="333333"/>
                </a:solidFill>
                <a:highlight>
                  <a:srgbClr val="FFFFFF"/>
                </a:highlight>
                <a:latin typeface="Courier New"/>
                <a:ea typeface="Courier New"/>
                <a:cs typeface="Courier New"/>
                <a:sym typeface="Courier New"/>
              </a:rPr>
              <a:t>##       63 TP53 &gt; PIK3CA   </a:t>
            </a:r>
            <a:r>
              <a:rPr b="1" lang="es">
                <a:solidFill>
                  <a:srgbClr val="333333"/>
                </a:solidFill>
                <a:highlight>
                  <a:srgbClr val="FFFFFF"/>
                </a:highlight>
                <a:latin typeface="Courier New"/>
                <a:ea typeface="Courier New"/>
                <a:cs typeface="Courier New"/>
                <a:sym typeface="Courier New"/>
              </a:rPr>
              <a:t> 1.05</a:t>
            </a:r>
            <a:endParaRPr b="1">
              <a:solidFill>
                <a:srgbClr val="333333"/>
              </a:solidFill>
              <a:highlight>
                <a:srgbClr val="FFFFFF"/>
              </a:highlight>
              <a:latin typeface="Courier New"/>
              <a:ea typeface="Courier New"/>
              <a:cs typeface="Courier New"/>
              <a:sym typeface="Courier New"/>
            </a:endParaRPr>
          </a:p>
        </p:txBody>
      </p:sp>
      <p:sp>
        <p:nvSpPr>
          <p:cNvPr id="348" name="Google Shape;348;p34"/>
          <p:cNvSpPr txBox="1"/>
          <p:nvPr/>
        </p:nvSpPr>
        <p:spPr>
          <a:xfrm>
            <a:off x="661500" y="2345588"/>
            <a:ext cx="3999900" cy="415500"/>
          </a:xfrm>
          <a:prstGeom prst="rect">
            <a:avLst/>
          </a:prstGeom>
          <a:solidFill>
            <a:srgbClr val="F3F3F3"/>
          </a:solidFill>
          <a:ln>
            <a:noFill/>
          </a:ln>
        </p:spPr>
        <p:txBody>
          <a:bodyPr anchorCtr="0" anchor="t" bIns="91425" lIns="91425" spcFirstLastPara="1" rIns="91425" wrap="square" tIns="91425">
            <a:spAutoFit/>
          </a:bodyPr>
          <a:lstStyle/>
          <a:p>
            <a:pPr indent="0" lvl="0" marL="88900" marR="88900" rtl="0" algn="ctr">
              <a:lnSpc>
                <a:spcPct val="100000"/>
              </a:lnSpc>
              <a:spcBef>
                <a:spcPts val="0"/>
              </a:spcBef>
              <a:spcAft>
                <a:spcPts val="0"/>
              </a:spcAft>
              <a:buNone/>
            </a:pPr>
            <a:r>
              <a:rPr b="1" lang="es" sz="1500">
                <a:solidFill>
                  <a:srgbClr val="333333"/>
                </a:solidFill>
                <a:latin typeface="Courier New"/>
                <a:ea typeface="Courier New"/>
                <a:cs typeface="Courier New"/>
                <a:sym typeface="Courier New"/>
              </a:rPr>
              <a:t>eAG_wood_order[</a:t>
            </a:r>
            <a:r>
              <a:rPr b="1" lang="es" sz="1500">
                <a:solidFill>
                  <a:srgbClr val="009999"/>
                </a:solidFill>
                <a:latin typeface="Courier New"/>
                <a:ea typeface="Courier New"/>
                <a:cs typeface="Courier New"/>
                <a:sym typeface="Courier New"/>
              </a:rPr>
              <a:t>63</a:t>
            </a:r>
            <a:r>
              <a:rPr b="1" lang="es" sz="1500">
                <a:solidFill>
                  <a:srgbClr val="333333"/>
                </a:solidFill>
                <a:latin typeface="Courier New"/>
                <a:ea typeface="Courier New"/>
                <a:cs typeface="Courier New"/>
                <a:sym typeface="Courier New"/>
              </a:rPr>
              <a:t>, ]</a:t>
            </a:r>
            <a:endParaRPr/>
          </a:p>
        </p:txBody>
      </p:sp>
      <p:sp>
        <p:nvSpPr>
          <p:cNvPr id="349" name="Google Shape;349;p34"/>
          <p:cNvSpPr/>
          <p:nvPr/>
        </p:nvSpPr>
        <p:spPr>
          <a:xfrm>
            <a:off x="661500" y="3642500"/>
            <a:ext cx="3999900" cy="1110000"/>
          </a:xfrm>
          <a:prstGeom prst="rect">
            <a:avLst/>
          </a:prstGeom>
          <a:noFill/>
          <a:ln cap="flat" cmpd="sng" w="28575">
            <a:solidFill>
              <a:srgbClr val="00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txBox="1"/>
          <p:nvPr/>
        </p:nvSpPr>
        <p:spPr>
          <a:xfrm>
            <a:off x="6399863" y="1244450"/>
            <a:ext cx="1155000" cy="431100"/>
          </a:xfrm>
          <a:prstGeom prst="rect">
            <a:avLst/>
          </a:prstGeom>
          <a:noFill/>
          <a:ln cap="flat" cmpd="sng" w="28575">
            <a:solidFill>
              <a:srgbClr val="99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APC</a:t>
            </a:r>
            <a:endParaRPr b="1" sz="1600"/>
          </a:p>
        </p:txBody>
      </p:sp>
      <p:sp>
        <p:nvSpPr>
          <p:cNvPr id="351" name="Google Shape;351;p34"/>
          <p:cNvSpPr txBox="1"/>
          <p:nvPr/>
        </p:nvSpPr>
        <p:spPr>
          <a:xfrm>
            <a:off x="4808663" y="1244450"/>
            <a:ext cx="1155000" cy="431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Root</a:t>
            </a:r>
            <a:endParaRPr b="1" sz="1600"/>
          </a:p>
        </p:txBody>
      </p:sp>
      <p:sp>
        <p:nvSpPr>
          <p:cNvPr id="352" name="Google Shape;352;p34"/>
          <p:cNvSpPr txBox="1"/>
          <p:nvPr/>
        </p:nvSpPr>
        <p:spPr>
          <a:xfrm>
            <a:off x="5244863" y="4027025"/>
            <a:ext cx="1155000" cy="677100"/>
          </a:xfrm>
          <a:prstGeom prst="rect">
            <a:avLst/>
          </a:prstGeom>
          <a:noFill/>
          <a:ln cap="flat" cmpd="sng" w="28575">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FBXW7</a:t>
            </a:r>
            <a:endParaRPr b="1" sz="1600"/>
          </a:p>
          <a:p>
            <a:pPr indent="0" lvl="0" marL="0" rtl="0" algn="ctr">
              <a:spcBef>
                <a:spcPts val="0"/>
              </a:spcBef>
              <a:spcAft>
                <a:spcPts val="0"/>
              </a:spcAft>
              <a:buNone/>
            </a:pPr>
            <a:r>
              <a:rPr b="1" lang="es" sz="1600"/>
              <a:t>TCF7L2</a:t>
            </a:r>
            <a:endParaRPr b="1" sz="1600"/>
          </a:p>
        </p:txBody>
      </p:sp>
      <p:cxnSp>
        <p:nvCxnSpPr>
          <p:cNvPr id="353" name="Google Shape;353;p34"/>
          <p:cNvCxnSpPr>
            <a:stCxn id="351" idx="3"/>
            <a:endCxn id="350" idx="1"/>
          </p:cNvCxnSpPr>
          <p:nvPr/>
        </p:nvCxnSpPr>
        <p:spPr>
          <a:xfrm>
            <a:off x="5963663" y="1460000"/>
            <a:ext cx="436200" cy="0"/>
          </a:xfrm>
          <a:prstGeom prst="straightConnector1">
            <a:avLst/>
          </a:prstGeom>
          <a:noFill/>
          <a:ln cap="flat" cmpd="sng" w="19050">
            <a:solidFill>
              <a:srgbClr val="000000"/>
            </a:solidFill>
            <a:prstDash val="solid"/>
            <a:round/>
            <a:headEnd len="med" w="med" type="none"/>
            <a:tailEnd len="med" w="med" type="triangle"/>
          </a:ln>
        </p:spPr>
      </p:cxnSp>
      <p:cxnSp>
        <p:nvCxnSpPr>
          <p:cNvPr id="354" name="Google Shape;354;p34"/>
          <p:cNvCxnSpPr>
            <a:stCxn id="350" idx="2"/>
            <a:endCxn id="355" idx="0"/>
          </p:cNvCxnSpPr>
          <p:nvPr/>
        </p:nvCxnSpPr>
        <p:spPr>
          <a:xfrm>
            <a:off x="6977363" y="1675550"/>
            <a:ext cx="0" cy="350700"/>
          </a:xfrm>
          <a:prstGeom prst="straightConnector1">
            <a:avLst/>
          </a:prstGeom>
          <a:noFill/>
          <a:ln cap="flat" cmpd="sng" w="19050">
            <a:solidFill>
              <a:srgbClr val="000000"/>
            </a:solidFill>
            <a:prstDash val="solid"/>
            <a:round/>
            <a:headEnd len="med" w="med" type="none"/>
            <a:tailEnd len="med" w="med" type="triangle"/>
          </a:ln>
        </p:spPr>
      </p:cxnSp>
      <p:cxnSp>
        <p:nvCxnSpPr>
          <p:cNvPr id="356" name="Google Shape;356;p34"/>
          <p:cNvCxnSpPr>
            <a:stCxn id="357" idx="2"/>
            <a:endCxn id="352" idx="0"/>
          </p:cNvCxnSpPr>
          <p:nvPr/>
        </p:nvCxnSpPr>
        <p:spPr>
          <a:xfrm flipH="1">
            <a:off x="5822363" y="3542238"/>
            <a:ext cx="1155000" cy="484800"/>
          </a:xfrm>
          <a:prstGeom prst="straightConnector1">
            <a:avLst/>
          </a:prstGeom>
          <a:noFill/>
          <a:ln cap="flat" cmpd="sng" w="19050">
            <a:solidFill>
              <a:srgbClr val="000000"/>
            </a:solidFill>
            <a:prstDash val="solid"/>
            <a:round/>
            <a:headEnd len="med" w="med" type="none"/>
            <a:tailEnd len="med" w="med" type="triangle"/>
          </a:ln>
        </p:spPr>
      </p:cxnSp>
      <p:cxnSp>
        <p:nvCxnSpPr>
          <p:cNvPr id="358" name="Google Shape;358;p34"/>
          <p:cNvCxnSpPr>
            <a:endCxn id="352" idx="0"/>
          </p:cNvCxnSpPr>
          <p:nvPr/>
        </p:nvCxnSpPr>
        <p:spPr>
          <a:xfrm flipH="1">
            <a:off x="5822363" y="2166425"/>
            <a:ext cx="825300" cy="1860600"/>
          </a:xfrm>
          <a:prstGeom prst="straightConnector1">
            <a:avLst/>
          </a:prstGeom>
          <a:noFill/>
          <a:ln cap="flat" cmpd="sng" w="19050">
            <a:solidFill>
              <a:srgbClr val="000000"/>
            </a:solidFill>
            <a:prstDash val="solid"/>
            <a:round/>
            <a:headEnd len="med" w="med" type="none"/>
            <a:tailEnd len="med" w="med" type="triangle"/>
          </a:ln>
        </p:spPr>
      </p:cxnSp>
      <p:sp>
        <p:nvSpPr>
          <p:cNvPr id="357" name="Google Shape;357;p34"/>
          <p:cNvSpPr txBox="1"/>
          <p:nvPr/>
        </p:nvSpPr>
        <p:spPr>
          <a:xfrm>
            <a:off x="6399863" y="2865138"/>
            <a:ext cx="1155000" cy="677100"/>
          </a:xfrm>
          <a:prstGeom prst="rect">
            <a:avLst/>
          </a:prstGeom>
          <a:solidFill>
            <a:srgbClr val="C9DAF8"/>
          </a:solidFill>
          <a:ln cap="flat" cmpd="sng" w="2857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TP53</a:t>
            </a:r>
            <a:endParaRPr b="1" sz="1600"/>
          </a:p>
          <a:p>
            <a:pPr indent="0" lvl="0" marL="0" rtl="0" algn="ctr">
              <a:spcBef>
                <a:spcPts val="0"/>
              </a:spcBef>
              <a:spcAft>
                <a:spcPts val="0"/>
              </a:spcAft>
              <a:buNone/>
            </a:pPr>
            <a:r>
              <a:rPr b="1" lang="es" sz="1600"/>
              <a:t>EVC2</a:t>
            </a:r>
            <a:endParaRPr b="1" sz="1600"/>
          </a:p>
        </p:txBody>
      </p:sp>
      <p:sp>
        <p:nvSpPr>
          <p:cNvPr id="359" name="Google Shape;359;p34"/>
          <p:cNvSpPr txBox="1"/>
          <p:nvPr/>
        </p:nvSpPr>
        <p:spPr>
          <a:xfrm>
            <a:off x="7554863" y="4027025"/>
            <a:ext cx="1155000" cy="677100"/>
          </a:xfrm>
          <a:prstGeom prst="rect">
            <a:avLst/>
          </a:prstGeom>
          <a:solidFill>
            <a:srgbClr val="D9EAD3"/>
          </a:solidFill>
          <a:ln cap="flat" cmpd="sng" w="28575">
            <a:solidFill>
              <a:srgbClr val="93C47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PIK3CA</a:t>
            </a:r>
            <a:endParaRPr b="1" sz="1600"/>
          </a:p>
          <a:p>
            <a:pPr indent="0" lvl="0" marL="0" rtl="0" algn="ctr">
              <a:spcBef>
                <a:spcPts val="0"/>
              </a:spcBef>
              <a:spcAft>
                <a:spcPts val="0"/>
              </a:spcAft>
              <a:buNone/>
            </a:pPr>
            <a:r>
              <a:rPr b="1" lang="es" sz="1600"/>
              <a:t>EPHA3</a:t>
            </a:r>
            <a:endParaRPr b="1" sz="1600"/>
          </a:p>
        </p:txBody>
      </p:sp>
      <p:sp>
        <p:nvSpPr>
          <p:cNvPr id="360" name="Google Shape;360;p34"/>
          <p:cNvSpPr/>
          <p:nvPr/>
        </p:nvSpPr>
        <p:spPr>
          <a:xfrm>
            <a:off x="661500" y="1171075"/>
            <a:ext cx="3999900" cy="23172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1" name="Google Shape;361;p34"/>
          <p:cNvCxnSpPr/>
          <p:nvPr/>
        </p:nvCxnSpPr>
        <p:spPr>
          <a:xfrm>
            <a:off x="7498463" y="2206925"/>
            <a:ext cx="786300" cy="1820100"/>
          </a:xfrm>
          <a:prstGeom prst="straightConnector1">
            <a:avLst/>
          </a:prstGeom>
          <a:noFill/>
          <a:ln cap="flat" cmpd="sng" w="19050">
            <a:solidFill>
              <a:srgbClr val="000000"/>
            </a:solidFill>
            <a:prstDash val="solid"/>
            <a:round/>
            <a:headEnd len="med" w="med" type="none"/>
            <a:tailEnd len="med" w="med" type="triangle"/>
          </a:ln>
        </p:spPr>
      </p:cxnSp>
      <p:cxnSp>
        <p:nvCxnSpPr>
          <p:cNvPr id="362" name="Google Shape;362;p34"/>
          <p:cNvCxnSpPr/>
          <p:nvPr/>
        </p:nvCxnSpPr>
        <p:spPr>
          <a:xfrm>
            <a:off x="7129763" y="3542238"/>
            <a:ext cx="1155000" cy="484800"/>
          </a:xfrm>
          <a:prstGeom prst="straightConnector1">
            <a:avLst/>
          </a:prstGeom>
          <a:noFill/>
          <a:ln cap="flat" cmpd="sng" w="19050">
            <a:solidFill>
              <a:srgbClr val="000000"/>
            </a:solidFill>
            <a:prstDash val="solid"/>
            <a:round/>
            <a:headEnd len="med" w="med" type="none"/>
            <a:tailEnd len="med" w="med" type="triangle"/>
          </a:ln>
        </p:spPr>
      </p:cxnSp>
      <p:cxnSp>
        <p:nvCxnSpPr>
          <p:cNvPr id="363" name="Google Shape;363;p34"/>
          <p:cNvCxnSpPr/>
          <p:nvPr/>
        </p:nvCxnSpPr>
        <p:spPr>
          <a:xfrm>
            <a:off x="7129763" y="2457438"/>
            <a:ext cx="0" cy="407700"/>
          </a:xfrm>
          <a:prstGeom prst="straightConnector1">
            <a:avLst/>
          </a:prstGeom>
          <a:noFill/>
          <a:ln cap="flat" cmpd="sng" w="19050">
            <a:solidFill>
              <a:srgbClr val="000000"/>
            </a:solidFill>
            <a:prstDash val="solid"/>
            <a:round/>
            <a:headEnd len="med" w="med" type="none"/>
            <a:tailEnd len="med" w="med" type="triangle"/>
          </a:ln>
        </p:spPr>
      </p:cxnSp>
      <p:cxnSp>
        <p:nvCxnSpPr>
          <p:cNvPr id="364" name="Google Shape;364;p34"/>
          <p:cNvCxnSpPr/>
          <p:nvPr/>
        </p:nvCxnSpPr>
        <p:spPr>
          <a:xfrm>
            <a:off x="7346063" y="2206925"/>
            <a:ext cx="786300" cy="1820100"/>
          </a:xfrm>
          <a:prstGeom prst="straightConnector1">
            <a:avLst/>
          </a:prstGeom>
          <a:noFill/>
          <a:ln cap="flat" cmpd="sng" w="19050">
            <a:solidFill>
              <a:srgbClr val="BF9000"/>
            </a:solidFill>
            <a:prstDash val="dash"/>
            <a:round/>
            <a:headEnd len="med" w="med" type="none"/>
            <a:tailEnd len="med" w="med" type="triangle"/>
          </a:ln>
        </p:spPr>
      </p:cxnSp>
      <p:cxnSp>
        <p:nvCxnSpPr>
          <p:cNvPr id="365" name="Google Shape;365;p34"/>
          <p:cNvCxnSpPr/>
          <p:nvPr/>
        </p:nvCxnSpPr>
        <p:spPr>
          <a:xfrm>
            <a:off x="6977363" y="3542238"/>
            <a:ext cx="1155000" cy="484800"/>
          </a:xfrm>
          <a:prstGeom prst="straightConnector1">
            <a:avLst/>
          </a:prstGeom>
          <a:noFill/>
          <a:ln cap="flat" cmpd="sng" w="19050">
            <a:solidFill>
              <a:srgbClr val="BF9000"/>
            </a:solidFill>
            <a:prstDash val="dash"/>
            <a:round/>
            <a:headEnd len="med" w="med" type="none"/>
            <a:tailEnd len="med" w="med" type="triangle"/>
          </a:ln>
        </p:spPr>
      </p:cxnSp>
      <p:cxnSp>
        <p:nvCxnSpPr>
          <p:cNvPr id="366" name="Google Shape;366;p34"/>
          <p:cNvCxnSpPr/>
          <p:nvPr/>
        </p:nvCxnSpPr>
        <p:spPr>
          <a:xfrm>
            <a:off x="6977363" y="2457438"/>
            <a:ext cx="0" cy="407700"/>
          </a:xfrm>
          <a:prstGeom prst="straightConnector1">
            <a:avLst/>
          </a:prstGeom>
          <a:noFill/>
          <a:ln cap="flat" cmpd="sng" w="19050">
            <a:solidFill>
              <a:srgbClr val="BF9000"/>
            </a:solidFill>
            <a:prstDash val="dash"/>
            <a:round/>
            <a:headEnd len="med" w="med" type="none"/>
            <a:tailEnd len="med" w="med" type="triangle"/>
          </a:ln>
        </p:spPr>
      </p:cxnSp>
      <p:sp>
        <p:nvSpPr>
          <p:cNvPr id="355" name="Google Shape;355;p34"/>
          <p:cNvSpPr txBox="1"/>
          <p:nvPr/>
        </p:nvSpPr>
        <p:spPr>
          <a:xfrm>
            <a:off x="6399863" y="2026338"/>
            <a:ext cx="1155000" cy="431100"/>
          </a:xfrm>
          <a:prstGeom prst="rect">
            <a:avLst/>
          </a:prstGeom>
          <a:solidFill>
            <a:srgbClr val="FFFFFF"/>
          </a:solidFill>
          <a:ln cap="flat" cmpd="sng" w="28575">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600"/>
              <a:t>KRAS</a:t>
            </a:r>
            <a:endParaRPr b="1" sz="1600"/>
          </a:p>
        </p:txBody>
      </p:sp>
      <p:sp>
        <p:nvSpPr>
          <p:cNvPr id="367" name="Google Shape;367;p34"/>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Colorectal cancer: </a:t>
            </a:r>
            <a:r>
              <a:rPr lang="es">
                <a:solidFill>
                  <a:srgbClr val="FFFFFF"/>
                </a:solidFill>
                <a:latin typeface="Libre Franklin"/>
                <a:ea typeface="Libre Franklin"/>
                <a:cs typeface="Libre Franklin"/>
                <a:sym typeface="Libre Franklin"/>
              </a:rPr>
              <a:t>Comparing both models</a:t>
            </a:r>
            <a:endParaRPr>
              <a:solidFill>
                <a:srgbClr val="FFFFFF"/>
              </a:solidFill>
              <a:latin typeface="Libre Franklin"/>
              <a:ea typeface="Libre Franklin"/>
              <a:cs typeface="Libre Franklin"/>
              <a:sym typeface="Libre Franklin"/>
            </a:endParaRPr>
          </a:p>
        </p:txBody>
      </p:sp>
      <p:sp>
        <p:nvSpPr>
          <p:cNvPr id="368" name="Google Shape;368;p34"/>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35"/>
          <p:cNvPicPr preferRelativeResize="0"/>
          <p:nvPr/>
        </p:nvPicPr>
        <p:blipFill>
          <a:blip r:embed="rId3">
            <a:alphaModFix/>
          </a:blip>
          <a:stretch>
            <a:fillRect/>
          </a:stretch>
        </p:blipFill>
        <p:spPr>
          <a:xfrm>
            <a:off x="3452875" y="1116400"/>
            <a:ext cx="5379427" cy="3820976"/>
          </a:xfrm>
          <a:prstGeom prst="rect">
            <a:avLst/>
          </a:prstGeom>
          <a:noFill/>
          <a:ln>
            <a:noFill/>
          </a:ln>
        </p:spPr>
      </p:pic>
      <p:sp>
        <p:nvSpPr>
          <p:cNvPr id="375" name="Google Shape;375;p35"/>
          <p:cNvSpPr txBox="1"/>
          <p:nvPr>
            <p:ph idx="1" type="body"/>
          </p:nvPr>
        </p:nvSpPr>
        <p:spPr>
          <a:xfrm>
            <a:off x="531250" y="1513375"/>
            <a:ext cx="2808000" cy="2909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Libre Franklin"/>
              <a:buChar char="●"/>
            </a:pPr>
            <a:r>
              <a:rPr lang="es" sz="1700">
                <a:solidFill>
                  <a:srgbClr val="000000"/>
                </a:solidFill>
                <a:latin typeface="Libre Franklin"/>
                <a:ea typeface="Libre Franklin"/>
                <a:cs typeface="Libre Franklin"/>
                <a:sym typeface="Libre Franklin"/>
              </a:rPr>
              <a:t>Resulting genotypes after running the simulation 25 times with </a:t>
            </a:r>
            <a:r>
              <a:rPr b="1" lang="es" sz="1700">
                <a:solidFill>
                  <a:srgbClr val="000000"/>
                </a:solidFill>
                <a:latin typeface="Courier New"/>
                <a:ea typeface="Courier New"/>
                <a:cs typeface="Courier New"/>
                <a:sym typeface="Courier New"/>
              </a:rPr>
              <a:t>oncoSimulPop</a:t>
            </a:r>
            <a:endParaRPr b="1" sz="1700">
              <a:solidFill>
                <a:srgbClr val="000000"/>
              </a:solidFill>
              <a:latin typeface="Courier New"/>
              <a:ea typeface="Courier New"/>
              <a:cs typeface="Courier New"/>
              <a:sym typeface="Courier New"/>
            </a:endParaRPr>
          </a:p>
          <a:p>
            <a:pPr indent="-336550" lvl="0" marL="457200" rtl="0" algn="l">
              <a:spcBef>
                <a:spcPts val="0"/>
              </a:spcBef>
              <a:spcAft>
                <a:spcPts val="0"/>
              </a:spcAft>
              <a:buClr>
                <a:srgbClr val="000000"/>
              </a:buClr>
              <a:buSzPts val="1700"/>
              <a:buChar char="●"/>
            </a:pPr>
            <a:r>
              <a:rPr b="1" lang="es" sz="1700">
                <a:solidFill>
                  <a:srgbClr val="000000"/>
                </a:solidFill>
                <a:latin typeface="Libre Franklin"/>
                <a:ea typeface="Libre Franklin"/>
                <a:cs typeface="Libre Franklin"/>
                <a:sym typeface="Libre Franklin"/>
              </a:rPr>
              <a:t>Mutual exclusivity</a:t>
            </a:r>
            <a:r>
              <a:rPr lang="es" sz="1700">
                <a:solidFill>
                  <a:srgbClr val="000000"/>
                </a:solidFill>
                <a:latin typeface="Libre Franklin"/>
                <a:ea typeface="Libre Franklin"/>
                <a:cs typeface="Libre Franklin"/>
                <a:sym typeface="Libre Franklin"/>
              </a:rPr>
              <a:t> is (mostly) maintained</a:t>
            </a:r>
            <a:endParaRPr sz="1700">
              <a:solidFill>
                <a:srgbClr val="000000"/>
              </a:solidFill>
              <a:latin typeface="Libre Franklin"/>
              <a:ea typeface="Libre Franklin"/>
              <a:cs typeface="Libre Franklin"/>
              <a:sym typeface="Libre Franklin"/>
            </a:endParaRPr>
          </a:p>
          <a:p>
            <a:pPr indent="-336550" lvl="0" marL="457200" rtl="0" algn="l">
              <a:spcBef>
                <a:spcPts val="0"/>
              </a:spcBef>
              <a:spcAft>
                <a:spcPts val="0"/>
              </a:spcAft>
              <a:buClr>
                <a:srgbClr val="000000"/>
              </a:buClr>
              <a:buSzPts val="1700"/>
              <a:buChar char="●"/>
            </a:pPr>
            <a:r>
              <a:rPr lang="es" sz="1700">
                <a:solidFill>
                  <a:srgbClr val="000000"/>
                </a:solidFill>
                <a:latin typeface="Libre Franklin"/>
                <a:ea typeface="Libre Franklin"/>
                <a:cs typeface="Libre Franklin"/>
                <a:sym typeface="Libre Franklin"/>
              </a:rPr>
              <a:t>We cannot see </a:t>
            </a:r>
            <a:r>
              <a:rPr b="1" lang="es" sz="1700">
                <a:solidFill>
                  <a:srgbClr val="000000"/>
                </a:solidFill>
                <a:latin typeface="Libre Franklin"/>
                <a:ea typeface="Libre Franklin"/>
                <a:cs typeface="Libre Franklin"/>
                <a:sym typeface="Libre Franklin"/>
              </a:rPr>
              <a:t>order effects</a:t>
            </a:r>
            <a:endParaRPr b="1" sz="1700">
              <a:solidFill>
                <a:srgbClr val="000000"/>
              </a:solidFill>
              <a:latin typeface="Libre Franklin"/>
              <a:ea typeface="Libre Franklin"/>
              <a:cs typeface="Libre Franklin"/>
              <a:sym typeface="Libre Franklin"/>
            </a:endParaRPr>
          </a:p>
        </p:txBody>
      </p:sp>
      <p:sp>
        <p:nvSpPr>
          <p:cNvPr id="376" name="Google Shape;376;p35"/>
          <p:cNvSpPr txBox="1"/>
          <p:nvPr/>
        </p:nvSpPr>
        <p:spPr>
          <a:xfrm>
            <a:off x="6602650" y="4669250"/>
            <a:ext cx="1896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300">
                <a:latin typeface="Libre Franklin"/>
                <a:ea typeface="Libre Franklin"/>
                <a:cs typeface="Libre Franklin"/>
                <a:sym typeface="Libre Franklin"/>
              </a:rPr>
              <a:t>Order effects model</a:t>
            </a:r>
            <a:endParaRPr i="1" sz="1300">
              <a:latin typeface="Libre Franklin"/>
              <a:ea typeface="Libre Franklin"/>
              <a:cs typeface="Libre Franklin"/>
              <a:sym typeface="Libre Franklin"/>
            </a:endParaRPr>
          </a:p>
        </p:txBody>
      </p:sp>
      <p:sp>
        <p:nvSpPr>
          <p:cNvPr id="377" name="Google Shape;377;p35"/>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Colorectal cancer: </a:t>
            </a:r>
            <a:r>
              <a:rPr lang="es">
                <a:solidFill>
                  <a:srgbClr val="FFFFFF"/>
                </a:solidFill>
                <a:latin typeface="Libre Franklin"/>
                <a:ea typeface="Libre Franklin"/>
                <a:cs typeface="Libre Franklin"/>
                <a:sym typeface="Libre Franklin"/>
              </a:rPr>
              <a:t>Simulating tumor progression</a:t>
            </a:r>
            <a:endParaRPr>
              <a:solidFill>
                <a:srgbClr val="FFFFFF"/>
              </a:solidFill>
              <a:latin typeface="Libre Franklin"/>
              <a:ea typeface="Libre Franklin"/>
              <a:cs typeface="Libre Franklin"/>
              <a:sym typeface="Libre Franklin"/>
            </a:endParaRPr>
          </a:p>
        </p:txBody>
      </p:sp>
      <p:sp>
        <p:nvSpPr>
          <p:cNvPr id="378" name="Google Shape;378;p35"/>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5"/>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6"/>
          <p:cNvSpPr txBox="1"/>
          <p:nvPr/>
        </p:nvSpPr>
        <p:spPr>
          <a:xfrm>
            <a:off x="180325" y="1690063"/>
            <a:ext cx="4144200" cy="4311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Libre Franklin Thin"/>
              <a:buChar char="●"/>
            </a:pPr>
            <a:r>
              <a:rPr lang="es" sz="1600">
                <a:latin typeface="Libre Franklin Thin"/>
                <a:ea typeface="Libre Franklin Thin"/>
                <a:cs typeface="Libre Franklin Thin"/>
                <a:sym typeface="Libre Franklin Thin"/>
              </a:rPr>
              <a:t>Models described in </a:t>
            </a:r>
            <a:r>
              <a:rPr i="1" lang="es" sz="1600">
                <a:latin typeface="Libre Franklin Thin"/>
                <a:ea typeface="Libre Franklin Thin"/>
                <a:cs typeface="Libre Franklin Thin"/>
                <a:sym typeface="Libre Franklin Thin"/>
              </a:rPr>
              <a:t>Ciriello et al</a:t>
            </a:r>
            <a:endParaRPr i="1" sz="1500">
              <a:latin typeface="Libre Franklin Thin"/>
              <a:ea typeface="Libre Franklin Thin"/>
              <a:cs typeface="Libre Franklin Thin"/>
              <a:sym typeface="Libre Franklin Thin"/>
            </a:endParaRPr>
          </a:p>
        </p:txBody>
      </p:sp>
      <p:pic>
        <p:nvPicPr>
          <p:cNvPr id="385" name="Google Shape;385;p36"/>
          <p:cNvPicPr preferRelativeResize="0"/>
          <p:nvPr/>
        </p:nvPicPr>
        <p:blipFill>
          <a:blip r:embed="rId3">
            <a:alphaModFix/>
          </a:blip>
          <a:stretch>
            <a:fillRect/>
          </a:stretch>
        </p:blipFill>
        <p:spPr>
          <a:xfrm>
            <a:off x="4307158" y="1753200"/>
            <a:ext cx="4504442" cy="770275"/>
          </a:xfrm>
          <a:prstGeom prst="rect">
            <a:avLst/>
          </a:prstGeom>
          <a:noFill/>
          <a:ln>
            <a:noFill/>
          </a:ln>
        </p:spPr>
      </p:pic>
      <p:pic>
        <p:nvPicPr>
          <p:cNvPr id="386" name="Google Shape;386;p36"/>
          <p:cNvPicPr preferRelativeResize="0"/>
          <p:nvPr/>
        </p:nvPicPr>
        <p:blipFill>
          <a:blip r:embed="rId4">
            <a:alphaModFix/>
          </a:blip>
          <a:stretch>
            <a:fillRect/>
          </a:stretch>
        </p:blipFill>
        <p:spPr>
          <a:xfrm>
            <a:off x="4307150" y="2571750"/>
            <a:ext cx="4504450" cy="1241384"/>
          </a:xfrm>
          <a:prstGeom prst="rect">
            <a:avLst/>
          </a:prstGeom>
          <a:noFill/>
          <a:ln>
            <a:noFill/>
          </a:ln>
        </p:spPr>
      </p:pic>
      <p:sp>
        <p:nvSpPr>
          <p:cNvPr id="387" name="Google Shape;387;p36"/>
          <p:cNvSpPr txBox="1"/>
          <p:nvPr/>
        </p:nvSpPr>
        <p:spPr>
          <a:xfrm>
            <a:off x="180325" y="2183475"/>
            <a:ext cx="3852900" cy="71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Libre Franklin Thin"/>
              <a:buChar char="●"/>
            </a:pPr>
            <a:r>
              <a:rPr lang="es" sz="1600">
                <a:latin typeface="Libre Franklin Thin"/>
                <a:ea typeface="Libre Franklin Thin"/>
                <a:cs typeface="Libre Franklin Thin"/>
                <a:sym typeface="Libre Franklin Thin"/>
              </a:rPr>
              <a:t>Modules that share one or more genes</a:t>
            </a:r>
            <a:endParaRPr i="1" sz="1500">
              <a:latin typeface="Libre Franklin Thin"/>
              <a:ea typeface="Libre Franklin Thin"/>
              <a:cs typeface="Libre Franklin Thin"/>
              <a:sym typeface="Libre Franklin Thin"/>
            </a:endParaRPr>
          </a:p>
        </p:txBody>
      </p:sp>
      <p:sp>
        <p:nvSpPr>
          <p:cNvPr id="388" name="Google Shape;388;p36"/>
          <p:cNvSpPr txBox="1"/>
          <p:nvPr/>
        </p:nvSpPr>
        <p:spPr>
          <a:xfrm>
            <a:off x="159300" y="2955700"/>
            <a:ext cx="3852900" cy="71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s" sz="1600">
                <a:latin typeface="Libre Franklin Thin"/>
                <a:ea typeface="Libre Franklin Thin"/>
                <a:cs typeface="Libre Franklin Thin"/>
                <a:sym typeface="Libre Franklin Thin"/>
              </a:rPr>
              <a:t>“</a:t>
            </a:r>
            <a:r>
              <a:rPr i="1" lang="es" sz="1600">
                <a:latin typeface="Libre Franklin Thin"/>
                <a:ea typeface="Libre Franklin Thin"/>
                <a:cs typeface="Libre Franklin Thin"/>
                <a:sym typeface="Libre Franklin Thin"/>
              </a:rPr>
              <a:t>The intersection of modules is the empty set</a:t>
            </a:r>
            <a:r>
              <a:rPr lang="es" sz="1600">
                <a:latin typeface="Libre Franklin Thin"/>
                <a:ea typeface="Libre Franklin Thin"/>
                <a:cs typeface="Libre Franklin Thin"/>
                <a:sym typeface="Libre Franklin Thin"/>
              </a:rPr>
              <a:t>”</a:t>
            </a:r>
            <a:endParaRPr sz="1500">
              <a:latin typeface="Libre Franklin Thin"/>
              <a:ea typeface="Libre Franklin Thin"/>
              <a:cs typeface="Libre Franklin Thin"/>
              <a:sym typeface="Libre Franklin Thin"/>
            </a:endParaRPr>
          </a:p>
        </p:txBody>
      </p:sp>
      <p:sp>
        <p:nvSpPr>
          <p:cNvPr id="389" name="Google Shape;389;p36"/>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Defying the concept of “</a:t>
            </a:r>
            <a:r>
              <a:rPr b="1" i="1" lang="es">
                <a:solidFill>
                  <a:srgbClr val="FFFFFF"/>
                </a:solidFill>
              </a:rPr>
              <a:t>Module</a:t>
            </a:r>
            <a:r>
              <a:rPr b="1" lang="es">
                <a:solidFill>
                  <a:srgbClr val="FFFFFF"/>
                </a:solidFill>
              </a:rPr>
              <a:t>”</a:t>
            </a:r>
            <a:endParaRPr b="1">
              <a:solidFill>
                <a:srgbClr val="FFFFFF"/>
              </a:solidFill>
              <a:latin typeface="Libre Franklin"/>
              <a:ea typeface="Libre Franklin"/>
              <a:cs typeface="Libre Franklin"/>
              <a:sym typeface="Libre Franklin"/>
            </a:endParaRPr>
          </a:p>
        </p:txBody>
      </p:sp>
      <p:sp>
        <p:nvSpPr>
          <p:cNvPr id="390" name="Google Shape;390;p36"/>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7"/>
          <p:cNvSpPr txBox="1"/>
          <p:nvPr/>
        </p:nvSpPr>
        <p:spPr>
          <a:xfrm>
            <a:off x="373375" y="1038925"/>
            <a:ext cx="5887200" cy="4311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Libre Franklin Thin"/>
              <a:buChar char="●"/>
            </a:pPr>
            <a:r>
              <a:rPr lang="es" sz="1600">
                <a:latin typeface="Libre Franklin Thin"/>
                <a:ea typeface="Libre Franklin Thin"/>
                <a:cs typeface="Libre Franklin Thin"/>
                <a:sym typeface="Libre Franklin Thin"/>
              </a:rPr>
              <a:t>Software applied to Glioblastoma dataset (TCGA)</a:t>
            </a:r>
            <a:endParaRPr i="1" sz="1500">
              <a:latin typeface="Libre Franklin Thin"/>
              <a:ea typeface="Libre Franklin Thin"/>
              <a:cs typeface="Libre Franklin Thin"/>
              <a:sym typeface="Libre Franklin Thin"/>
            </a:endParaRPr>
          </a:p>
        </p:txBody>
      </p:sp>
      <p:pic>
        <p:nvPicPr>
          <p:cNvPr id="397" name="Google Shape;397;p37"/>
          <p:cNvPicPr preferRelativeResize="0"/>
          <p:nvPr/>
        </p:nvPicPr>
        <p:blipFill>
          <a:blip r:embed="rId3">
            <a:alphaModFix/>
          </a:blip>
          <a:stretch>
            <a:fillRect/>
          </a:stretch>
        </p:blipFill>
        <p:spPr>
          <a:xfrm>
            <a:off x="1052925" y="1567425"/>
            <a:ext cx="7038150" cy="572700"/>
          </a:xfrm>
          <a:prstGeom prst="rect">
            <a:avLst/>
          </a:prstGeom>
          <a:noFill/>
          <a:ln>
            <a:noFill/>
          </a:ln>
        </p:spPr>
      </p:pic>
      <p:sp>
        <p:nvSpPr>
          <p:cNvPr id="398" name="Google Shape;398;p37"/>
          <p:cNvSpPr txBox="1"/>
          <p:nvPr/>
        </p:nvSpPr>
        <p:spPr>
          <a:xfrm>
            <a:off x="373375" y="2482725"/>
            <a:ext cx="5887200" cy="4311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Libre Franklin Thin"/>
              <a:buChar char="●"/>
            </a:pPr>
            <a:r>
              <a:rPr lang="es" sz="1600">
                <a:latin typeface="Libre Franklin Thin"/>
                <a:ea typeface="Libre Franklin Thin"/>
                <a:cs typeface="Libre Franklin Thin"/>
                <a:sym typeface="Libre Franklin Thin"/>
              </a:rPr>
              <a:t>2 mutually exclusive modules. Rb1 pathway</a:t>
            </a:r>
            <a:endParaRPr i="1" sz="1500">
              <a:latin typeface="Libre Franklin Thin"/>
              <a:ea typeface="Libre Franklin Thin"/>
              <a:cs typeface="Libre Franklin Thin"/>
              <a:sym typeface="Libre Franklin Thin"/>
            </a:endParaRPr>
          </a:p>
        </p:txBody>
      </p:sp>
      <p:pic>
        <p:nvPicPr>
          <p:cNvPr id="399" name="Google Shape;399;p37"/>
          <p:cNvPicPr preferRelativeResize="0"/>
          <p:nvPr/>
        </p:nvPicPr>
        <p:blipFill>
          <a:blip r:embed="rId4">
            <a:alphaModFix/>
          </a:blip>
          <a:stretch>
            <a:fillRect/>
          </a:stretch>
        </p:blipFill>
        <p:spPr>
          <a:xfrm>
            <a:off x="601975" y="3066227"/>
            <a:ext cx="5887200" cy="1241214"/>
          </a:xfrm>
          <a:prstGeom prst="rect">
            <a:avLst/>
          </a:prstGeom>
          <a:noFill/>
          <a:ln>
            <a:noFill/>
          </a:ln>
        </p:spPr>
      </p:pic>
      <p:pic>
        <p:nvPicPr>
          <p:cNvPr id="400" name="Google Shape;400;p37"/>
          <p:cNvPicPr preferRelativeResize="0"/>
          <p:nvPr/>
        </p:nvPicPr>
        <p:blipFill>
          <a:blip r:embed="rId5">
            <a:alphaModFix/>
          </a:blip>
          <a:stretch>
            <a:fillRect/>
          </a:stretch>
        </p:blipFill>
        <p:spPr>
          <a:xfrm>
            <a:off x="6533500" y="2468700"/>
            <a:ext cx="1709975" cy="2234500"/>
          </a:xfrm>
          <a:prstGeom prst="rect">
            <a:avLst/>
          </a:prstGeom>
          <a:noFill/>
          <a:ln>
            <a:noFill/>
          </a:ln>
        </p:spPr>
      </p:pic>
      <p:sp>
        <p:nvSpPr>
          <p:cNvPr id="401" name="Google Shape;401;p37"/>
          <p:cNvSpPr txBox="1"/>
          <p:nvPr/>
        </p:nvSpPr>
        <p:spPr>
          <a:xfrm>
            <a:off x="525775" y="4272100"/>
            <a:ext cx="2480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t>CDKN2A </a:t>
            </a:r>
            <a:r>
              <a:rPr lang="es" sz="1600"/>
              <a:t>| CDK4 | RB1</a:t>
            </a:r>
            <a:endParaRPr i="1" sz="1500"/>
          </a:p>
        </p:txBody>
      </p:sp>
      <p:sp>
        <p:nvSpPr>
          <p:cNvPr id="402" name="Google Shape;402;p37"/>
          <p:cNvSpPr txBox="1"/>
          <p:nvPr/>
        </p:nvSpPr>
        <p:spPr>
          <a:xfrm>
            <a:off x="3353350" y="4272100"/>
            <a:ext cx="2480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600"/>
              <a:t>CDKN2B </a:t>
            </a:r>
            <a:r>
              <a:rPr lang="es" sz="1600"/>
              <a:t>| CDK4 | RB1</a:t>
            </a:r>
            <a:endParaRPr i="1" sz="1500"/>
          </a:p>
        </p:txBody>
      </p:sp>
      <p:sp>
        <p:nvSpPr>
          <p:cNvPr id="403" name="Google Shape;403;p37"/>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404" name="Google Shape;404;p37"/>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8"/>
          <p:cNvSpPr txBox="1"/>
          <p:nvPr/>
        </p:nvSpPr>
        <p:spPr>
          <a:xfrm>
            <a:off x="373375" y="1038925"/>
            <a:ext cx="5887200" cy="71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Libre Franklin Thin"/>
              <a:buChar char="●"/>
            </a:pPr>
            <a:r>
              <a:rPr lang="es" sz="1600">
                <a:latin typeface="Libre Franklin Thin"/>
                <a:ea typeface="Libre Franklin Thin"/>
                <a:cs typeface="Libre Franklin Thin"/>
                <a:sym typeface="Libre Franklin Thin"/>
              </a:rPr>
              <a:t>¿2 modules DAG? Not possible in OncoSimul.</a:t>
            </a:r>
            <a:endParaRPr sz="1600">
              <a:latin typeface="Libre Franklin Thin"/>
              <a:ea typeface="Libre Franklin Thin"/>
              <a:cs typeface="Libre Franklin Thin"/>
              <a:sym typeface="Libre Franklin Thin"/>
            </a:endParaRPr>
          </a:p>
          <a:p>
            <a:pPr indent="-330200" lvl="1" marL="914400" rtl="0" algn="l">
              <a:lnSpc>
                <a:spcPct val="115000"/>
              </a:lnSpc>
              <a:spcBef>
                <a:spcPts val="0"/>
              </a:spcBef>
              <a:spcAft>
                <a:spcPts val="0"/>
              </a:spcAft>
              <a:buSzPts val="1600"/>
              <a:buFont typeface="Libre Franklin Thin"/>
              <a:buChar char="○"/>
            </a:pPr>
            <a:r>
              <a:rPr lang="es" sz="1600">
                <a:latin typeface="Libre Franklin Thin"/>
                <a:ea typeface="Libre Franklin Thin"/>
                <a:cs typeface="Libre Franklin Thin"/>
                <a:sym typeface="Libre Franklin Thin"/>
              </a:rPr>
              <a:t>Probably it doesn’t make sense</a:t>
            </a:r>
            <a:endParaRPr sz="1600">
              <a:latin typeface="Libre Franklin Thin"/>
              <a:ea typeface="Libre Franklin Thin"/>
              <a:cs typeface="Libre Franklin Thin"/>
              <a:sym typeface="Libre Franklin Thin"/>
            </a:endParaRPr>
          </a:p>
        </p:txBody>
      </p:sp>
      <p:sp>
        <p:nvSpPr>
          <p:cNvPr id="411" name="Google Shape;411;p38"/>
          <p:cNvSpPr/>
          <p:nvPr/>
        </p:nvSpPr>
        <p:spPr>
          <a:xfrm>
            <a:off x="1967800" y="1926825"/>
            <a:ext cx="963600" cy="97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300"/>
              <a:t>WT</a:t>
            </a:r>
            <a:endParaRPr b="1" sz="2300"/>
          </a:p>
        </p:txBody>
      </p:sp>
      <p:sp>
        <p:nvSpPr>
          <p:cNvPr id="412" name="Google Shape;412;p38"/>
          <p:cNvSpPr/>
          <p:nvPr/>
        </p:nvSpPr>
        <p:spPr>
          <a:xfrm>
            <a:off x="524400" y="3188850"/>
            <a:ext cx="1618800" cy="153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700"/>
              <a:t>CDKN2A,  CDK4, RB1</a:t>
            </a:r>
            <a:endParaRPr b="1" sz="1700"/>
          </a:p>
        </p:txBody>
      </p:sp>
      <p:sp>
        <p:nvSpPr>
          <p:cNvPr id="413" name="Google Shape;413;p38"/>
          <p:cNvSpPr/>
          <p:nvPr/>
        </p:nvSpPr>
        <p:spPr>
          <a:xfrm>
            <a:off x="2800800" y="3188850"/>
            <a:ext cx="1618800" cy="153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700"/>
              <a:t>CDKN2A,  CDK4, RB1</a:t>
            </a:r>
            <a:endParaRPr b="1" sz="1700"/>
          </a:p>
        </p:txBody>
      </p:sp>
      <p:cxnSp>
        <p:nvCxnSpPr>
          <p:cNvPr id="414" name="Google Shape;414;p38"/>
          <p:cNvCxnSpPr>
            <a:stCxn id="411" idx="3"/>
            <a:endCxn id="412" idx="0"/>
          </p:cNvCxnSpPr>
          <p:nvPr/>
        </p:nvCxnSpPr>
        <p:spPr>
          <a:xfrm flipH="1">
            <a:off x="1333716" y="2758527"/>
            <a:ext cx="775200" cy="430200"/>
          </a:xfrm>
          <a:prstGeom prst="straightConnector1">
            <a:avLst/>
          </a:prstGeom>
          <a:noFill/>
          <a:ln cap="flat" cmpd="sng" w="9525">
            <a:solidFill>
              <a:schemeClr val="dk2"/>
            </a:solidFill>
            <a:prstDash val="solid"/>
            <a:round/>
            <a:headEnd len="med" w="med" type="none"/>
            <a:tailEnd len="med" w="med" type="triangle"/>
          </a:ln>
        </p:spPr>
      </p:cxnSp>
      <p:cxnSp>
        <p:nvCxnSpPr>
          <p:cNvPr id="415" name="Google Shape;415;p38"/>
          <p:cNvCxnSpPr>
            <a:stCxn id="411" idx="5"/>
            <a:endCxn id="413" idx="0"/>
          </p:cNvCxnSpPr>
          <p:nvPr/>
        </p:nvCxnSpPr>
        <p:spPr>
          <a:xfrm>
            <a:off x="2790284" y="2758527"/>
            <a:ext cx="819900" cy="430200"/>
          </a:xfrm>
          <a:prstGeom prst="straightConnector1">
            <a:avLst/>
          </a:prstGeom>
          <a:noFill/>
          <a:ln cap="flat" cmpd="sng" w="9525">
            <a:solidFill>
              <a:schemeClr val="dk2"/>
            </a:solidFill>
            <a:prstDash val="solid"/>
            <a:round/>
            <a:headEnd len="med" w="med" type="none"/>
            <a:tailEnd len="med" w="med" type="triangle"/>
          </a:ln>
        </p:spPr>
      </p:cxnSp>
      <p:pic>
        <p:nvPicPr>
          <p:cNvPr id="416" name="Google Shape;416;p38"/>
          <p:cNvPicPr preferRelativeResize="0"/>
          <p:nvPr/>
        </p:nvPicPr>
        <p:blipFill>
          <a:blip r:embed="rId3">
            <a:alphaModFix/>
          </a:blip>
          <a:stretch>
            <a:fillRect/>
          </a:stretch>
        </p:blipFill>
        <p:spPr>
          <a:xfrm>
            <a:off x="4801515" y="2079225"/>
            <a:ext cx="3878384" cy="1530600"/>
          </a:xfrm>
          <a:prstGeom prst="rect">
            <a:avLst/>
          </a:prstGeom>
          <a:noFill/>
          <a:ln>
            <a:noFill/>
          </a:ln>
        </p:spPr>
      </p:pic>
      <p:pic>
        <p:nvPicPr>
          <p:cNvPr id="417" name="Google Shape;417;p38"/>
          <p:cNvPicPr preferRelativeResize="0"/>
          <p:nvPr/>
        </p:nvPicPr>
        <p:blipFill>
          <a:blip r:embed="rId4">
            <a:alphaModFix/>
          </a:blip>
          <a:stretch>
            <a:fillRect/>
          </a:stretch>
        </p:blipFill>
        <p:spPr>
          <a:xfrm>
            <a:off x="4801525" y="3811025"/>
            <a:ext cx="3878375" cy="676300"/>
          </a:xfrm>
          <a:prstGeom prst="rect">
            <a:avLst/>
          </a:prstGeom>
          <a:noFill/>
          <a:ln>
            <a:noFill/>
          </a:ln>
        </p:spPr>
      </p:pic>
      <p:sp>
        <p:nvSpPr>
          <p:cNvPr id="418" name="Google Shape;418;p38"/>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419" name="Google Shape;419;p38"/>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9"/>
          <p:cNvSpPr txBox="1"/>
          <p:nvPr/>
        </p:nvSpPr>
        <p:spPr>
          <a:xfrm>
            <a:off x="387900" y="1070175"/>
            <a:ext cx="58872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Libre Franklin Thin"/>
              <a:buChar char="●"/>
            </a:pPr>
            <a:r>
              <a:rPr lang="es" sz="1600">
                <a:solidFill>
                  <a:schemeClr val="dk1"/>
                </a:solidFill>
                <a:latin typeface="Libre Franklin Thin"/>
                <a:ea typeface="Libre Franklin Thin"/>
                <a:cs typeface="Libre Franklin Thin"/>
                <a:sym typeface="Libre Franklin Thin"/>
              </a:rPr>
              <a:t>Define effects of each possible genotype manually</a:t>
            </a:r>
            <a:endParaRPr sz="1600">
              <a:latin typeface="Libre Franklin Thin"/>
              <a:ea typeface="Libre Franklin Thin"/>
              <a:cs typeface="Libre Franklin Thin"/>
              <a:sym typeface="Libre Franklin Thin"/>
            </a:endParaRPr>
          </a:p>
        </p:txBody>
      </p:sp>
      <p:sp>
        <p:nvSpPr>
          <p:cNvPr id="426" name="Google Shape;426;p39"/>
          <p:cNvSpPr txBox="1"/>
          <p:nvPr/>
        </p:nvSpPr>
        <p:spPr>
          <a:xfrm>
            <a:off x="960275" y="1656425"/>
            <a:ext cx="68649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Libre Franklin Thin"/>
              <a:buAutoNum type="arabicPeriod"/>
            </a:pPr>
            <a:r>
              <a:rPr lang="es" sz="1600">
                <a:solidFill>
                  <a:schemeClr val="dk1"/>
                </a:solidFill>
                <a:latin typeface="Libre Franklin Thin"/>
                <a:ea typeface="Libre Franklin Thin"/>
                <a:cs typeface="Libre Franklin Thin"/>
                <a:sym typeface="Libre Franklin Thin"/>
              </a:rPr>
              <a:t>CDKN2A+CDKN2B, CDK4 and Rb1 should have the same fitness</a:t>
            </a:r>
            <a:endParaRPr sz="1600">
              <a:latin typeface="Libre Franklin Thin"/>
              <a:ea typeface="Libre Franklin Thin"/>
              <a:cs typeface="Libre Franklin Thin"/>
              <a:sym typeface="Libre Franklin Thin"/>
            </a:endParaRPr>
          </a:p>
        </p:txBody>
      </p:sp>
      <p:pic>
        <p:nvPicPr>
          <p:cNvPr id="427" name="Google Shape;427;p39"/>
          <p:cNvPicPr preferRelativeResize="0"/>
          <p:nvPr/>
        </p:nvPicPr>
        <p:blipFill>
          <a:blip r:embed="rId3">
            <a:alphaModFix/>
          </a:blip>
          <a:stretch>
            <a:fillRect/>
          </a:stretch>
        </p:blipFill>
        <p:spPr>
          <a:xfrm>
            <a:off x="400925" y="2330250"/>
            <a:ext cx="8342149" cy="1172325"/>
          </a:xfrm>
          <a:prstGeom prst="rect">
            <a:avLst/>
          </a:prstGeom>
          <a:noFill/>
          <a:ln>
            <a:noFill/>
          </a:ln>
        </p:spPr>
      </p:pic>
      <p:sp>
        <p:nvSpPr>
          <p:cNvPr id="428" name="Google Shape;428;p39"/>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429" name="Google Shape;429;p39"/>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0" title="2"/>
          <p:cNvSpPr txBox="1"/>
          <p:nvPr/>
        </p:nvSpPr>
        <p:spPr>
          <a:xfrm>
            <a:off x="532125" y="1157875"/>
            <a:ext cx="68649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Libre Franklin Thin"/>
                <a:ea typeface="Libre Franklin Thin"/>
                <a:cs typeface="Libre Franklin Thin"/>
                <a:sym typeface="Libre Franklin Thin"/>
              </a:rPr>
              <a:t>2.   </a:t>
            </a:r>
            <a:r>
              <a:rPr lang="es" sz="1600">
                <a:solidFill>
                  <a:schemeClr val="dk1"/>
                </a:solidFill>
                <a:latin typeface="Libre Franklin Thin"/>
                <a:ea typeface="Libre Franklin Thin"/>
                <a:cs typeface="Libre Franklin Thin"/>
                <a:sym typeface="Libre Franklin Thin"/>
              </a:rPr>
              <a:t>CDKN2A and CDKN2B should have lower fitness</a:t>
            </a:r>
            <a:endParaRPr sz="1600">
              <a:latin typeface="Libre Franklin Thin"/>
              <a:ea typeface="Libre Franklin Thin"/>
              <a:cs typeface="Libre Franklin Thin"/>
              <a:sym typeface="Libre Franklin Thin"/>
            </a:endParaRPr>
          </a:p>
        </p:txBody>
      </p:sp>
      <p:graphicFrame>
        <p:nvGraphicFramePr>
          <p:cNvPr id="436" name="Google Shape;436;p40"/>
          <p:cNvGraphicFramePr/>
          <p:nvPr/>
        </p:nvGraphicFramePr>
        <p:xfrm>
          <a:off x="1776700" y="1729125"/>
          <a:ext cx="3000000" cy="3000000"/>
        </p:xfrm>
        <a:graphic>
          <a:graphicData uri="http://schemas.openxmlformats.org/drawingml/2006/table">
            <a:tbl>
              <a:tblPr>
                <a:noFill/>
                <a:tableStyleId>{250DA474-59CF-4184-8F31-51E6F8454F12}</a:tableStyleId>
              </a:tblPr>
              <a:tblGrid>
                <a:gridCol w="1789050"/>
                <a:gridCol w="1044400"/>
              </a:tblGrid>
              <a:tr h="459475">
                <a:tc>
                  <a:txBody>
                    <a:bodyPr/>
                    <a:lstStyle/>
                    <a:p>
                      <a:pPr indent="0" lvl="0" marL="0" rtl="0" algn="ctr">
                        <a:spcBef>
                          <a:spcPts val="0"/>
                        </a:spcBef>
                        <a:spcAft>
                          <a:spcPts val="0"/>
                        </a:spcAft>
                        <a:buNone/>
                      </a:pPr>
                      <a:r>
                        <a:rPr b="1" lang="es"/>
                        <a:t>Genotype</a:t>
                      </a:r>
                      <a:endParaRPr b="1"/>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a:t>Fitness</a:t>
                      </a:r>
                      <a:endParaRPr b="1"/>
                    </a:p>
                  </a:txBody>
                  <a:tcPr marT="91425" marB="91425" marR="91425" marL="91425">
                    <a:lnB cap="flat" cmpd="sng" w="28575">
                      <a:solidFill>
                        <a:srgbClr val="9E9E9E"/>
                      </a:solidFill>
                      <a:prstDash val="solid"/>
                      <a:round/>
                      <a:headEnd len="sm" w="sm" type="none"/>
                      <a:tailEnd len="sm" w="sm" type="none"/>
                    </a:lnB>
                  </a:tcPr>
                </a:tc>
              </a:tr>
              <a:tr h="459475">
                <a:tc>
                  <a:txBody>
                    <a:bodyPr/>
                    <a:lstStyle/>
                    <a:p>
                      <a:pPr indent="0" lvl="0" marL="0" rtl="0" algn="ctr">
                        <a:spcBef>
                          <a:spcPts val="0"/>
                        </a:spcBef>
                        <a:spcAft>
                          <a:spcPts val="0"/>
                        </a:spcAft>
                        <a:buNone/>
                      </a:pPr>
                      <a:r>
                        <a:rPr lang="es"/>
                        <a:t>CDK4</a:t>
                      </a:r>
                      <a:endParaRPr/>
                    </a:p>
                  </a:txBody>
                  <a:tcPr marT="91425" marB="91425" marR="91425" marL="91425">
                    <a:lnT cap="flat" cmpd="sng" w="28575">
                      <a:solidFill>
                        <a:srgbClr val="9E9E9E"/>
                      </a:solidFill>
                      <a:prstDash val="solid"/>
                      <a:round/>
                      <a:headEnd len="sm" w="sm" type="none"/>
                      <a:tailEnd len="sm" w="sm" type="none"/>
                    </a:lnT>
                    <a:solidFill>
                      <a:srgbClr val="D9EAD3"/>
                    </a:solidFill>
                  </a:tcPr>
                </a:tc>
                <a:tc>
                  <a:txBody>
                    <a:bodyPr/>
                    <a:lstStyle/>
                    <a:p>
                      <a:pPr indent="0" lvl="0" marL="0" rtl="0" algn="ctr">
                        <a:spcBef>
                          <a:spcPts val="0"/>
                        </a:spcBef>
                        <a:spcAft>
                          <a:spcPts val="0"/>
                        </a:spcAft>
                        <a:buNone/>
                      </a:pPr>
                      <a:r>
                        <a:rPr lang="es"/>
                        <a:t>4</a:t>
                      </a:r>
                      <a:endParaRPr/>
                    </a:p>
                  </a:txBody>
                  <a:tcPr marT="91425" marB="91425" marR="91425" marL="91425">
                    <a:lnT cap="flat" cmpd="sng" w="28575">
                      <a:solidFill>
                        <a:srgbClr val="9E9E9E"/>
                      </a:solidFill>
                      <a:prstDash val="solid"/>
                      <a:round/>
                      <a:headEnd len="sm" w="sm" type="none"/>
                      <a:tailEnd len="sm" w="sm" type="none"/>
                    </a:lnT>
                    <a:solidFill>
                      <a:srgbClr val="D9EAD3"/>
                    </a:solidFill>
                  </a:tcPr>
                </a:tc>
              </a:tr>
              <a:tr h="459475">
                <a:tc>
                  <a:txBody>
                    <a:bodyPr/>
                    <a:lstStyle/>
                    <a:p>
                      <a:pPr indent="0" lvl="0" marL="0" rtl="0" algn="ctr">
                        <a:spcBef>
                          <a:spcPts val="0"/>
                        </a:spcBef>
                        <a:spcAft>
                          <a:spcPts val="0"/>
                        </a:spcAft>
                        <a:buNone/>
                      </a:pPr>
                      <a:r>
                        <a:rPr lang="es"/>
                        <a:t>RB1</a:t>
                      </a:r>
                      <a:endParaRPr/>
                    </a:p>
                  </a:txBody>
                  <a:tcPr marT="91425" marB="91425" marR="91425" marL="91425">
                    <a:solidFill>
                      <a:srgbClr val="D9EAD3"/>
                    </a:solidFill>
                  </a:tcPr>
                </a:tc>
                <a:tc>
                  <a:txBody>
                    <a:bodyPr/>
                    <a:lstStyle/>
                    <a:p>
                      <a:pPr indent="0" lvl="0" marL="0" rtl="0" algn="ctr">
                        <a:spcBef>
                          <a:spcPts val="0"/>
                        </a:spcBef>
                        <a:spcAft>
                          <a:spcPts val="0"/>
                        </a:spcAft>
                        <a:buNone/>
                      </a:pPr>
                      <a:r>
                        <a:rPr lang="es"/>
                        <a:t>4</a:t>
                      </a:r>
                      <a:endParaRPr/>
                    </a:p>
                  </a:txBody>
                  <a:tcPr marT="91425" marB="91425" marR="91425" marL="91425">
                    <a:solidFill>
                      <a:srgbClr val="D9EAD3"/>
                    </a:solidFill>
                  </a:tcPr>
                </a:tc>
              </a:tr>
              <a:tr h="459475">
                <a:tc>
                  <a:txBody>
                    <a:bodyPr/>
                    <a:lstStyle/>
                    <a:p>
                      <a:pPr indent="0" lvl="0" marL="0" rtl="0" algn="ctr">
                        <a:spcBef>
                          <a:spcPts val="0"/>
                        </a:spcBef>
                        <a:spcAft>
                          <a:spcPts val="0"/>
                        </a:spcAft>
                        <a:buClr>
                          <a:schemeClr val="dk1"/>
                        </a:buClr>
                        <a:buSzPts val="1100"/>
                        <a:buFont typeface="Arial"/>
                        <a:buNone/>
                      </a:pPr>
                      <a:r>
                        <a:rPr lang="es">
                          <a:solidFill>
                            <a:schemeClr val="dk1"/>
                          </a:solidFill>
                        </a:rPr>
                        <a:t>CDKN2A, CDKN2B</a:t>
                      </a:r>
                      <a:endParaRPr/>
                    </a:p>
                  </a:txBody>
                  <a:tcPr marT="91425" marB="91425" marR="91425" marL="91425">
                    <a:lnB cap="flat" cmpd="sng" w="952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s"/>
                        <a:t>4</a:t>
                      </a:r>
                      <a:endParaRPr/>
                    </a:p>
                  </a:txBody>
                  <a:tcPr marT="91425" marB="91425" marR="91425" marL="91425">
                    <a:lnB cap="flat" cmpd="sng" w="9525">
                      <a:solidFill>
                        <a:srgbClr val="9E9E9E"/>
                      </a:solidFill>
                      <a:prstDash val="solid"/>
                      <a:round/>
                      <a:headEnd len="sm" w="sm" type="none"/>
                      <a:tailEnd len="sm" w="sm" type="none"/>
                    </a:lnB>
                    <a:solidFill>
                      <a:srgbClr val="D9EAD3"/>
                    </a:solidFill>
                  </a:tcPr>
                </a:tc>
              </a:tr>
              <a:tr h="459475">
                <a:tc>
                  <a:txBody>
                    <a:bodyPr/>
                    <a:lstStyle/>
                    <a:p>
                      <a:pPr indent="0" lvl="0" marL="0" rtl="0" algn="ctr">
                        <a:spcBef>
                          <a:spcPts val="0"/>
                        </a:spcBef>
                        <a:spcAft>
                          <a:spcPts val="0"/>
                        </a:spcAft>
                        <a:buNone/>
                      </a:pPr>
                      <a:r>
                        <a:rPr lang="es"/>
                        <a:t>CDKN2A</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s"/>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E2F3"/>
                    </a:solidFill>
                  </a:tcPr>
                </a:tc>
              </a:tr>
              <a:tr h="459475">
                <a:tc>
                  <a:txBody>
                    <a:bodyPr/>
                    <a:lstStyle/>
                    <a:p>
                      <a:pPr indent="0" lvl="0" marL="0" rtl="0" algn="ctr">
                        <a:spcBef>
                          <a:spcPts val="0"/>
                        </a:spcBef>
                        <a:spcAft>
                          <a:spcPts val="0"/>
                        </a:spcAft>
                        <a:buClr>
                          <a:schemeClr val="dk1"/>
                        </a:buClr>
                        <a:buSzPts val="1100"/>
                        <a:buFont typeface="Arial"/>
                        <a:buNone/>
                      </a:pPr>
                      <a:r>
                        <a:rPr lang="es">
                          <a:solidFill>
                            <a:schemeClr val="dk1"/>
                          </a:solidFill>
                        </a:rPr>
                        <a:t>CDKN2B</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s"/>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76200">
                      <a:solidFill>
                        <a:srgbClr val="9E9E9E"/>
                      </a:solidFill>
                      <a:prstDash val="solid"/>
                      <a:round/>
                      <a:headEnd len="sm" w="sm" type="none"/>
                      <a:tailEnd len="sm" w="sm" type="none"/>
                    </a:lnB>
                    <a:solidFill>
                      <a:srgbClr val="CFE2F3"/>
                    </a:solidFill>
                  </a:tcPr>
                </a:tc>
              </a:tr>
            </a:tbl>
          </a:graphicData>
        </a:graphic>
      </p:graphicFrame>
      <p:pic>
        <p:nvPicPr>
          <p:cNvPr id="437" name="Google Shape;437;p40"/>
          <p:cNvPicPr preferRelativeResize="0"/>
          <p:nvPr/>
        </p:nvPicPr>
        <p:blipFill>
          <a:blip r:embed="rId3">
            <a:alphaModFix/>
          </a:blip>
          <a:stretch>
            <a:fillRect/>
          </a:stretch>
        </p:blipFill>
        <p:spPr>
          <a:xfrm>
            <a:off x="5813250" y="1327025"/>
            <a:ext cx="2780155" cy="3249726"/>
          </a:xfrm>
          <a:prstGeom prst="rect">
            <a:avLst/>
          </a:prstGeom>
          <a:noFill/>
          <a:ln>
            <a:noFill/>
          </a:ln>
        </p:spPr>
      </p:pic>
      <p:sp>
        <p:nvSpPr>
          <p:cNvPr id="438" name="Google Shape;438;p40"/>
          <p:cNvSpPr txBox="1"/>
          <p:nvPr/>
        </p:nvSpPr>
        <p:spPr>
          <a:xfrm>
            <a:off x="5858625" y="3205200"/>
            <a:ext cx="4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highlight>
                  <a:srgbClr val="FFFFFF"/>
                </a:highlight>
              </a:rPr>
              <a:t>2</a:t>
            </a:r>
            <a:endParaRPr b="1">
              <a:highlight>
                <a:srgbClr val="FFFFFF"/>
              </a:highlight>
            </a:endParaRPr>
          </a:p>
        </p:txBody>
      </p:sp>
      <p:sp>
        <p:nvSpPr>
          <p:cNvPr id="439" name="Google Shape;439;p40"/>
          <p:cNvSpPr txBox="1"/>
          <p:nvPr/>
        </p:nvSpPr>
        <p:spPr>
          <a:xfrm>
            <a:off x="5858625" y="1277500"/>
            <a:ext cx="4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highlight>
                  <a:srgbClr val="FFFFFF"/>
                </a:highlight>
              </a:rPr>
              <a:t>4</a:t>
            </a:r>
            <a:endParaRPr b="1">
              <a:highlight>
                <a:srgbClr val="FFFFFF"/>
              </a:highlight>
            </a:endParaRPr>
          </a:p>
        </p:txBody>
      </p:sp>
      <p:pic>
        <p:nvPicPr>
          <p:cNvPr id="440" name="Google Shape;440;p40"/>
          <p:cNvPicPr preferRelativeResize="0"/>
          <p:nvPr/>
        </p:nvPicPr>
        <p:blipFill>
          <a:blip r:embed="rId4">
            <a:alphaModFix/>
          </a:blip>
          <a:stretch>
            <a:fillRect/>
          </a:stretch>
        </p:blipFill>
        <p:spPr>
          <a:xfrm>
            <a:off x="6761249" y="1502550"/>
            <a:ext cx="612050" cy="273750"/>
          </a:xfrm>
          <a:prstGeom prst="rect">
            <a:avLst/>
          </a:prstGeom>
          <a:noFill/>
          <a:ln>
            <a:noFill/>
          </a:ln>
        </p:spPr>
      </p:pic>
      <p:pic>
        <p:nvPicPr>
          <p:cNvPr id="441" name="Google Shape;441;p40"/>
          <p:cNvPicPr preferRelativeResize="0"/>
          <p:nvPr/>
        </p:nvPicPr>
        <p:blipFill>
          <a:blip r:embed="rId5">
            <a:alphaModFix/>
          </a:blip>
          <a:stretch>
            <a:fillRect/>
          </a:stretch>
        </p:blipFill>
        <p:spPr>
          <a:xfrm>
            <a:off x="7332950" y="1228800"/>
            <a:ext cx="494182" cy="273750"/>
          </a:xfrm>
          <a:prstGeom prst="rect">
            <a:avLst/>
          </a:prstGeom>
          <a:noFill/>
          <a:ln>
            <a:noFill/>
          </a:ln>
        </p:spPr>
      </p:pic>
      <p:pic>
        <p:nvPicPr>
          <p:cNvPr id="442" name="Google Shape;442;p40"/>
          <p:cNvPicPr preferRelativeResize="0"/>
          <p:nvPr/>
        </p:nvPicPr>
        <p:blipFill>
          <a:blip r:embed="rId6">
            <a:alphaModFix/>
          </a:blip>
          <a:stretch>
            <a:fillRect/>
          </a:stretch>
        </p:blipFill>
        <p:spPr>
          <a:xfrm>
            <a:off x="7603734" y="1525350"/>
            <a:ext cx="1424281" cy="228125"/>
          </a:xfrm>
          <a:prstGeom prst="rect">
            <a:avLst/>
          </a:prstGeom>
          <a:noFill/>
          <a:ln>
            <a:noFill/>
          </a:ln>
        </p:spPr>
      </p:pic>
      <p:sp>
        <p:nvSpPr>
          <p:cNvPr id="443" name="Google Shape;443;p40"/>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444" name="Google Shape;444;p40"/>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1" title="2"/>
          <p:cNvSpPr txBox="1"/>
          <p:nvPr/>
        </p:nvSpPr>
        <p:spPr>
          <a:xfrm>
            <a:off x="518500" y="1149888"/>
            <a:ext cx="68649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Libre Franklin Thin"/>
                <a:ea typeface="Libre Franklin Thin"/>
                <a:cs typeface="Libre Franklin Thin"/>
                <a:sym typeface="Libre Franklin Thin"/>
              </a:rPr>
              <a:t>3</a:t>
            </a:r>
            <a:r>
              <a:rPr lang="es" sz="1600">
                <a:solidFill>
                  <a:schemeClr val="dk1"/>
                </a:solidFill>
                <a:latin typeface="Libre Franklin Thin"/>
                <a:ea typeface="Libre Franklin Thin"/>
                <a:cs typeface="Libre Franklin Thin"/>
                <a:sym typeface="Libre Franklin Thin"/>
              </a:rPr>
              <a:t>.   Fitness of more complex clones?</a:t>
            </a:r>
            <a:endParaRPr sz="1600">
              <a:solidFill>
                <a:schemeClr val="dk1"/>
              </a:solidFill>
              <a:latin typeface="Libre Franklin Thin"/>
              <a:ea typeface="Libre Franklin Thin"/>
              <a:cs typeface="Libre Franklin Thin"/>
              <a:sym typeface="Libre Franklin Thin"/>
            </a:endParaRPr>
          </a:p>
        </p:txBody>
      </p:sp>
      <p:sp>
        <p:nvSpPr>
          <p:cNvPr id="451" name="Google Shape;451;p41" title="2"/>
          <p:cNvSpPr txBox="1"/>
          <p:nvPr/>
        </p:nvSpPr>
        <p:spPr>
          <a:xfrm>
            <a:off x="646425" y="1656000"/>
            <a:ext cx="65937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Libre Franklin Thin"/>
              <a:buAutoNum type="alphaLcParenR"/>
            </a:pPr>
            <a:r>
              <a:rPr lang="es" sz="1600">
                <a:solidFill>
                  <a:schemeClr val="dk1"/>
                </a:solidFill>
                <a:latin typeface="Libre Franklin Thin"/>
                <a:ea typeface="Libre Franklin Thin"/>
                <a:cs typeface="Libre Franklin Thin"/>
                <a:sym typeface="Libre Franklin Thin"/>
              </a:rPr>
              <a:t>Mutating in RB1 to a CDKN2A clone</a:t>
            </a:r>
            <a:endParaRPr sz="1600">
              <a:solidFill>
                <a:schemeClr val="dk1"/>
              </a:solidFill>
              <a:latin typeface="Libre Franklin Thin"/>
              <a:ea typeface="Libre Franklin Thin"/>
              <a:cs typeface="Libre Franklin Thin"/>
              <a:sym typeface="Libre Franklin Thin"/>
            </a:endParaRPr>
          </a:p>
        </p:txBody>
      </p:sp>
      <p:pic>
        <p:nvPicPr>
          <p:cNvPr id="452" name="Google Shape;452;p41"/>
          <p:cNvPicPr preferRelativeResize="0"/>
          <p:nvPr/>
        </p:nvPicPr>
        <p:blipFill rotWithShape="1">
          <a:blip r:embed="rId3">
            <a:alphaModFix/>
          </a:blip>
          <a:srcRect b="25838" l="40800" r="0" t="0"/>
          <a:stretch/>
        </p:blipFill>
        <p:spPr>
          <a:xfrm>
            <a:off x="4978150" y="1247625"/>
            <a:ext cx="2405249" cy="3521964"/>
          </a:xfrm>
          <a:prstGeom prst="rect">
            <a:avLst/>
          </a:prstGeom>
          <a:noFill/>
          <a:ln>
            <a:noFill/>
          </a:ln>
        </p:spPr>
      </p:pic>
      <p:cxnSp>
        <p:nvCxnSpPr>
          <p:cNvPr id="453" name="Google Shape;453;p41"/>
          <p:cNvCxnSpPr>
            <a:endCxn id="454" idx="2"/>
          </p:cNvCxnSpPr>
          <p:nvPr/>
        </p:nvCxnSpPr>
        <p:spPr>
          <a:xfrm flipH="1" rot="10800000">
            <a:off x="5502525" y="4265600"/>
            <a:ext cx="1462200" cy="3300"/>
          </a:xfrm>
          <a:prstGeom prst="straightConnector1">
            <a:avLst/>
          </a:prstGeom>
          <a:noFill/>
          <a:ln cap="flat" cmpd="sng" w="19050">
            <a:solidFill>
              <a:srgbClr val="FFFF00"/>
            </a:solidFill>
            <a:prstDash val="solid"/>
            <a:round/>
            <a:headEnd len="med" w="med" type="none"/>
            <a:tailEnd len="med" w="med" type="triangle"/>
          </a:ln>
        </p:spPr>
      </p:cxnSp>
      <p:sp>
        <p:nvSpPr>
          <p:cNvPr id="455" name="Google Shape;455;p41"/>
          <p:cNvSpPr txBox="1"/>
          <p:nvPr/>
        </p:nvSpPr>
        <p:spPr>
          <a:xfrm>
            <a:off x="6041025" y="4265600"/>
            <a:ext cx="17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CDKN2A, RB1</a:t>
            </a:r>
            <a:endParaRPr b="1"/>
          </a:p>
        </p:txBody>
      </p:sp>
      <p:sp>
        <p:nvSpPr>
          <p:cNvPr id="454" name="Google Shape;454;p41"/>
          <p:cNvSpPr/>
          <p:nvPr/>
        </p:nvSpPr>
        <p:spPr>
          <a:xfrm>
            <a:off x="6964725" y="4206950"/>
            <a:ext cx="110400" cy="117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title="2"/>
          <p:cNvSpPr txBox="1"/>
          <p:nvPr/>
        </p:nvSpPr>
        <p:spPr>
          <a:xfrm>
            <a:off x="910125" y="2470050"/>
            <a:ext cx="2981700" cy="4311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s" sz="1600">
                <a:solidFill>
                  <a:schemeClr val="dk1"/>
                </a:solidFill>
                <a:latin typeface="Libre Franklin Thin"/>
                <a:ea typeface="Libre Franklin Thin"/>
                <a:cs typeface="Libre Franklin Thin"/>
                <a:sym typeface="Libre Franklin Thin"/>
              </a:rPr>
              <a:t>Fitness doesn’t change</a:t>
            </a:r>
            <a:endParaRPr sz="1600">
              <a:solidFill>
                <a:schemeClr val="dk1"/>
              </a:solidFill>
              <a:latin typeface="Libre Franklin Thin"/>
              <a:ea typeface="Libre Franklin Thin"/>
              <a:cs typeface="Libre Franklin Thin"/>
              <a:sym typeface="Libre Franklin Thin"/>
            </a:endParaRPr>
          </a:p>
        </p:txBody>
      </p:sp>
      <p:sp>
        <p:nvSpPr>
          <p:cNvPr id="457" name="Google Shape;457;p41"/>
          <p:cNvSpPr txBox="1"/>
          <p:nvPr/>
        </p:nvSpPr>
        <p:spPr>
          <a:xfrm>
            <a:off x="7383400" y="4067150"/>
            <a:ext cx="47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highlight>
                  <a:srgbClr val="FFFFFF"/>
                </a:highlight>
              </a:rPr>
              <a:t>2</a:t>
            </a:r>
            <a:endParaRPr b="1" sz="1600">
              <a:highlight>
                <a:srgbClr val="FFFFFF"/>
              </a:highlight>
            </a:endParaRPr>
          </a:p>
        </p:txBody>
      </p:sp>
      <p:sp>
        <p:nvSpPr>
          <p:cNvPr id="458" name="Google Shape;458;p41"/>
          <p:cNvSpPr txBox="1"/>
          <p:nvPr/>
        </p:nvSpPr>
        <p:spPr>
          <a:xfrm>
            <a:off x="7383400" y="1292300"/>
            <a:ext cx="47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rgbClr val="B7B7B7"/>
                </a:solidFill>
                <a:highlight>
                  <a:srgbClr val="FFFFFF"/>
                </a:highlight>
              </a:rPr>
              <a:t>4</a:t>
            </a:r>
            <a:endParaRPr b="1" sz="1600">
              <a:solidFill>
                <a:srgbClr val="B7B7B7"/>
              </a:solidFill>
              <a:highlight>
                <a:srgbClr val="FFFFFF"/>
              </a:highlight>
            </a:endParaRPr>
          </a:p>
        </p:txBody>
      </p:sp>
      <p:cxnSp>
        <p:nvCxnSpPr>
          <p:cNvPr id="459" name="Google Shape;459;p41"/>
          <p:cNvCxnSpPr/>
          <p:nvPr/>
        </p:nvCxnSpPr>
        <p:spPr>
          <a:xfrm flipH="1">
            <a:off x="2585200" y="2089975"/>
            <a:ext cx="6900" cy="352800"/>
          </a:xfrm>
          <a:prstGeom prst="straightConnector1">
            <a:avLst/>
          </a:prstGeom>
          <a:noFill/>
          <a:ln cap="flat" cmpd="sng" w="28575">
            <a:solidFill>
              <a:srgbClr val="000000"/>
            </a:solidFill>
            <a:prstDash val="solid"/>
            <a:round/>
            <a:headEnd len="med" w="med" type="none"/>
            <a:tailEnd len="med" w="med" type="stealth"/>
          </a:ln>
        </p:spPr>
      </p:cxnSp>
      <p:sp>
        <p:nvSpPr>
          <p:cNvPr id="460" name="Google Shape;460;p41"/>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461" name="Google Shape;461;p41"/>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1"/>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      Cancer: </a:t>
            </a:r>
            <a:r>
              <a:rPr lang="es">
                <a:solidFill>
                  <a:srgbClr val="FFFFFF"/>
                </a:solidFill>
                <a:latin typeface="Libre Franklin"/>
                <a:ea typeface="Libre Franklin"/>
                <a:cs typeface="Libre Franklin"/>
                <a:sym typeface="Libre Franklin"/>
              </a:rPr>
              <a:t>Challenge and approaches</a:t>
            </a:r>
            <a:endParaRPr>
              <a:solidFill>
                <a:srgbClr val="FFFFFF"/>
              </a:solidFill>
              <a:latin typeface="Libre Franklin"/>
              <a:ea typeface="Libre Franklin"/>
              <a:cs typeface="Libre Franklin"/>
              <a:sym typeface="Libre Franklin"/>
            </a:endParaRPr>
          </a:p>
        </p:txBody>
      </p:sp>
      <p:sp>
        <p:nvSpPr>
          <p:cNvPr id="74" name="Google Shape;74;p15"/>
          <p:cNvSpPr txBox="1"/>
          <p:nvPr>
            <p:ph idx="4294967295" type="body"/>
          </p:nvPr>
        </p:nvSpPr>
        <p:spPr>
          <a:xfrm>
            <a:off x="4115650" y="1094750"/>
            <a:ext cx="4982700" cy="766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6000">
                <a:solidFill>
                  <a:srgbClr val="000000"/>
                </a:solidFill>
                <a:latin typeface="Libre Franklin"/>
                <a:ea typeface="Libre Franklin"/>
                <a:cs typeface="Libre Franklin"/>
                <a:sym typeface="Libre Franklin"/>
              </a:rPr>
              <a:t>Cancer is a </a:t>
            </a:r>
            <a:r>
              <a:rPr b="1" lang="es" sz="6000">
                <a:solidFill>
                  <a:srgbClr val="000000"/>
                </a:solidFill>
                <a:latin typeface="Libre Franklin"/>
                <a:ea typeface="Libre Franklin"/>
                <a:cs typeface="Libre Franklin"/>
                <a:sym typeface="Libre Franklin"/>
              </a:rPr>
              <a:t>collection of complex diseases</a:t>
            </a:r>
            <a:r>
              <a:rPr lang="es" sz="6000">
                <a:solidFill>
                  <a:srgbClr val="000000"/>
                </a:solidFill>
                <a:latin typeface="Libre Franklin"/>
                <a:ea typeface="Libre Franklin"/>
                <a:cs typeface="Libre Franklin"/>
                <a:sym typeface="Libre Franklin"/>
              </a:rPr>
              <a:t> difficult to tackle, many biological variables intertwined</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91440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pic>
        <p:nvPicPr>
          <p:cNvPr id="75" name="Google Shape;75;p15"/>
          <p:cNvPicPr preferRelativeResize="0"/>
          <p:nvPr/>
        </p:nvPicPr>
        <p:blipFill>
          <a:blip r:embed="rId3">
            <a:alphaModFix/>
          </a:blip>
          <a:stretch>
            <a:fillRect/>
          </a:stretch>
        </p:blipFill>
        <p:spPr>
          <a:xfrm>
            <a:off x="0" y="1176650"/>
            <a:ext cx="4057523" cy="3525000"/>
          </a:xfrm>
          <a:prstGeom prst="rect">
            <a:avLst/>
          </a:prstGeom>
          <a:noFill/>
          <a:ln>
            <a:noFill/>
          </a:ln>
        </p:spPr>
      </p:pic>
      <p:sp>
        <p:nvSpPr>
          <p:cNvPr id="76" name="Google Shape;76;p15"/>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latin typeface="Libre Franklin"/>
                <a:ea typeface="Libre Franklin"/>
                <a:cs typeface="Libre Franklin"/>
                <a:sym typeface="Libre Franklin"/>
              </a:rPr>
              <a:t>‹#›</a:t>
            </a:fld>
            <a:endParaRPr b="1" sz="2100">
              <a:solidFill>
                <a:srgbClr val="FFFFFF"/>
              </a:solidFill>
              <a:latin typeface="Libre Franklin"/>
              <a:ea typeface="Libre Franklin"/>
              <a:cs typeface="Libre Franklin"/>
              <a:sym typeface="Libre Franklin"/>
            </a:endParaRPr>
          </a:p>
        </p:txBody>
      </p:sp>
      <p:sp>
        <p:nvSpPr>
          <p:cNvPr id="78" name="Google Shape;78;p15"/>
          <p:cNvSpPr txBox="1"/>
          <p:nvPr/>
        </p:nvSpPr>
        <p:spPr>
          <a:xfrm>
            <a:off x="4115650" y="2117375"/>
            <a:ext cx="4764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s" sz="1500">
                <a:solidFill>
                  <a:schemeClr val="dk1"/>
                </a:solidFill>
                <a:latin typeface="Libre Franklin"/>
                <a:ea typeface="Libre Franklin"/>
                <a:cs typeface="Libre Franklin"/>
                <a:sym typeface="Libre Franklin"/>
              </a:rPr>
              <a:t>In silico </a:t>
            </a:r>
            <a:r>
              <a:rPr b="1" lang="es" sz="1500">
                <a:solidFill>
                  <a:schemeClr val="dk1"/>
                </a:solidFill>
                <a:latin typeface="Libre Franklin"/>
                <a:ea typeface="Libre Franklin"/>
                <a:cs typeface="Libre Franklin"/>
                <a:sym typeface="Libre Franklin"/>
              </a:rPr>
              <a:t>models </a:t>
            </a:r>
            <a:r>
              <a:rPr lang="es" sz="1500">
                <a:solidFill>
                  <a:schemeClr val="dk1"/>
                </a:solidFill>
                <a:latin typeface="Libre Franklin"/>
                <a:ea typeface="Libre Franklin"/>
                <a:cs typeface="Libre Franklin"/>
                <a:sym typeface="Libre Franklin"/>
              </a:rPr>
              <a:t>integrate data from experimental studies and analytical predictions</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2" title="2"/>
          <p:cNvSpPr txBox="1"/>
          <p:nvPr/>
        </p:nvSpPr>
        <p:spPr>
          <a:xfrm>
            <a:off x="518500" y="1149888"/>
            <a:ext cx="68649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Libre Franklin Thin"/>
                <a:ea typeface="Libre Franklin Thin"/>
                <a:cs typeface="Libre Franklin Thin"/>
                <a:sym typeface="Libre Franklin Thin"/>
              </a:rPr>
              <a:t>3.   Fitness of more complex clones?</a:t>
            </a:r>
            <a:endParaRPr sz="1600">
              <a:solidFill>
                <a:schemeClr val="dk1"/>
              </a:solidFill>
              <a:latin typeface="Libre Franklin Thin"/>
              <a:ea typeface="Libre Franklin Thin"/>
              <a:cs typeface="Libre Franklin Thin"/>
              <a:sym typeface="Libre Franklin Thin"/>
            </a:endParaRPr>
          </a:p>
        </p:txBody>
      </p:sp>
      <p:sp>
        <p:nvSpPr>
          <p:cNvPr id="468" name="Google Shape;468;p42" title="2"/>
          <p:cNvSpPr txBox="1"/>
          <p:nvPr/>
        </p:nvSpPr>
        <p:spPr>
          <a:xfrm>
            <a:off x="646425" y="1656000"/>
            <a:ext cx="65937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Libre Franklin Thin"/>
              <a:buAutoNum type="alphaLcParenR"/>
            </a:pPr>
            <a:r>
              <a:rPr lang="es" sz="1600">
                <a:solidFill>
                  <a:schemeClr val="dk1"/>
                </a:solidFill>
                <a:latin typeface="Libre Franklin Thin"/>
                <a:ea typeface="Libre Franklin Thin"/>
                <a:cs typeface="Libre Franklin Thin"/>
                <a:sym typeface="Libre Franklin Thin"/>
              </a:rPr>
              <a:t>Mutating in RB1 to a CDKN2A clone</a:t>
            </a:r>
            <a:endParaRPr sz="1600">
              <a:solidFill>
                <a:schemeClr val="dk1"/>
              </a:solidFill>
              <a:latin typeface="Libre Franklin Thin"/>
              <a:ea typeface="Libre Franklin Thin"/>
              <a:cs typeface="Libre Franklin Thin"/>
              <a:sym typeface="Libre Franklin Thin"/>
            </a:endParaRPr>
          </a:p>
        </p:txBody>
      </p:sp>
      <p:pic>
        <p:nvPicPr>
          <p:cNvPr id="469" name="Google Shape;469;p42"/>
          <p:cNvPicPr preferRelativeResize="0"/>
          <p:nvPr/>
        </p:nvPicPr>
        <p:blipFill rotWithShape="1">
          <a:blip r:embed="rId3">
            <a:alphaModFix/>
          </a:blip>
          <a:srcRect b="25838" l="40800" r="0" t="0"/>
          <a:stretch/>
        </p:blipFill>
        <p:spPr>
          <a:xfrm>
            <a:off x="4978150" y="1247625"/>
            <a:ext cx="2405249" cy="3521964"/>
          </a:xfrm>
          <a:prstGeom prst="rect">
            <a:avLst/>
          </a:prstGeom>
          <a:noFill/>
          <a:ln>
            <a:noFill/>
          </a:ln>
        </p:spPr>
      </p:pic>
      <p:cxnSp>
        <p:nvCxnSpPr>
          <p:cNvPr id="470" name="Google Shape;470;p42"/>
          <p:cNvCxnSpPr>
            <a:endCxn id="471" idx="2"/>
          </p:cNvCxnSpPr>
          <p:nvPr/>
        </p:nvCxnSpPr>
        <p:spPr>
          <a:xfrm flipH="1" rot="10800000">
            <a:off x="5502525" y="4265600"/>
            <a:ext cx="1462200" cy="3300"/>
          </a:xfrm>
          <a:prstGeom prst="straightConnector1">
            <a:avLst/>
          </a:prstGeom>
          <a:noFill/>
          <a:ln cap="flat" cmpd="sng" w="19050">
            <a:solidFill>
              <a:srgbClr val="FFFF00"/>
            </a:solidFill>
            <a:prstDash val="solid"/>
            <a:round/>
            <a:headEnd len="med" w="med" type="none"/>
            <a:tailEnd len="med" w="med" type="triangle"/>
          </a:ln>
        </p:spPr>
      </p:cxnSp>
      <p:sp>
        <p:nvSpPr>
          <p:cNvPr id="472" name="Google Shape;472;p42"/>
          <p:cNvSpPr txBox="1"/>
          <p:nvPr/>
        </p:nvSpPr>
        <p:spPr>
          <a:xfrm>
            <a:off x="6041025" y="4265600"/>
            <a:ext cx="17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CDKN2A, RB1</a:t>
            </a:r>
            <a:endParaRPr b="1"/>
          </a:p>
        </p:txBody>
      </p:sp>
      <p:sp>
        <p:nvSpPr>
          <p:cNvPr id="471" name="Google Shape;471;p42"/>
          <p:cNvSpPr/>
          <p:nvPr/>
        </p:nvSpPr>
        <p:spPr>
          <a:xfrm>
            <a:off x="6964725" y="4206950"/>
            <a:ext cx="110400" cy="117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3" name="Google Shape;473;p42"/>
          <p:cNvCxnSpPr>
            <a:endCxn id="471" idx="1"/>
          </p:cNvCxnSpPr>
          <p:nvPr/>
        </p:nvCxnSpPr>
        <p:spPr>
          <a:xfrm>
            <a:off x="5565493" y="1493528"/>
            <a:ext cx="1415400" cy="2730600"/>
          </a:xfrm>
          <a:prstGeom prst="straightConnector1">
            <a:avLst/>
          </a:prstGeom>
          <a:noFill/>
          <a:ln cap="flat" cmpd="sng" w="19050">
            <a:solidFill>
              <a:srgbClr val="FF0000"/>
            </a:solidFill>
            <a:prstDash val="solid"/>
            <a:round/>
            <a:headEnd len="med" w="med" type="none"/>
            <a:tailEnd len="med" w="med" type="stealth"/>
          </a:ln>
        </p:spPr>
      </p:cxnSp>
      <p:sp>
        <p:nvSpPr>
          <p:cNvPr id="474" name="Google Shape;474;p42" title="2"/>
          <p:cNvSpPr txBox="1"/>
          <p:nvPr/>
        </p:nvSpPr>
        <p:spPr>
          <a:xfrm>
            <a:off x="910125" y="2470050"/>
            <a:ext cx="2981700" cy="4311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s" sz="1600">
                <a:solidFill>
                  <a:schemeClr val="dk1"/>
                </a:solidFill>
                <a:latin typeface="Libre Franklin Thin"/>
                <a:ea typeface="Libre Franklin Thin"/>
                <a:cs typeface="Libre Franklin Thin"/>
                <a:sym typeface="Libre Franklin Thin"/>
              </a:rPr>
              <a:t>Fitness doesn’t change</a:t>
            </a:r>
            <a:endParaRPr sz="1600">
              <a:solidFill>
                <a:schemeClr val="dk1"/>
              </a:solidFill>
              <a:latin typeface="Libre Franklin Thin"/>
              <a:ea typeface="Libre Franklin Thin"/>
              <a:cs typeface="Libre Franklin Thin"/>
              <a:sym typeface="Libre Franklin Thin"/>
            </a:endParaRPr>
          </a:p>
        </p:txBody>
      </p:sp>
      <p:sp>
        <p:nvSpPr>
          <p:cNvPr id="475" name="Google Shape;475;p42" title="2"/>
          <p:cNvSpPr txBox="1"/>
          <p:nvPr/>
        </p:nvSpPr>
        <p:spPr>
          <a:xfrm>
            <a:off x="440050" y="3284100"/>
            <a:ext cx="3987600" cy="4311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s" sz="1600">
                <a:solidFill>
                  <a:srgbClr val="980000"/>
                </a:solidFill>
                <a:latin typeface="Libre Franklin Thin"/>
                <a:ea typeface="Libre Franklin Thin"/>
                <a:cs typeface="Libre Franklin Thin"/>
                <a:sym typeface="Libre Franklin Thin"/>
              </a:rPr>
              <a:t>Path from RB1 involves a decrease</a:t>
            </a:r>
            <a:endParaRPr sz="1600">
              <a:solidFill>
                <a:srgbClr val="980000"/>
              </a:solidFill>
              <a:latin typeface="Libre Franklin Thin"/>
              <a:ea typeface="Libre Franklin Thin"/>
              <a:cs typeface="Libre Franklin Thin"/>
              <a:sym typeface="Libre Franklin Thin"/>
            </a:endParaRPr>
          </a:p>
        </p:txBody>
      </p:sp>
      <p:sp>
        <p:nvSpPr>
          <p:cNvPr id="476" name="Google Shape;476;p42"/>
          <p:cNvSpPr txBox="1"/>
          <p:nvPr/>
        </p:nvSpPr>
        <p:spPr>
          <a:xfrm>
            <a:off x="7383400" y="4067150"/>
            <a:ext cx="47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highlight>
                  <a:srgbClr val="FFFFFF"/>
                </a:highlight>
              </a:rPr>
              <a:t>2</a:t>
            </a:r>
            <a:endParaRPr b="1" sz="1600">
              <a:highlight>
                <a:srgbClr val="FFFFFF"/>
              </a:highlight>
            </a:endParaRPr>
          </a:p>
        </p:txBody>
      </p:sp>
      <p:sp>
        <p:nvSpPr>
          <p:cNvPr id="477" name="Google Shape;477;p42"/>
          <p:cNvSpPr txBox="1"/>
          <p:nvPr/>
        </p:nvSpPr>
        <p:spPr>
          <a:xfrm>
            <a:off x="7383400" y="1292300"/>
            <a:ext cx="47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rgbClr val="B7B7B7"/>
                </a:solidFill>
                <a:highlight>
                  <a:srgbClr val="FFFFFF"/>
                </a:highlight>
              </a:rPr>
              <a:t>4</a:t>
            </a:r>
            <a:endParaRPr b="1" sz="1600">
              <a:solidFill>
                <a:srgbClr val="B7B7B7"/>
              </a:solidFill>
              <a:highlight>
                <a:srgbClr val="FFFFFF"/>
              </a:highlight>
            </a:endParaRPr>
          </a:p>
        </p:txBody>
      </p:sp>
      <p:cxnSp>
        <p:nvCxnSpPr>
          <p:cNvPr id="478" name="Google Shape;478;p42"/>
          <p:cNvCxnSpPr/>
          <p:nvPr/>
        </p:nvCxnSpPr>
        <p:spPr>
          <a:xfrm flipH="1">
            <a:off x="2585200" y="2089975"/>
            <a:ext cx="6900" cy="352800"/>
          </a:xfrm>
          <a:prstGeom prst="straightConnector1">
            <a:avLst/>
          </a:prstGeom>
          <a:noFill/>
          <a:ln cap="flat" cmpd="sng" w="28575">
            <a:solidFill>
              <a:srgbClr val="000000"/>
            </a:solidFill>
            <a:prstDash val="solid"/>
            <a:round/>
            <a:headEnd len="med" w="med" type="none"/>
            <a:tailEnd len="med" w="med" type="stealth"/>
          </a:ln>
        </p:spPr>
      </p:cxnSp>
      <p:cxnSp>
        <p:nvCxnSpPr>
          <p:cNvPr id="479" name="Google Shape;479;p42"/>
          <p:cNvCxnSpPr/>
          <p:nvPr/>
        </p:nvCxnSpPr>
        <p:spPr>
          <a:xfrm flipH="1">
            <a:off x="2585200" y="2916225"/>
            <a:ext cx="6900" cy="352800"/>
          </a:xfrm>
          <a:prstGeom prst="straightConnector1">
            <a:avLst/>
          </a:prstGeom>
          <a:noFill/>
          <a:ln cap="flat" cmpd="sng" w="28575">
            <a:solidFill>
              <a:srgbClr val="000000"/>
            </a:solidFill>
            <a:prstDash val="solid"/>
            <a:round/>
            <a:headEnd len="med" w="med" type="none"/>
            <a:tailEnd len="med" w="med" type="stealth"/>
          </a:ln>
        </p:spPr>
      </p:cxnSp>
      <p:sp>
        <p:nvSpPr>
          <p:cNvPr id="480" name="Google Shape;480;p42"/>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481" name="Google Shape;481;p42"/>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3" title="2"/>
          <p:cNvSpPr txBox="1"/>
          <p:nvPr/>
        </p:nvSpPr>
        <p:spPr>
          <a:xfrm>
            <a:off x="518500" y="1149888"/>
            <a:ext cx="68649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Libre Franklin Thin"/>
                <a:ea typeface="Libre Franklin Thin"/>
                <a:cs typeface="Libre Franklin Thin"/>
                <a:sym typeface="Libre Franklin Thin"/>
              </a:rPr>
              <a:t>3.   Fitness of more complex clones?</a:t>
            </a:r>
            <a:endParaRPr sz="1600">
              <a:solidFill>
                <a:schemeClr val="dk1"/>
              </a:solidFill>
              <a:latin typeface="Libre Franklin Thin"/>
              <a:ea typeface="Libre Franklin Thin"/>
              <a:cs typeface="Libre Franklin Thin"/>
              <a:sym typeface="Libre Franklin Thin"/>
            </a:endParaRPr>
          </a:p>
        </p:txBody>
      </p:sp>
      <p:sp>
        <p:nvSpPr>
          <p:cNvPr id="488" name="Google Shape;488;p43" title="2"/>
          <p:cNvSpPr txBox="1"/>
          <p:nvPr/>
        </p:nvSpPr>
        <p:spPr>
          <a:xfrm>
            <a:off x="707550" y="1656000"/>
            <a:ext cx="37593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Libre Franklin Thin"/>
                <a:ea typeface="Libre Franklin Thin"/>
                <a:cs typeface="Libre Franklin Thin"/>
                <a:sym typeface="Libre Franklin Thin"/>
              </a:rPr>
              <a:t>b)     </a:t>
            </a:r>
            <a:r>
              <a:rPr lang="es" sz="1600">
                <a:solidFill>
                  <a:schemeClr val="dk1"/>
                </a:solidFill>
                <a:latin typeface="Libre Franklin Thin"/>
                <a:ea typeface="Libre Franklin Thin"/>
                <a:cs typeface="Libre Franklin Thin"/>
                <a:sym typeface="Libre Franklin Thin"/>
              </a:rPr>
              <a:t>Mutating CDKN2 in a RB1 clone</a:t>
            </a:r>
            <a:endParaRPr sz="1600">
              <a:solidFill>
                <a:schemeClr val="dk1"/>
              </a:solidFill>
              <a:latin typeface="Libre Franklin Thin"/>
              <a:ea typeface="Libre Franklin Thin"/>
              <a:cs typeface="Libre Franklin Thin"/>
              <a:sym typeface="Libre Franklin Thin"/>
            </a:endParaRPr>
          </a:p>
        </p:txBody>
      </p:sp>
      <p:pic>
        <p:nvPicPr>
          <p:cNvPr id="489" name="Google Shape;489;p43"/>
          <p:cNvPicPr preferRelativeResize="0"/>
          <p:nvPr/>
        </p:nvPicPr>
        <p:blipFill rotWithShape="1">
          <a:blip r:embed="rId3">
            <a:alphaModFix/>
          </a:blip>
          <a:srcRect b="25838" l="40800" r="0" t="0"/>
          <a:stretch/>
        </p:blipFill>
        <p:spPr>
          <a:xfrm>
            <a:off x="4978150" y="1247625"/>
            <a:ext cx="2405249" cy="3521964"/>
          </a:xfrm>
          <a:prstGeom prst="rect">
            <a:avLst/>
          </a:prstGeom>
          <a:noFill/>
          <a:ln>
            <a:noFill/>
          </a:ln>
        </p:spPr>
      </p:pic>
      <p:cxnSp>
        <p:nvCxnSpPr>
          <p:cNvPr id="490" name="Google Shape;490;p43"/>
          <p:cNvCxnSpPr/>
          <p:nvPr/>
        </p:nvCxnSpPr>
        <p:spPr>
          <a:xfrm flipH="1" rot="10800000">
            <a:off x="5502525" y="1470175"/>
            <a:ext cx="1462200" cy="3300"/>
          </a:xfrm>
          <a:prstGeom prst="straightConnector1">
            <a:avLst/>
          </a:prstGeom>
          <a:noFill/>
          <a:ln cap="flat" cmpd="sng" w="28575">
            <a:solidFill>
              <a:srgbClr val="FFFF00"/>
            </a:solidFill>
            <a:prstDash val="solid"/>
            <a:round/>
            <a:headEnd len="med" w="med" type="none"/>
            <a:tailEnd len="med" w="med" type="none"/>
          </a:ln>
        </p:spPr>
      </p:cxnSp>
      <p:sp>
        <p:nvSpPr>
          <p:cNvPr id="491" name="Google Shape;491;p43"/>
          <p:cNvSpPr txBox="1"/>
          <p:nvPr/>
        </p:nvSpPr>
        <p:spPr>
          <a:xfrm>
            <a:off x="6315225" y="972313"/>
            <a:ext cx="1409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CDKN2A, RB1 </a:t>
            </a:r>
            <a:endParaRPr b="1"/>
          </a:p>
        </p:txBody>
      </p:sp>
      <p:sp>
        <p:nvSpPr>
          <p:cNvPr id="492" name="Google Shape;492;p43"/>
          <p:cNvSpPr/>
          <p:nvPr/>
        </p:nvSpPr>
        <p:spPr>
          <a:xfrm>
            <a:off x="6964725" y="1413175"/>
            <a:ext cx="110400" cy="117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3" title="2"/>
          <p:cNvSpPr txBox="1"/>
          <p:nvPr/>
        </p:nvSpPr>
        <p:spPr>
          <a:xfrm>
            <a:off x="920600" y="2470050"/>
            <a:ext cx="4440000" cy="4311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lang="es" sz="1600">
                <a:solidFill>
                  <a:schemeClr val="dk1"/>
                </a:solidFill>
                <a:latin typeface="Libre Franklin Thin"/>
                <a:ea typeface="Libre Franklin Thin"/>
                <a:cs typeface="Libre Franklin Thin"/>
                <a:sym typeface="Libre Franklin Thin"/>
              </a:rPr>
              <a:t>Fitness doesn’t change</a:t>
            </a:r>
            <a:endParaRPr sz="1600">
              <a:solidFill>
                <a:schemeClr val="dk1"/>
              </a:solidFill>
              <a:latin typeface="Libre Franklin Thin"/>
              <a:ea typeface="Libre Franklin Thin"/>
              <a:cs typeface="Libre Franklin Thin"/>
              <a:sym typeface="Libre Franklin Thin"/>
            </a:endParaRPr>
          </a:p>
        </p:txBody>
      </p:sp>
      <p:sp>
        <p:nvSpPr>
          <p:cNvPr id="494" name="Google Shape;494;p43" title="2"/>
          <p:cNvSpPr txBox="1"/>
          <p:nvPr/>
        </p:nvSpPr>
        <p:spPr>
          <a:xfrm>
            <a:off x="311700" y="3284100"/>
            <a:ext cx="4440000" cy="4311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s" sz="1600">
                <a:solidFill>
                  <a:srgbClr val="980000"/>
                </a:solidFill>
                <a:latin typeface="Libre Franklin Thin"/>
                <a:ea typeface="Libre Franklin Thin"/>
                <a:cs typeface="Libre Franklin Thin"/>
                <a:sym typeface="Libre Franklin Thin"/>
              </a:rPr>
              <a:t>Path from CDKN2 breaks exclusivity</a:t>
            </a:r>
            <a:endParaRPr sz="1600">
              <a:solidFill>
                <a:srgbClr val="980000"/>
              </a:solidFill>
              <a:latin typeface="Libre Franklin Thin"/>
              <a:ea typeface="Libre Franklin Thin"/>
              <a:cs typeface="Libre Franklin Thin"/>
              <a:sym typeface="Libre Franklin Thin"/>
            </a:endParaRPr>
          </a:p>
        </p:txBody>
      </p:sp>
      <p:cxnSp>
        <p:nvCxnSpPr>
          <p:cNvPr id="495" name="Google Shape;495;p43"/>
          <p:cNvCxnSpPr>
            <a:endCxn id="492" idx="3"/>
          </p:cNvCxnSpPr>
          <p:nvPr/>
        </p:nvCxnSpPr>
        <p:spPr>
          <a:xfrm flipH="1" rot="10800000">
            <a:off x="5512993" y="1513297"/>
            <a:ext cx="1467900" cy="2768700"/>
          </a:xfrm>
          <a:prstGeom prst="straightConnector1">
            <a:avLst/>
          </a:prstGeom>
          <a:noFill/>
          <a:ln cap="flat" cmpd="sng" w="19050">
            <a:solidFill>
              <a:srgbClr val="00FF00"/>
            </a:solidFill>
            <a:prstDash val="solid"/>
            <a:round/>
            <a:headEnd len="med" w="med" type="none"/>
            <a:tailEnd len="med" w="med" type="none"/>
          </a:ln>
        </p:spPr>
      </p:cxnSp>
      <p:cxnSp>
        <p:nvCxnSpPr>
          <p:cNvPr id="496" name="Google Shape;496;p43"/>
          <p:cNvCxnSpPr/>
          <p:nvPr/>
        </p:nvCxnSpPr>
        <p:spPr>
          <a:xfrm flipH="1">
            <a:off x="2585200" y="2089975"/>
            <a:ext cx="6900" cy="352800"/>
          </a:xfrm>
          <a:prstGeom prst="straightConnector1">
            <a:avLst/>
          </a:prstGeom>
          <a:noFill/>
          <a:ln cap="flat" cmpd="sng" w="28575">
            <a:solidFill>
              <a:srgbClr val="000000"/>
            </a:solidFill>
            <a:prstDash val="solid"/>
            <a:round/>
            <a:headEnd len="med" w="med" type="none"/>
            <a:tailEnd len="med" w="med" type="stealth"/>
          </a:ln>
        </p:spPr>
      </p:cxnSp>
      <p:cxnSp>
        <p:nvCxnSpPr>
          <p:cNvPr id="497" name="Google Shape;497;p43"/>
          <p:cNvCxnSpPr/>
          <p:nvPr/>
        </p:nvCxnSpPr>
        <p:spPr>
          <a:xfrm flipH="1">
            <a:off x="2585200" y="2916225"/>
            <a:ext cx="6900" cy="352800"/>
          </a:xfrm>
          <a:prstGeom prst="straightConnector1">
            <a:avLst/>
          </a:prstGeom>
          <a:noFill/>
          <a:ln cap="flat" cmpd="sng" w="28575">
            <a:solidFill>
              <a:srgbClr val="000000"/>
            </a:solidFill>
            <a:prstDash val="solid"/>
            <a:round/>
            <a:headEnd len="med" w="med" type="none"/>
            <a:tailEnd len="med" w="med" type="stealth"/>
          </a:ln>
        </p:spPr>
      </p:cxnSp>
      <p:sp>
        <p:nvSpPr>
          <p:cNvPr id="498" name="Google Shape;498;p43"/>
          <p:cNvSpPr txBox="1"/>
          <p:nvPr/>
        </p:nvSpPr>
        <p:spPr>
          <a:xfrm>
            <a:off x="7383400" y="4067150"/>
            <a:ext cx="47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rgbClr val="999999"/>
                </a:solidFill>
                <a:highlight>
                  <a:srgbClr val="FFFFFF"/>
                </a:highlight>
              </a:rPr>
              <a:t>2</a:t>
            </a:r>
            <a:endParaRPr b="1" sz="1600">
              <a:solidFill>
                <a:srgbClr val="999999"/>
              </a:solidFill>
              <a:highlight>
                <a:srgbClr val="FFFFFF"/>
              </a:highlight>
            </a:endParaRPr>
          </a:p>
        </p:txBody>
      </p:sp>
      <p:sp>
        <p:nvSpPr>
          <p:cNvPr id="499" name="Google Shape;499;p43"/>
          <p:cNvSpPr txBox="1"/>
          <p:nvPr/>
        </p:nvSpPr>
        <p:spPr>
          <a:xfrm>
            <a:off x="7383400" y="1292300"/>
            <a:ext cx="47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highlight>
                  <a:srgbClr val="FFFFFF"/>
                </a:highlight>
              </a:rPr>
              <a:t>4</a:t>
            </a:r>
            <a:endParaRPr b="1" sz="1600">
              <a:highlight>
                <a:srgbClr val="FFFFFF"/>
              </a:highlight>
            </a:endParaRPr>
          </a:p>
        </p:txBody>
      </p:sp>
      <p:sp>
        <p:nvSpPr>
          <p:cNvPr id="500" name="Google Shape;500;p43"/>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501" name="Google Shape;501;p43"/>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3"/>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4" title="2"/>
          <p:cNvSpPr txBox="1"/>
          <p:nvPr/>
        </p:nvSpPr>
        <p:spPr>
          <a:xfrm>
            <a:off x="518500" y="1149888"/>
            <a:ext cx="68649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Libre Franklin Thin"/>
                <a:ea typeface="Libre Franklin Thin"/>
                <a:cs typeface="Libre Franklin Thin"/>
                <a:sym typeface="Libre Franklin Thin"/>
              </a:rPr>
              <a:t>3.   Fitness of more complex clones?</a:t>
            </a:r>
            <a:endParaRPr sz="1600">
              <a:solidFill>
                <a:schemeClr val="dk1"/>
              </a:solidFill>
              <a:latin typeface="Libre Franklin Thin"/>
              <a:ea typeface="Libre Franklin Thin"/>
              <a:cs typeface="Libre Franklin Thin"/>
              <a:sym typeface="Libre Franklin Thin"/>
            </a:endParaRPr>
          </a:p>
        </p:txBody>
      </p:sp>
      <p:sp>
        <p:nvSpPr>
          <p:cNvPr id="508" name="Google Shape;508;p44" title="2"/>
          <p:cNvSpPr txBox="1"/>
          <p:nvPr/>
        </p:nvSpPr>
        <p:spPr>
          <a:xfrm>
            <a:off x="1117500" y="1656000"/>
            <a:ext cx="37593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600">
                <a:solidFill>
                  <a:schemeClr val="dk1"/>
                </a:solidFill>
                <a:latin typeface="Libre Franklin Thin"/>
                <a:ea typeface="Libre Franklin Thin"/>
                <a:cs typeface="Libre Franklin Thin"/>
                <a:sym typeface="Libre Franklin Thin"/>
              </a:rPr>
              <a:t>c</a:t>
            </a:r>
            <a:r>
              <a:rPr lang="es" sz="1600">
                <a:solidFill>
                  <a:schemeClr val="dk1"/>
                </a:solidFill>
                <a:latin typeface="Libre Franklin Thin"/>
                <a:ea typeface="Libre Franklin Thin"/>
                <a:cs typeface="Libre Franklin Thin"/>
                <a:sym typeface="Libre Franklin Thin"/>
              </a:rPr>
              <a:t>)     Specify order effects</a:t>
            </a:r>
            <a:endParaRPr sz="1600">
              <a:solidFill>
                <a:schemeClr val="dk1"/>
              </a:solidFill>
              <a:latin typeface="Libre Franklin Thin"/>
              <a:ea typeface="Libre Franklin Thin"/>
              <a:cs typeface="Libre Franklin Thin"/>
              <a:sym typeface="Libre Franklin Thin"/>
            </a:endParaRPr>
          </a:p>
        </p:txBody>
      </p:sp>
      <p:pic>
        <p:nvPicPr>
          <p:cNvPr id="509" name="Google Shape;509;p44"/>
          <p:cNvPicPr preferRelativeResize="0"/>
          <p:nvPr/>
        </p:nvPicPr>
        <p:blipFill rotWithShape="1">
          <a:blip r:embed="rId3">
            <a:alphaModFix/>
          </a:blip>
          <a:srcRect b="25838" l="40800" r="0" t="0"/>
          <a:stretch/>
        </p:blipFill>
        <p:spPr>
          <a:xfrm>
            <a:off x="4978150" y="1247625"/>
            <a:ext cx="2405249" cy="3521964"/>
          </a:xfrm>
          <a:prstGeom prst="rect">
            <a:avLst/>
          </a:prstGeom>
          <a:noFill/>
          <a:ln>
            <a:noFill/>
          </a:ln>
        </p:spPr>
      </p:pic>
      <p:cxnSp>
        <p:nvCxnSpPr>
          <p:cNvPr id="510" name="Google Shape;510;p44"/>
          <p:cNvCxnSpPr/>
          <p:nvPr/>
        </p:nvCxnSpPr>
        <p:spPr>
          <a:xfrm flipH="1" rot="10800000">
            <a:off x="5502525" y="1470175"/>
            <a:ext cx="1462200" cy="3300"/>
          </a:xfrm>
          <a:prstGeom prst="straightConnector1">
            <a:avLst/>
          </a:prstGeom>
          <a:noFill/>
          <a:ln cap="flat" cmpd="sng" w="19050">
            <a:solidFill>
              <a:srgbClr val="FFE599"/>
            </a:solidFill>
            <a:prstDash val="solid"/>
            <a:round/>
            <a:headEnd len="med" w="med" type="none"/>
            <a:tailEnd len="med" w="med" type="none"/>
          </a:ln>
        </p:spPr>
      </p:cxnSp>
      <p:sp>
        <p:nvSpPr>
          <p:cNvPr id="511" name="Google Shape;511;p44"/>
          <p:cNvSpPr txBox="1"/>
          <p:nvPr/>
        </p:nvSpPr>
        <p:spPr>
          <a:xfrm>
            <a:off x="6235575" y="1069963"/>
            <a:ext cx="17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RB1 &gt; CDKN2A</a:t>
            </a:r>
            <a:endParaRPr b="1"/>
          </a:p>
        </p:txBody>
      </p:sp>
      <p:sp>
        <p:nvSpPr>
          <p:cNvPr id="512" name="Google Shape;512;p44"/>
          <p:cNvSpPr/>
          <p:nvPr/>
        </p:nvSpPr>
        <p:spPr>
          <a:xfrm>
            <a:off x="6964725" y="1413175"/>
            <a:ext cx="110400" cy="117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4" title="2"/>
          <p:cNvSpPr txBox="1"/>
          <p:nvPr/>
        </p:nvSpPr>
        <p:spPr>
          <a:xfrm>
            <a:off x="944500" y="2470050"/>
            <a:ext cx="4440000" cy="4311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lang="es" sz="1600">
                <a:solidFill>
                  <a:schemeClr val="dk1"/>
                </a:solidFill>
                <a:latin typeface="Libre Franklin Thin"/>
                <a:ea typeface="Libre Franklin Thin"/>
                <a:cs typeface="Libre Franklin Thin"/>
                <a:sym typeface="Libre Franklin Thin"/>
              </a:rPr>
              <a:t>Fitness doesn’t change</a:t>
            </a:r>
            <a:endParaRPr sz="1600">
              <a:solidFill>
                <a:schemeClr val="dk1"/>
              </a:solidFill>
              <a:latin typeface="Libre Franklin Thin"/>
              <a:ea typeface="Libre Franklin Thin"/>
              <a:cs typeface="Libre Franklin Thin"/>
              <a:sym typeface="Libre Franklin Thin"/>
            </a:endParaRPr>
          </a:p>
        </p:txBody>
      </p:sp>
      <p:sp>
        <p:nvSpPr>
          <p:cNvPr id="514" name="Google Shape;514;p44" title="2"/>
          <p:cNvSpPr txBox="1"/>
          <p:nvPr/>
        </p:nvSpPr>
        <p:spPr>
          <a:xfrm>
            <a:off x="1495750" y="3284100"/>
            <a:ext cx="288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600">
                <a:solidFill>
                  <a:srgbClr val="980000"/>
                </a:solidFill>
                <a:latin typeface="Libre Franklin Thin"/>
                <a:ea typeface="Libre Franklin Thin"/>
                <a:cs typeface="Libre Franklin Thin"/>
                <a:sym typeface="Libre Franklin Thin"/>
              </a:rPr>
              <a:t>Biological justification?</a:t>
            </a:r>
            <a:endParaRPr sz="1600">
              <a:solidFill>
                <a:srgbClr val="980000"/>
              </a:solidFill>
              <a:latin typeface="Libre Franklin Thin"/>
              <a:ea typeface="Libre Franklin Thin"/>
              <a:cs typeface="Libre Franklin Thin"/>
              <a:sym typeface="Libre Franklin Thin"/>
            </a:endParaRPr>
          </a:p>
        </p:txBody>
      </p:sp>
      <p:cxnSp>
        <p:nvCxnSpPr>
          <p:cNvPr id="515" name="Google Shape;515;p44"/>
          <p:cNvCxnSpPr>
            <a:endCxn id="516" idx="2"/>
          </p:cNvCxnSpPr>
          <p:nvPr/>
        </p:nvCxnSpPr>
        <p:spPr>
          <a:xfrm flipH="1" rot="10800000">
            <a:off x="5502525" y="4265600"/>
            <a:ext cx="1462200" cy="3300"/>
          </a:xfrm>
          <a:prstGeom prst="straightConnector1">
            <a:avLst/>
          </a:prstGeom>
          <a:noFill/>
          <a:ln cap="flat" cmpd="sng" w="19050">
            <a:solidFill>
              <a:srgbClr val="FFE599"/>
            </a:solidFill>
            <a:prstDash val="solid"/>
            <a:round/>
            <a:headEnd len="med" w="med" type="none"/>
            <a:tailEnd len="med" w="med" type="none"/>
          </a:ln>
        </p:spPr>
      </p:cxnSp>
      <p:sp>
        <p:nvSpPr>
          <p:cNvPr id="517" name="Google Shape;517;p44"/>
          <p:cNvSpPr txBox="1"/>
          <p:nvPr/>
        </p:nvSpPr>
        <p:spPr>
          <a:xfrm>
            <a:off x="6054600" y="4324250"/>
            <a:ext cx="17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CDKN2A &gt;  RB1</a:t>
            </a:r>
            <a:endParaRPr b="1"/>
          </a:p>
        </p:txBody>
      </p:sp>
      <p:sp>
        <p:nvSpPr>
          <p:cNvPr id="516" name="Google Shape;516;p44"/>
          <p:cNvSpPr/>
          <p:nvPr/>
        </p:nvSpPr>
        <p:spPr>
          <a:xfrm>
            <a:off x="6964725" y="4206950"/>
            <a:ext cx="110400" cy="117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8" name="Google Shape;518;p44"/>
          <p:cNvCxnSpPr/>
          <p:nvPr/>
        </p:nvCxnSpPr>
        <p:spPr>
          <a:xfrm flipH="1">
            <a:off x="2585200" y="2089975"/>
            <a:ext cx="6900" cy="352800"/>
          </a:xfrm>
          <a:prstGeom prst="straightConnector1">
            <a:avLst/>
          </a:prstGeom>
          <a:noFill/>
          <a:ln cap="flat" cmpd="sng" w="28575">
            <a:solidFill>
              <a:srgbClr val="000000"/>
            </a:solidFill>
            <a:prstDash val="solid"/>
            <a:round/>
            <a:headEnd len="med" w="med" type="none"/>
            <a:tailEnd len="med" w="med" type="stealth"/>
          </a:ln>
        </p:spPr>
      </p:cxnSp>
      <p:cxnSp>
        <p:nvCxnSpPr>
          <p:cNvPr id="519" name="Google Shape;519;p44"/>
          <p:cNvCxnSpPr/>
          <p:nvPr/>
        </p:nvCxnSpPr>
        <p:spPr>
          <a:xfrm flipH="1">
            <a:off x="2585200" y="2916225"/>
            <a:ext cx="6900" cy="352800"/>
          </a:xfrm>
          <a:prstGeom prst="straightConnector1">
            <a:avLst/>
          </a:prstGeom>
          <a:noFill/>
          <a:ln cap="flat" cmpd="sng" w="28575">
            <a:solidFill>
              <a:srgbClr val="000000"/>
            </a:solidFill>
            <a:prstDash val="solid"/>
            <a:round/>
            <a:headEnd len="med" w="med" type="none"/>
            <a:tailEnd len="med" w="med" type="stealth"/>
          </a:ln>
        </p:spPr>
      </p:cxnSp>
      <p:sp>
        <p:nvSpPr>
          <p:cNvPr id="520" name="Google Shape;520;p44"/>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521" name="Google Shape;521;p44"/>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4"/>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5" title="2"/>
          <p:cNvSpPr txBox="1"/>
          <p:nvPr/>
        </p:nvSpPr>
        <p:spPr>
          <a:xfrm>
            <a:off x="533950" y="967263"/>
            <a:ext cx="6485100" cy="7143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Libre Franklin Thin"/>
              <a:buChar char="●"/>
            </a:pPr>
            <a:r>
              <a:rPr lang="es" sz="1600">
                <a:solidFill>
                  <a:schemeClr val="dk1"/>
                </a:solidFill>
                <a:latin typeface="Libre Franklin Thin"/>
                <a:ea typeface="Libre Franklin Thin"/>
                <a:cs typeface="Libre Franklin Thin"/>
                <a:sym typeface="Libre Franklin Thin"/>
              </a:rPr>
              <a:t>No solution that satisfies all restrictions</a:t>
            </a:r>
            <a:endParaRPr sz="1600">
              <a:solidFill>
                <a:schemeClr val="dk1"/>
              </a:solidFill>
              <a:latin typeface="Libre Franklin Thin"/>
              <a:ea typeface="Libre Franklin Thin"/>
              <a:cs typeface="Libre Franklin Thin"/>
              <a:sym typeface="Libre Franklin Thin"/>
            </a:endParaRPr>
          </a:p>
          <a:p>
            <a:pPr indent="-330200" lvl="0" marL="457200" rtl="0" algn="just">
              <a:lnSpc>
                <a:spcPct val="115000"/>
              </a:lnSpc>
              <a:spcBef>
                <a:spcPts val="0"/>
              </a:spcBef>
              <a:spcAft>
                <a:spcPts val="0"/>
              </a:spcAft>
              <a:buClr>
                <a:schemeClr val="dk1"/>
              </a:buClr>
              <a:buSzPts val="1600"/>
              <a:buFont typeface="Libre Franklin Thin"/>
              <a:buChar char="●"/>
            </a:pPr>
            <a:r>
              <a:rPr lang="es" sz="1600">
                <a:solidFill>
                  <a:schemeClr val="dk1"/>
                </a:solidFill>
                <a:latin typeface="Libre Franklin Thin"/>
                <a:ea typeface="Libre Franklin Thin"/>
                <a:cs typeface="Libre Franklin Thin"/>
                <a:sym typeface="Libre Franklin Thin"/>
              </a:rPr>
              <a:t>But following the first approach we reach this landscape:</a:t>
            </a:r>
            <a:endParaRPr sz="1600">
              <a:solidFill>
                <a:schemeClr val="dk1"/>
              </a:solidFill>
              <a:latin typeface="Libre Franklin Thin"/>
              <a:ea typeface="Libre Franklin Thin"/>
              <a:cs typeface="Libre Franklin Thin"/>
              <a:sym typeface="Libre Franklin Thin"/>
            </a:endParaRPr>
          </a:p>
        </p:txBody>
      </p:sp>
      <p:sp>
        <p:nvSpPr>
          <p:cNvPr id="528" name="Google Shape;528;p45" title="2"/>
          <p:cNvSpPr txBox="1"/>
          <p:nvPr/>
        </p:nvSpPr>
        <p:spPr>
          <a:xfrm>
            <a:off x="1692275" y="1935900"/>
            <a:ext cx="65679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600">
              <a:solidFill>
                <a:schemeClr val="dk1"/>
              </a:solidFill>
            </a:endParaRPr>
          </a:p>
        </p:txBody>
      </p:sp>
      <p:pic>
        <p:nvPicPr>
          <p:cNvPr id="529" name="Google Shape;529;p45"/>
          <p:cNvPicPr preferRelativeResize="0"/>
          <p:nvPr/>
        </p:nvPicPr>
        <p:blipFill>
          <a:blip r:embed="rId3">
            <a:alphaModFix/>
          </a:blip>
          <a:stretch>
            <a:fillRect/>
          </a:stretch>
        </p:blipFill>
        <p:spPr>
          <a:xfrm>
            <a:off x="476800" y="1935925"/>
            <a:ext cx="8215601" cy="2987899"/>
          </a:xfrm>
          <a:prstGeom prst="rect">
            <a:avLst/>
          </a:prstGeom>
          <a:noFill/>
          <a:ln>
            <a:noFill/>
          </a:ln>
        </p:spPr>
      </p:pic>
      <p:sp>
        <p:nvSpPr>
          <p:cNvPr id="530" name="Google Shape;530;p45"/>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531" name="Google Shape;531;p45"/>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5"/>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6" title="2"/>
          <p:cNvSpPr txBox="1"/>
          <p:nvPr/>
        </p:nvSpPr>
        <p:spPr>
          <a:xfrm>
            <a:off x="443950" y="1017713"/>
            <a:ext cx="6485100" cy="7296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Libre Franklin Thin"/>
              <a:buChar char="●"/>
            </a:pPr>
            <a:r>
              <a:rPr lang="es" sz="1600">
                <a:solidFill>
                  <a:schemeClr val="dk1"/>
                </a:solidFill>
                <a:latin typeface="Libre Franklin Thin"/>
                <a:ea typeface="Libre Franklin Thin"/>
                <a:cs typeface="Libre Franklin Thin"/>
                <a:sym typeface="Libre Franklin Thin"/>
              </a:rPr>
              <a:t>Does our model replicate the data properly? </a:t>
            </a:r>
            <a:endParaRPr sz="1600">
              <a:solidFill>
                <a:schemeClr val="dk1"/>
              </a:solidFill>
              <a:latin typeface="Libre Franklin Thin"/>
              <a:ea typeface="Libre Franklin Thin"/>
              <a:cs typeface="Libre Franklin Thin"/>
              <a:sym typeface="Libre Franklin Thin"/>
            </a:endParaRPr>
          </a:p>
          <a:p>
            <a:pPr indent="-330200" lvl="0" marL="457200" rtl="0" algn="just">
              <a:lnSpc>
                <a:spcPct val="115000"/>
              </a:lnSpc>
              <a:spcBef>
                <a:spcPts val="0"/>
              </a:spcBef>
              <a:spcAft>
                <a:spcPts val="0"/>
              </a:spcAft>
              <a:buClr>
                <a:schemeClr val="dk1"/>
              </a:buClr>
              <a:buSzPts val="1600"/>
              <a:buFont typeface="Libre Franklin"/>
              <a:buChar char="●"/>
            </a:pPr>
            <a:r>
              <a:rPr lang="es" sz="1600">
                <a:solidFill>
                  <a:schemeClr val="dk1"/>
                </a:solidFill>
                <a:latin typeface="Libre Franklin Thin"/>
                <a:ea typeface="Libre Franklin Thin"/>
                <a:cs typeface="Libre Franklin Thin"/>
                <a:sym typeface="Libre Franklin Thin"/>
              </a:rPr>
              <a:t>Multiple simulations (</a:t>
            </a:r>
            <a:r>
              <a:rPr b="1" lang="es" sz="1700">
                <a:solidFill>
                  <a:schemeClr val="dk1"/>
                </a:solidFill>
                <a:latin typeface="Courier New"/>
                <a:ea typeface="Courier New"/>
                <a:cs typeface="Courier New"/>
                <a:sym typeface="Courier New"/>
              </a:rPr>
              <a:t>OncoSimulPop</a:t>
            </a:r>
            <a:r>
              <a:rPr lang="es" sz="1600">
                <a:solidFill>
                  <a:schemeClr val="dk1"/>
                </a:solidFill>
                <a:latin typeface="Libre Franklin Thin"/>
                <a:ea typeface="Libre Franklin Thin"/>
                <a:cs typeface="Libre Franklin Thin"/>
                <a:sym typeface="Libre Franklin Thin"/>
              </a:rPr>
              <a:t>):</a:t>
            </a:r>
            <a:endParaRPr sz="1600">
              <a:solidFill>
                <a:schemeClr val="dk1"/>
              </a:solidFill>
              <a:latin typeface="Libre Franklin Thin"/>
              <a:ea typeface="Libre Franklin Thin"/>
              <a:cs typeface="Libre Franklin Thin"/>
              <a:sym typeface="Libre Franklin Thin"/>
            </a:endParaRPr>
          </a:p>
        </p:txBody>
      </p:sp>
      <p:pic>
        <p:nvPicPr>
          <p:cNvPr id="538" name="Google Shape;538;p46"/>
          <p:cNvPicPr preferRelativeResize="0"/>
          <p:nvPr/>
        </p:nvPicPr>
        <p:blipFill>
          <a:blip r:embed="rId3">
            <a:alphaModFix/>
          </a:blip>
          <a:stretch>
            <a:fillRect/>
          </a:stretch>
        </p:blipFill>
        <p:spPr>
          <a:xfrm>
            <a:off x="3006450" y="1953350"/>
            <a:ext cx="5170550" cy="1536349"/>
          </a:xfrm>
          <a:prstGeom prst="rect">
            <a:avLst/>
          </a:prstGeom>
          <a:noFill/>
          <a:ln>
            <a:noFill/>
          </a:ln>
        </p:spPr>
      </p:pic>
      <p:pic>
        <p:nvPicPr>
          <p:cNvPr id="539" name="Google Shape;539;p46"/>
          <p:cNvPicPr preferRelativeResize="0"/>
          <p:nvPr/>
        </p:nvPicPr>
        <p:blipFill rotWithShape="1">
          <a:blip r:embed="rId4">
            <a:alphaModFix/>
          </a:blip>
          <a:srcRect b="0" l="12265" r="0" t="24642"/>
          <a:stretch/>
        </p:blipFill>
        <p:spPr>
          <a:xfrm>
            <a:off x="3148800" y="3625800"/>
            <a:ext cx="5028201" cy="883425"/>
          </a:xfrm>
          <a:prstGeom prst="rect">
            <a:avLst/>
          </a:prstGeom>
          <a:noFill/>
          <a:ln>
            <a:noFill/>
          </a:ln>
        </p:spPr>
      </p:pic>
      <p:pic>
        <p:nvPicPr>
          <p:cNvPr id="540" name="Google Shape;540;p46"/>
          <p:cNvPicPr preferRelativeResize="0"/>
          <p:nvPr/>
        </p:nvPicPr>
        <p:blipFill rotWithShape="1">
          <a:blip r:embed="rId5">
            <a:alphaModFix/>
          </a:blip>
          <a:srcRect b="77379" l="0" r="0" t="0"/>
          <a:stretch/>
        </p:blipFill>
        <p:spPr>
          <a:xfrm>
            <a:off x="1110975" y="3103925"/>
            <a:ext cx="1362075" cy="338275"/>
          </a:xfrm>
          <a:prstGeom prst="rect">
            <a:avLst/>
          </a:prstGeom>
          <a:noFill/>
          <a:ln>
            <a:noFill/>
          </a:ln>
        </p:spPr>
      </p:pic>
      <p:pic>
        <p:nvPicPr>
          <p:cNvPr id="541" name="Google Shape;541;p46"/>
          <p:cNvPicPr preferRelativeResize="0"/>
          <p:nvPr/>
        </p:nvPicPr>
        <p:blipFill rotWithShape="1">
          <a:blip r:embed="rId5">
            <a:alphaModFix/>
          </a:blip>
          <a:srcRect b="55404" l="0" r="0" t="23331"/>
          <a:stretch/>
        </p:blipFill>
        <p:spPr>
          <a:xfrm>
            <a:off x="1110975" y="2743200"/>
            <a:ext cx="1362075" cy="318000"/>
          </a:xfrm>
          <a:prstGeom prst="rect">
            <a:avLst/>
          </a:prstGeom>
          <a:noFill/>
          <a:ln>
            <a:noFill/>
          </a:ln>
        </p:spPr>
      </p:pic>
      <p:pic>
        <p:nvPicPr>
          <p:cNvPr id="542" name="Google Shape;542;p46"/>
          <p:cNvPicPr preferRelativeResize="0"/>
          <p:nvPr/>
        </p:nvPicPr>
        <p:blipFill rotWithShape="1">
          <a:blip r:embed="rId5">
            <a:alphaModFix/>
          </a:blip>
          <a:srcRect b="32123" l="0" r="0" t="45256"/>
          <a:stretch/>
        </p:blipFill>
        <p:spPr>
          <a:xfrm>
            <a:off x="1110975" y="2362200"/>
            <a:ext cx="1362075" cy="338275"/>
          </a:xfrm>
          <a:prstGeom prst="rect">
            <a:avLst/>
          </a:prstGeom>
          <a:noFill/>
          <a:ln>
            <a:noFill/>
          </a:ln>
        </p:spPr>
      </p:pic>
      <p:pic>
        <p:nvPicPr>
          <p:cNvPr id="543" name="Google Shape;543;p46"/>
          <p:cNvPicPr preferRelativeResize="0"/>
          <p:nvPr/>
        </p:nvPicPr>
        <p:blipFill rotWithShape="1">
          <a:blip r:embed="rId5">
            <a:alphaModFix/>
          </a:blip>
          <a:srcRect b="10821" l="0" r="0" t="66558"/>
          <a:stretch/>
        </p:blipFill>
        <p:spPr>
          <a:xfrm>
            <a:off x="1110975" y="1981200"/>
            <a:ext cx="1362075" cy="338275"/>
          </a:xfrm>
          <a:prstGeom prst="rect">
            <a:avLst/>
          </a:prstGeom>
          <a:noFill/>
          <a:ln>
            <a:noFill/>
          </a:ln>
        </p:spPr>
      </p:pic>
      <p:sp>
        <p:nvSpPr>
          <p:cNvPr id="544" name="Google Shape;544;p46"/>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545" name="Google Shape;545;p46"/>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6"/>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47"/>
          <p:cNvPicPr preferRelativeResize="0"/>
          <p:nvPr/>
        </p:nvPicPr>
        <p:blipFill>
          <a:blip r:embed="rId3">
            <a:alphaModFix/>
          </a:blip>
          <a:stretch>
            <a:fillRect/>
          </a:stretch>
        </p:blipFill>
        <p:spPr>
          <a:xfrm>
            <a:off x="690175" y="1404550"/>
            <a:ext cx="7501649" cy="3284849"/>
          </a:xfrm>
          <a:prstGeom prst="rect">
            <a:avLst/>
          </a:prstGeom>
          <a:noFill/>
          <a:ln>
            <a:noFill/>
          </a:ln>
        </p:spPr>
      </p:pic>
      <p:sp>
        <p:nvSpPr>
          <p:cNvPr id="552" name="Google Shape;552;p47"/>
          <p:cNvSpPr txBox="1"/>
          <p:nvPr/>
        </p:nvSpPr>
        <p:spPr>
          <a:xfrm>
            <a:off x="749600" y="1000500"/>
            <a:ext cx="6100200" cy="4155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chemeClr val="dk1"/>
              </a:buClr>
              <a:buSzPts val="1500"/>
              <a:buFont typeface="Libre Franklin Thin"/>
              <a:buChar char="●"/>
            </a:pPr>
            <a:r>
              <a:rPr lang="es" sz="1500">
                <a:solidFill>
                  <a:schemeClr val="dk1"/>
                </a:solidFill>
                <a:latin typeface="Libre Franklin Thin"/>
                <a:ea typeface="Libre Franklin Thin"/>
                <a:cs typeface="Libre Franklin Thin"/>
                <a:sym typeface="Libre Franklin Thin"/>
              </a:rPr>
              <a:t>M</a:t>
            </a:r>
            <a:r>
              <a:rPr lang="es" sz="1500">
                <a:solidFill>
                  <a:schemeClr val="dk1"/>
                </a:solidFill>
                <a:latin typeface="Libre Franklin Thin"/>
                <a:ea typeface="Libre Franklin Thin"/>
                <a:cs typeface="Libre Franklin Thin"/>
                <a:sym typeface="Libre Franklin Thin"/>
              </a:rPr>
              <a:t>odel with 2 different pathways which share one gene:</a:t>
            </a:r>
            <a:endParaRPr sz="1500">
              <a:latin typeface="Libre Franklin Thin"/>
              <a:ea typeface="Libre Franklin Thin"/>
              <a:cs typeface="Libre Franklin Thin"/>
              <a:sym typeface="Libre Franklin Thin"/>
            </a:endParaRPr>
          </a:p>
        </p:txBody>
      </p:sp>
      <p:sp>
        <p:nvSpPr>
          <p:cNvPr id="553" name="Google Shape;553;p47"/>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2 pathways and 1 shared gene</a:t>
            </a:r>
            <a:endParaRPr>
              <a:solidFill>
                <a:srgbClr val="FFFFFF"/>
              </a:solidFill>
              <a:latin typeface="Libre Franklin"/>
              <a:ea typeface="Libre Franklin"/>
              <a:cs typeface="Libre Franklin"/>
              <a:sym typeface="Libre Franklin"/>
            </a:endParaRPr>
          </a:p>
        </p:txBody>
      </p:sp>
      <p:sp>
        <p:nvSpPr>
          <p:cNvPr id="554" name="Google Shape;554;p47"/>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7"/>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pic>
        <p:nvPicPr>
          <p:cNvPr id="560" name="Google Shape;560;p48"/>
          <p:cNvPicPr preferRelativeResize="0"/>
          <p:nvPr/>
        </p:nvPicPr>
        <p:blipFill>
          <a:blip r:embed="rId3">
            <a:alphaModFix/>
          </a:blip>
          <a:stretch>
            <a:fillRect/>
          </a:stretch>
        </p:blipFill>
        <p:spPr>
          <a:xfrm>
            <a:off x="1162363" y="1101025"/>
            <a:ext cx="6819274" cy="1680100"/>
          </a:xfrm>
          <a:prstGeom prst="rect">
            <a:avLst/>
          </a:prstGeom>
          <a:noFill/>
          <a:ln>
            <a:noFill/>
          </a:ln>
        </p:spPr>
      </p:pic>
      <p:pic>
        <p:nvPicPr>
          <p:cNvPr id="561" name="Google Shape;561;p48"/>
          <p:cNvPicPr preferRelativeResize="0"/>
          <p:nvPr/>
        </p:nvPicPr>
        <p:blipFill>
          <a:blip r:embed="rId4">
            <a:alphaModFix/>
          </a:blip>
          <a:stretch>
            <a:fillRect/>
          </a:stretch>
        </p:blipFill>
        <p:spPr>
          <a:xfrm>
            <a:off x="5378625" y="2933375"/>
            <a:ext cx="2467800" cy="1923650"/>
          </a:xfrm>
          <a:prstGeom prst="rect">
            <a:avLst/>
          </a:prstGeom>
          <a:noFill/>
          <a:ln>
            <a:noFill/>
          </a:ln>
        </p:spPr>
      </p:pic>
      <p:sp>
        <p:nvSpPr>
          <p:cNvPr id="562" name="Google Shape;562;p48" title="2"/>
          <p:cNvSpPr txBox="1"/>
          <p:nvPr/>
        </p:nvSpPr>
        <p:spPr>
          <a:xfrm>
            <a:off x="1162375" y="3250650"/>
            <a:ext cx="4119000" cy="13005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Clr>
                <a:schemeClr val="dk1"/>
              </a:buClr>
              <a:buSzPts val="2000"/>
              <a:buFont typeface="Libre Franklin Thin"/>
              <a:buChar char="●"/>
            </a:pPr>
            <a:r>
              <a:rPr lang="es" sz="1500">
                <a:solidFill>
                  <a:schemeClr val="dk1"/>
                </a:solidFill>
                <a:latin typeface="Libre Franklin Thin"/>
                <a:ea typeface="Libre Franklin Thin"/>
                <a:cs typeface="Libre Franklin Thin"/>
                <a:sym typeface="Libre Franklin Thin"/>
              </a:rPr>
              <a:t>All genotypes with one mutation should have the same fitness</a:t>
            </a:r>
            <a:endParaRPr sz="1500">
              <a:solidFill>
                <a:schemeClr val="dk1"/>
              </a:solidFill>
              <a:latin typeface="Libre Franklin Thin"/>
              <a:ea typeface="Libre Franklin Thin"/>
              <a:cs typeface="Libre Franklin Thin"/>
              <a:sym typeface="Libre Franklin Thin"/>
            </a:endParaRPr>
          </a:p>
          <a:p>
            <a:pPr indent="-323850" lvl="1" marL="914400" rtl="0" algn="just">
              <a:lnSpc>
                <a:spcPct val="115000"/>
              </a:lnSpc>
              <a:spcBef>
                <a:spcPts val="0"/>
              </a:spcBef>
              <a:spcAft>
                <a:spcPts val="0"/>
              </a:spcAft>
              <a:buClr>
                <a:schemeClr val="dk1"/>
              </a:buClr>
              <a:buSzPts val="1500"/>
              <a:buFont typeface="Libre Franklin Thin"/>
              <a:buChar char="○"/>
            </a:pPr>
            <a:r>
              <a:rPr lang="es" sz="1500">
                <a:solidFill>
                  <a:schemeClr val="dk1"/>
                </a:solidFill>
                <a:latin typeface="Libre Franklin Thin"/>
                <a:ea typeface="Libre Franklin Thin"/>
                <a:cs typeface="Libre Franklin Thin"/>
                <a:sym typeface="Libre Franklin Thin"/>
              </a:rPr>
              <a:t>Otherwise, we’d see just 1 genotype</a:t>
            </a:r>
            <a:endParaRPr sz="1500">
              <a:solidFill>
                <a:schemeClr val="dk1"/>
              </a:solidFill>
              <a:latin typeface="Libre Franklin Thin"/>
              <a:ea typeface="Libre Franklin Thin"/>
              <a:cs typeface="Libre Franklin Thin"/>
              <a:sym typeface="Libre Franklin Thin"/>
            </a:endParaRPr>
          </a:p>
        </p:txBody>
      </p:sp>
      <p:sp>
        <p:nvSpPr>
          <p:cNvPr id="563" name="Google Shape;563;p48"/>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564" name="Google Shape;564;p48"/>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8"/>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9" title="2"/>
          <p:cNvSpPr txBox="1"/>
          <p:nvPr/>
        </p:nvSpPr>
        <p:spPr>
          <a:xfrm>
            <a:off x="352900" y="1196725"/>
            <a:ext cx="4226400" cy="31440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Clr>
                <a:schemeClr val="dk1"/>
              </a:buClr>
              <a:buSzPts val="2000"/>
              <a:buFont typeface="Libre Franklin Thin"/>
              <a:buChar char="●"/>
            </a:pPr>
            <a:r>
              <a:rPr lang="es" sz="1500">
                <a:solidFill>
                  <a:schemeClr val="dk1"/>
                </a:solidFill>
                <a:latin typeface="Libre Franklin Thin"/>
                <a:ea typeface="Libre Franklin Thin"/>
                <a:cs typeface="Libre Franklin Thin"/>
                <a:sym typeface="Libre Franklin Thin"/>
              </a:rPr>
              <a:t>Pair combinations:</a:t>
            </a:r>
            <a:endParaRPr sz="1500">
              <a:solidFill>
                <a:schemeClr val="dk1"/>
              </a:solidFill>
              <a:latin typeface="Libre Franklin Thin"/>
              <a:ea typeface="Libre Franklin Thin"/>
              <a:cs typeface="Libre Franklin Thin"/>
              <a:sym typeface="Libre Franklin Thin"/>
            </a:endParaRPr>
          </a:p>
          <a:p>
            <a:pPr indent="0" lvl="0" marL="457200" rtl="0" algn="just">
              <a:lnSpc>
                <a:spcPct val="115000"/>
              </a:lnSpc>
              <a:spcBef>
                <a:spcPts val="0"/>
              </a:spcBef>
              <a:spcAft>
                <a:spcPts val="0"/>
              </a:spcAft>
              <a:buNone/>
            </a:pPr>
            <a:r>
              <a:t/>
            </a:r>
            <a:endParaRPr sz="1500">
              <a:solidFill>
                <a:schemeClr val="dk1"/>
              </a:solidFill>
              <a:latin typeface="Libre Franklin Thin"/>
              <a:ea typeface="Libre Franklin Thin"/>
              <a:cs typeface="Libre Franklin Thin"/>
              <a:sym typeface="Libre Franklin Thin"/>
            </a:endParaRPr>
          </a:p>
          <a:p>
            <a:pPr indent="-323850" lvl="1" marL="914400" rtl="0" algn="just">
              <a:lnSpc>
                <a:spcPct val="115000"/>
              </a:lnSpc>
              <a:spcBef>
                <a:spcPts val="0"/>
              </a:spcBef>
              <a:spcAft>
                <a:spcPts val="0"/>
              </a:spcAft>
              <a:buClr>
                <a:schemeClr val="dk1"/>
              </a:buClr>
              <a:buSzPts val="1500"/>
              <a:buChar char="○"/>
            </a:pPr>
            <a:r>
              <a:rPr lang="es" sz="1500">
                <a:solidFill>
                  <a:schemeClr val="dk1"/>
                </a:solidFill>
                <a:latin typeface="Libre Franklin Thin"/>
                <a:ea typeface="Libre Franklin Thin"/>
                <a:cs typeface="Libre Franklin Thin"/>
                <a:sym typeface="Libre Franklin Thin"/>
              </a:rPr>
              <a:t>Non-exclusive? </a:t>
            </a:r>
            <a:r>
              <a:rPr b="1" lang="es" sz="1500">
                <a:solidFill>
                  <a:schemeClr val="dk1"/>
                </a:solidFill>
                <a:latin typeface="Libre Franklin"/>
                <a:ea typeface="Libre Franklin"/>
                <a:cs typeface="Libre Franklin"/>
                <a:sym typeface="Libre Franklin"/>
              </a:rPr>
              <a:t>Greater fitness</a:t>
            </a:r>
            <a:endParaRPr b="1" sz="1500">
              <a:solidFill>
                <a:schemeClr val="dk1"/>
              </a:solidFill>
              <a:latin typeface="Libre Franklin"/>
              <a:ea typeface="Libre Franklin"/>
              <a:cs typeface="Libre Franklin"/>
              <a:sym typeface="Libre Franklin"/>
            </a:endParaRPr>
          </a:p>
          <a:p>
            <a:pPr indent="0" lvl="0" marL="1371600" rtl="0" algn="just">
              <a:lnSpc>
                <a:spcPct val="115000"/>
              </a:lnSpc>
              <a:spcBef>
                <a:spcPts val="0"/>
              </a:spcBef>
              <a:spcAft>
                <a:spcPts val="0"/>
              </a:spcAft>
              <a:buNone/>
            </a:pPr>
            <a:r>
              <a:t/>
            </a:r>
            <a:endParaRPr sz="1500">
              <a:solidFill>
                <a:schemeClr val="dk1"/>
              </a:solidFill>
              <a:latin typeface="Libre Franklin Thin"/>
              <a:ea typeface="Libre Franklin Thin"/>
              <a:cs typeface="Libre Franklin Thin"/>
              <a:sym typeface="Libre Franklin Thin"/>
            </a:endParaRPr>
          </a:p>
          <a:p>
            <a:pPr indent="0" lvl="0" marL="0" rtl="0" algn="ctr">
              <a:lnSpc>
                <a:spcPct val="115000"/>
              </a:lnSpc>
              <a:spcBef>
                <a:spcPts val="0"/>
              </a:spcBef>
              <a:spcAft>
                <a:spcPts val="0"/>
              </a:spcAft>
              <a:buNone/>
            </a:pPr>
            <a:r>
              <a:rPr lang="es" sz="1500">
                <a:solidFill>
                  <a:schemeClr val="dk1"/>
                </a:solidFill>
                <a:latin typeface="Libre Franklin Thin"/>
                <a:ea typeface="Libre Franklin Thin"/>
                <a:cs typeface="Libre Franklin Thin"/>
                <a:sym typeface="Libre Franklin Thin"/>
              </a:rPr>
              <a:t>RB1 + P53 -&gt; fitness = 4</a:t>
            </a:r>
            <a:endParaRPr sz="1500">
              <a:solidFill>
                <a:schemeClr val="dk1"/>
              </a:solidFill>
              <a:latin typeface="Libre Franklin Thin"/>
              <a:ea typeface="Libre Franklin Thin"/>
              <a:cs typeface="Libre Franklin Thin"/>
              <a:sym typeface="Libre Franklin Thin"/>
            </a:endParaRPr>
          </a:p>
          <a:p>
            <a:pPr indent="0" lvl="0" marL="1371600" rtl="0" algn="just">
              <a:lnSpc>
                <a:spcPct val="115000"/>
              </a:lnSpc>
              <a:spcBef>
                <a:spcPts val="0"/>
              </a:spcBef>
              <a:spcAft>
                <a:spcPts val="0"/>
              </a:spcAft>
              <a:buNone/>
            </a:pPr>
            <a:r>
              <a:t/>
            </a:r>
            <a:endParaRPr sz="1500">
              <a:solidFill>
                <a:schemeClr val="dk1"/>
              </a:solidFill>
              <a:latin typeface="Libre Franklin Thin"/>
              <a:ea typeface="Libre Franklin Thin"/>
              <a:cs typeface="Libre Franklin Thin"/>
              <a:sym typeface="Libre Franklin Thin"/>
            </a:endParaRPr>
          </a:p>
          <a:p>
            <a:pPr indent="0" lvl="0" marL="1371600" rtl="0" algn="just">
              <a:lnSpc>
                <a:spcPct val="115000"/>
              </a:lnSpc>
              <a:spcBef>
                <a:spcPts val="0"/>
              </a:spcBef>
              <a:spcAft>
                <a:spcPts val="0"/>
              </a:spcAft>
              <a:buNone/>
            </a:pPr>
            <a:r>
              <a:t/>
            </a:r>
            <a:endParaRPr sz="1500">
              <a:solidFill>
                <a:schemeClr val="dk1"/>
              </a:solidFill>
              <a:latin typeface="Libre Franklin Thin"/>
              <a:ea typeface="Libre Franklin Thin"/>
              <a:cs typeface="Libre Franklin Thin"/>
              <a:sym typeface="Libre Franklin Thin"/>
            </a:endParaRPr>
          </a:p>
          <a:p>
            <a:pPr indent="-323850" lvl="1" marL="914400" rtl="0" algn="just">
              <a:lnSpc>
                <a:spcPct val="115000"/>
              </a:lnSpc>
              <a:spcBef>
                <a:spcPts val="0"/>
              </a:spcBef>
              <a:spcAft>
                <a:spcPts val="0"/>
              </a:spcAft>
              <a:buClr>
                <a:schemeClr val="dk1"/>
              </a:buClr>
              <a:buSzPts val="1500"/>
              <a:buChar char="○"/>
            </a:pPr>
            <a:r>
              <a:rPr lang="es" sz="1500">
                <a:solidFill>
                  <a:schemeClr val="dk1"/>
                </a:solidFill>
                <a:latin typeface="Libre Franklin Thin"/>
                <a:ea typeface="Libre Franklin Thin"/>
                <a:cs typeface="Libre Franklin Thin"/>
                <a:sym typeface="Libre Franklin Thin"/>
              </a:rPr>
              <a:t>Mutual exclusivity</a:t>
            </a:r>
            <a:r>
              <a:rPr lang="es" sz="1500">
                <a:solidFill>
                  <a:schemeClr val="dk1"/>
                </a:solidFill>
                <a:latin typeface="Libre Franklin Thin"/>
                <a:ea typeface="Libre Franklin Thin"/>
                <a:cs typeface="Libre Franklin Thin"/>
                <a:sym typeface="Libre Franklin Thin"/>
              </a:rPr>
              <a:t>? </a:t>
            </a:r>
            <a:r>
              <a:rPr b="1" lang="es" sz="1500">
                <a:solidFill>
                  <a:schemeClr val="dk1"/>
                </a:solidFill>
                <a:latin typeface="Libre Franklin"/>
                <a:ea typeface="Libre Franklin"/>
                <a:cs typeface="Libre Franklin"/>
                <a:sym typeface="Libre Franklin"/>
              </a:rPr>
              <a:t>Same fitness</a:t>
            </a:r>
            <a:endParaRPr b="1" sz="1500">
              <a:solidFill>
                <a:schemeClr val="dk1"/>
              </a:solidFill>
              <a:latin typeface="Libre Franklin"/>
              <a:ea typeface="Libre Franklin"/>
              <a:cs typeface="Libre Franklin"/>
              <a:sym typeface="Libre Franklin"/>
            </a:endParaRPr>
          </a:p>
          <a:p>
            <a:pPr indent="0" lvl="0" marL="0" rtl="0" algn="just">
              <a:lnSpc>
                <a:spcPct val="115000"/>
              </a:lnSpc>
              <a:spcBef>
                <a:spcPts val="0"/>
              </a:spcBef>
              <a:spcAft>
                <a:spcPts val="0"/>
              </a:spcAft>
              <a:buNone/>
            </a:pPr>
            <a:r>
              <a:t/>
            </a:r>
            <a:endParaRPr sz="1500">
              <a:solidFill>
                <a:schemeClr val="dk1"/>
              </a:solidFill>
              <a:latin typeface="Libre Franklin Thin"/>
              <a:ea typeface="Libre Franklin Thin"/>
              <a:cs typeface="Libre Franklin Thin"/>
              <a:sym typeface="Libre Franklin Thin"/>
            </a:endParaRPr>
          </a:p>
          <a:p>
            <a:pPr indent="0" lvl="0" marL="0" rtl="0" algn="ctr">
              <a:lnSpc>
                <a:spcPct val="115000"/>
              </a:lnSpc>
              <a:spcBef>
                <a:spcPts val="0"/>
              </a:spcBef>
              <a:spcAft>
                <a:spcPts val="0"/>
              </a:spcAft>
              <a:buNone/>
            </a:pPr>
            <a:r>
              <a:rPr lang="es" sz="1500">
                <a:solidFill>
                  <a:schemeClr val="dk1"/>
                </a:solidFill>
                <a:latin typeface="Libre Franklin Thin"/>
                <a:ea typeface="Libre Franklin Thin"/>
                <a:cs typeface="Libre Franklin Thin"/>
                <a:sym typeface="Libre Franklin Thin"/>
              </a:rPr>
              <a:t>RB1 + CDKN2A -&gt; fitness = 2</a:t>
            </a:r>
            <a:endParaRPr sz="1500">
              <a:solidFill>
                <a:schemeClr val="dk1"/>
              </a:solidFill>
              <a:latin typeface="Libre Franklin Thin"/>
              <a:ea typeface="Libre Franklin Thin"/>
              <a:cs typeface="Libre Franklin Thin"/>
              <a:sym typeface="Libre Franklin Thin"/>
            </a:endParaRPr>
          </a:p>
          <a:p>
            <a:pPr indent="0" lvl="0" marL="0" rtl="0" algn="just">
              <a:lnSpc>
                <a:spcPct val="115000"/>
              </a:lnSpc>
              <a:spcBef>
                <a:spcPts val="0"/>
              </a:spcBef>
              <a:spcAft>
                <a:spcPts val="0"/>
              </a:spcAft>
              <a:buNone/>
            </a:pPr>
            <a:r>
              <a:t/>
            </a:r>
            <a:endParaRPr>
              <a:solidFill>
                <a:schemeClr val="dk1"/>
              </a:solidFill>
            </a:endParaRPr>
          </a:p>
        </p:txBody>
      </p:sp>
      <p:pic>
        <p:nvPicPr>
          <p:cNvPr id="571" name="Google Shape;571;p49"/>
          <p:cNvPicPr preferRelativeResize="0"/>
          <p:nvPr/>
        </p:nvPicPr>
        <p:blipFill>
          <a:blip r:embed="rId3">
            <a:alphaModFix/>
          </a:blip>
          <a:stretch>
            <a:fillRect/>
          </a:stretch>
        </p:blipFill>
        <p:spPr>
          <a:xfrm>
            <a:off x="4723675" y="1017725"/>
            <a:ext cx="3982362" cy="3820974"/>
          </a:xfrm>
          <a:prstGeom prst="rect">
            <a:avLst/>
          </a:prstGeom>
          <a:noFill/>
          <a:ln>
            <a:noFill/>
          </a:ln>
        </p:spPr>
      </p:pic>
      <p:sp>
        <p:nvSpPr>
          <p:cNvPr id="572" name="Google Shape;572;p49"/>
          <p:cNvSpPr txBox="1"/>
          <p:nvPr/>
        </p:nvSpPr>
        <p:spPr>
          <a:xfrm>
            <a:off x="7374150" y="3181250"/>
            <a:ext cx="16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 RB1, </a:t>
            </a:r>
            <a:r>
              <a:rPr b="1" lang="es">
                <a:solidFill>
                  <a:srgbClr val="BF9000"/>
                </a:solidFill>
              </a:rPr>
              <a:t>CDKN2A</a:t>
            </a:r>
            <a:endParaRPr b="1">
              <a:solidFill>
                <a:srgbClr val="BF9000"/>
              </a:solidFill>
            </a:endParaRPr>
          </a:p>
        </p:txBody>
      </p:sp>
      <p:cxnSp>
        <p:nvCxnSpPr>
          <p:cNvPr id="573" name="Google Shape;573;p49"/>
          <p:cNvCxnSpPr>
            <a:endCxn id="574" idx="2"/>
          </p:cNvCxnSpPr>
          <p:nvPr/>
        </p:nvCxnSpPr>
        <p:spPr>
          <a:xfrm flipH="1" rot="10800000">
            <a:off x="6654900" y="3581450"/>
            <a:ext cx="1290900" cy="1800"/>
          </a:xfrm>
          <a:prstGeom prst="straightConnector1">
            <a:avLst/>
          </a:prstGeom>
          <a:noFill/>
          <a:ln cap="flat" cmpd="sng" w="19050">
            <a:solidFill>
              <a:srgbClr val="FFE599"/>
            </a:solidFill>
            <a:prstDash val="solid"/>
            <a:round/>
            <a:headEnd len="med" w="med" type="none"/>
            <a:tailEnd len="med" w="med" type="none"/>
          </a:ln>
        </p:spPr>
      </p:cxnSp>
      <p:sp>
        <p:nvSpPr>
          <p:cNvPr id="574" name="Google Shape;574;p49"/>
          <p:cNvSpPr/>
          <p:nvPr/>
        </p:nvSpPr>
        <p:spPr>
          <a:xfrm>
            <a:off x="7945800" y="3522800"/>
            <a:ext cx="110400" cy="117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5" name="Google Shape;575;p49"/>
          <p:cNvCxnSpPr/>
          <p:nvPr/>
        </p:nvCxnSpPr>
        <p:spPr>
          <a:xfrm flipH="1" rot="10800000">
            <a:off x="6667600" y="1190925"/>
            <a:ext cx="1333500" cy="2400300"/>
          </a:xfrm>
          <a:prstGeom prst="straightConnector1">
            <a:avLst/>
          </a:prstGeom>
          <a:noFill/>
          <a:ln cap="flat" cmpd="sng" w="19050">
            <a:solidFill>
              <a:srgbClr val="00FF00"/>
            </a:solidFill>
            <a:prstDash val="solid"/>
            <a:round/>
            <a:headEnd len="med" w="med" type="none"/>
            <a:tailEnd len="med" w="med" type="none"/>
          </a:ln>
        </p:spPr>
      </p:cxnSp>
      <p:sp>
        <p:nvSpPr>
          <p:cNvPr id="576" name="Google Shape;576;p49"/>
          <p:cNvSpPr txBox="1"/>
          <p:nvPr/>
        </p:nvSpPr>
        <p:spPr>
          <a:xfrm>
            <a:off x="6807350" y="1367850"/>
            <a:ext cx="16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RB1, </a:t>
            </a:r>
            <a:r>
              <a:rPr b="1" lang="es">
                <a:solidFill>
                  <a:srgbClr val="38761D"/>
                </a:solidFill>
              </a:rPr>
              <a:t>TP53</a:t>
            </a:r>
            <a:endParaRPr b="1">
              <a:solidFill>
                <a:srgbClr val="38761D"/>
              </a:solidFill>
            </a:endParaRPr>
          </a:p>
        </p:txBody>
      </p:sp>
      <p:sp>
        <p:nvSpPr>
          <p:cNvPr id="577" name="Google Shape;577;p49"/>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578" name="Google Shape;578;p49"/>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9"/>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pic>
        <p:nvPicPr>
          <p:cNvPr id="584" name="Google Shape;584;p50"/>
          <p:cNvPicPr preferRelativeResize="0"/>
          <p:nvPr/>
        </p:nvPicPr>
        <p:blipFill>
          <a:blip r:embed="rId3">
            <a:alphaModFix/>
          </a:blip>
          <a:stretch>
            <a:fillRect/>
          </a:stretch>
        </p:blipFill>
        <p:spPr>
          <a:xfrm>
            <a:off x="903575" y="1726588"/>
            <a:ext cx="3115901" cy="3099025"/>
          </a:xfrm>
          <a:prstGeom prst="rect">
            <a:avLst/>
          </a:prstGeom>
          <a:noFill/>
          <a:ln>
            <a:noFill/>
          </a:ln>
        </p:spPr>
      </p:pic>
      <p:sp>
        <p:nvSpPr>
          <p:cNvPr id="585" name="Google Shape;585;p50" title="2"/>
          <p:cNvSpPr txBox="1"/>
          <p:nvPr/>
        </p:nvSpPr>
        <p:spPr>
          <a:xfrm>
            <a:off x="644250" y="941525"/>
            <a:ext cx="6498900" cy="477000"/>
          </a:xfrm>
          <a:prstGeom prst="rect">
            <a:avLst/>
          </a:prstGeom>
          <a:noFill/>
          <a:ln>
            <a:noFill/>
          </a:ln>
        </p:spPr>
        <p:txBody>
          <a:bodyPr anchorCtr="0" anchor="t" bIns="91425" lIns="91425" spcFirstLastPara="1" rIns="91425" wrap="square" tIns="91425">
            <a:spAutoFit/>
          </a:bodyPr>
          <a:lstStyle/>
          <a:p>
            <a:pPr indent="-349250" lvl="0" marL="457200" rtl="0" algn="just">
              <a:lnSpc>
                <a:spcPct val="115000"/>
              </a:lnSpc>
              <a:spcBef>
                <a:spcPts val="0"/>
              </a:spcBef>
              <a:spcAft>
                <a:spcPts val="0"/>
              </a:spcAft>
              <a:buClr>
                <a:schemeClr val="dk1"/>
              </a:buClr>
              <a:buSzPts val="1900"/>
              <a:buFont typeface="Libre Franklin Thin"/>
              <a:buChar char="●"/>
            </a:pPr>
            <a:r>
              <a:rPr lang="es">
                <a:solidFill>
                  <a:schemeClr val="dk1"/>
                </a:solidFill>
                <a:latin typeface="Libre Franklin Thin"/>
                <a:ea typeface="Libre Franklin Thin"/>
                <a:cs typeface="Libre Franklin Thin"/>
                <a:sym typeface="Libre Franklin Thin"/>
              </a:rPr>
              <a:t>Can define fitness of clones with 3 mutations again...</a:t>
            </a:r>
            <a:endParaRPr>
              <a:solidFill>
                <a:schemeClr val="dk1"/>
              </a:solidFill>
              <a:latin typeface="Libre Franklin Thin"/>
              <a:ea typeface="Libre Franklin Thin"/>
              <a:cs typeface="Libre Franklin Thin"/>
              <a:sym typeface="Libre Franklin Thin"/>
            </a:endParaRPr>
          </a:p>
        </p:txBody>
      </p:sp>
      <p:pic>
        <p:nvPicPr>
          <p:cNvPr id="586" name="Google Shape;586;p50"/>
          <p:cNvPicPr preferRelativeResize="0"/>
          <p:nvPr/>
        </p:nvPicPr>
        <p:blipFill>
          <a:blip r:embed="rId4">
            <a:alphaModFix/>
          </a:blip>
          <a:stretch>
            <a:fillRect/>
          </a:stretch>
        </p:blipFill>
        <p:spPr>
          <a:xfrm>
            <a:off x="4752075" y="1692100"/>
            <a:ext cx="3449049" cy="3168000"/>
          </a:xfrm>
          <a:prstGeom prst="rect">
            <a:avLst/>
          </a:prstGeom>
          <a:noFill/>
          <a:ln>
            <a:noFill/>
          </a:ln>
        </p:spPr>
      </p:pic>
      <p:sp>
        <p:nvSpPr>
          <p:cNvPr id="587" name="Google Shape;587;p50"/>
          <p:cNvSpPr/>
          <p:nvPr/>
        </p:nvSpPr>
        <p:spPr>
          <a:xfrm>
            <a:off x="2392450" y="3488275"/>
            <a:ext cx="1452300" cy="166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t>CDKN2A, RB1, P53</a:t>
            </a:r>
            <a:endParaRPr b="1" sz="1100"/>
          </a:p>
        </p:txBody>
      </p:sp>
      <p:cxnSp>
        <p:nvCxnSpPr>
          <p:cNvPr id="588" name="Google Shape;588;p50"/>
          <p:cNvCxnSpPr>
            <a:endCxn id="589" idx="2"/>
          </p:cNvCxnSpPr>
          <p:nvPr/>
        </p:nvCxnSpPr>
        <p:spPr>
          <a:xfrm>
            <a:off x="2447975" y="3709225"/>
            <a:ext cx="549600" cy="4500"/>
          </a:xfrm>
          <a:prstGeom prst="straightConnector1">
            <a:avLst/>
          </a:prstGeom>
          <a:noFill/>
          <a:ln cap="flat" cmpd="sng" w="28575">
            <a:solidFill>
              <a:srgbClr val="FFFF00"/>
            </a:solidFill>
            <a:prstDash val="solid"/>
            <a:round/>
            <a:headEnd len="med" w="med" type="none"/>
            <a:tailEnd len="med" w="med" type="none"/>
          </a:ln>
        </p:spPr>
      </p:cxnSp>
      <p:sp>
        <p:nvSpPr>
          <p:cNvPr id="589" name="Google Shape;589;p50"/>
          <p:cNvSpPr/>
          <p:nvPr/>
        </p:nvSpPr>
        <p:spPr>
          <a:xfrm>
            <a:off x="2997575" y="3655075"/>
            <a:ext cx="110400" cy="117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50"/>
          <p:cNvCxnSpPr/>
          <p:nvPr/>
        </p:nvCxnSpPr>
        <p:spPr>
          <a:xfrm>
            <a:off x="2462650" y="1875700"/>
            <a:ext cx="490500" cy="1605000"/>
          </a:xfrm>
          <a:prstGeom prst="straightConnector1">
            <a:avLst/>
          </a:prstGeom>
          <a:noFill/>
          <a:ln cap="flat" cmpd="sng" w="19050">
            <a:solidFill>
              <a:srgbClr val="FF0000"/>
            </a:solidFill>
            <a:prstDash val="solid"/>
            <a:round/>
            <a:headEnd len="med" w="med" type="none"/>
            <a:tailEnd len="med" w="med" type="none"/>
          </a:ln>
        </p:spPr>
      </p:cxnSp>
      <p:sp>
        <p:nvSpPr>
          <p:cNvPr id="591" name="Google Shape;591;p50"/>
          <p:cNvSpPr/>
          <p:nvPr/>
        </p:nvSpPr>
        <p:spPr>
          <a:xfrm>
            <a:off x="1976050" y="1875700"/>
            <a:ext cx="936600" cy="166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t>RB1, TP53</a:t>
            </a:r>
            <a:endParaRPr b="1" sz="1100"/>
          </a:p>
        </p:txBody>
      </p:sp>
      <p:sp>
        <p:nvSpPr>
          <p:cNvPr id="592" name="Google Shape;592;p50"/>
          <p:cNvSpPr/>
          <p:nvPr/>
        </p:nvSpPr>
        <p:spPr>
          <a:xfrm>
            <a:off x="1899850" y="3810475"/>
            <a:ext cx="1035900" cy="16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900"/>
              <a:t>CDKN2A, RB1</a:t>
            </a:r>
            <a:endParaRPr b="1" sz="900"/>
          </a:p>
        </p:txBody>
      </p:sp>
      <p:sp>
        <p:nvSpPr>
          <p:cNvPr id="593" name="Google Shape;593;p50"/>
          <p:cNvSpPr/>
          <p:nvPr/>
        </p:nvSpPr>
        <p:spPr>
          <a:xfrm>
            <a:off x="7143150" y="1525300"/>
            <a:ext cx="1452300" cy="166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t>CDKN2A, RB1, P53</a:t>
            </a:r>
            <a:endParaRPr b="1" sz="1100"/>
          </a:p>
        </p:txBody>
      </p:sp>
      <p:cxnSp>
        <p:nvCxnSpPr>
          <p:cNvPr id="594" name="Google Shape;594;p50"/>
          <p:cNvCxnSpPr>
            <a:endCxn id="595" idx="2"/>
          </p:cNvCxnSpPr>
          <p:nvPr/>
        </p:nvCxnSpPr>
        <p:spPr>
          <a:xfrm>
            <a:off x="6911550" y="1864675"/>
            <a:ext cx="781200" cy="1200"/>
          </a:xfrm>
          <a:prstGeom prst="straightConnector1">
            <a:avLst/>
          </a:prstGeom>
          <a:noFill/>
          <a:ln cap="flat" cmpd="sng" w="28575">
            <a:solidFill>
              <a:srgbClr val="FFFF00"/>
            </a:solidFill>
            <a:prstDash val="solid"/>
            <a:round/>
            <a:headEnd len="med" w="med" type="none"/>
            <a:tailEnd len="med" w="med" type="none"/>
          </a:ln>
        </p:spPr>
      </p:cxnSp>
      <p:sp>
        <p:nvSpPr>
          <p:cNvPr id="595" name="Google Shape;595;p50"/>
          <p:cNvSpPr/>
          <p:nvPr/>
        </p:nvSpPr>
        <p:spPr>
          <a:xfrm>
            <a:off x="7692750" y="1807225"/>
            <a:ext cx="110400" cy="1173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0"/>
          <p:cNvSpPr/>
          <p:nvPr/>
        </p:nvSpPr>
        <p:spPr>
          <a:xfrm>
            <a:off x="6068600" y="1656425"/>
            <a:ext cx="936600" cy="166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t>RB1, TP53</a:t>
            </a:r>
            <a:endParaRPr b="1" sz="1100"/>
          </a:p>
        </p:txBody>
      </p:sp>
      <p:cxnSp>
        <p:nvCxnSpPr>
          <p:cNvPr id="597" name="Google Shape;597;p50"/>
          <p:cNvCxnSpPr>
            <a:endCxn id="595" idx="3"/>
          </p:cNvCxnSpPr>
          <p:nvPr/>
        </p:nvCxnSpPr>
        <p:spPr>
          <a:xfrm flipH="1" rot="10800000">
            <a:off x="6924718" y="1907347"/>
            <a:ext cx="784200" cy="1795800"/>
          </a:xfrm>
          <a:prstGeom prst="straightConnector1">
            <a:avLst/>
          </a:prstGeom>
          <a:noFill/>
          <a:ln cap="flat" cmpd="sng" w="28575">
            <a:solidFill>
              <a:srgbClr val="00FF00"/>
            </a:solidFill>
            <a:prstDash val="solid"/>
            <a:round/>
            <a:headEnd len="med" w="med" type="none"/>
            <a:tailEnd len="med" w="med" type="none"/>
          </a:ln>
        </p:spPr>
      </p:cxnSp>
      <p:sp>
        <p:nvSpPr>
          <p:cNvPr id="598" name="Google Shape;598;p50" title="2"/>
          <p:cNvSpPr txBox="1"/>
          <p:nvPr/>
        </p:nvSpPr>
        <p:spPr>
          <a:xfrm>
            <a:off x="2039825" y="4349225"/>
            <a:ext cx="2025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a:solidFill>
                  <a:srgbClr val="980000"/>
                </a:solidFill>
              </a:rPr>
              <a:t>Unjustified decrease</a:t>
            </a:r>
            <a:endParaRPr b="1">
              <a:solidFill>
                <a:srgbClr val="980000"/>
              </a:solidFill>
            </a:endParaRPr>
          </a:p>
        </p:txBody>
      </p:sp>
      <p:sp>
        <p:nvSpPr>
          <p:cNvPr id="599" name="Google Shape;599;p50" title="2"/>
          <p:cNvSpPr txBox="1"/>
          <p:nvPr/>
        </p:nvSpPr>
        <p:spPr>
          <a:xfrm>
            <a:off x="6327625" y="4349225"/>
            <a:ext cx="20259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a:solidFill>
                  <a:srgbClr val="980000"/>
                </a:solidFill>
              </a:rPr>
              <a:t>No mut. exclusivity</a:t>
            </a:r>
            <a:endParaRPr b="1">
              <a:solidFill>
                <a:srgbClr val="980000"/>
              </a:solidFill>
            </a:endParaRPr>
          </a:p>
        </p:txBody>
      </p:sp>
      <p:sp>
        <p:nvSpPr>
          <p:cNvPr id="600" name="Google Shape;600;p50" title="2"/>
          <p:cNvSpPr txBox="1"/>
          <p:nvPr/>
        </p:nvSpPr>
        <p:spPr>
          <a:xfrm>
            <a:off x="1259625" y="1759000"/>
            <a:ext cx="490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a:t>A</a:t>
            </a:r>
            <a:endParaRPr b="1"/>
          </a:p>
        </p:txBody>
      </p:sp>
      <p:sp>
        <p:nvSpPr>
          <p:cNvPr id="601" name="Google Shape;601;p50" title="2"/>
          <p:cNvSpPr txBox="1"/>
          <p:nvPr/>
        </p:nvSpPr>
        <p:spPr>
          <a:xfrm>
            <a:off x="5077700" y="1759000"/>
            <a:ext cx="4905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a:t>B</a:t>
            </a:r>
            <a:endParaRPr b="1"/>
          </a:p>
        </p:txBody>
      </p:sp>
      <p:sp>
        <p:nvSpPr>
          <p:cNvPr id="602" name="Google Shape;602;p50"/>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603" name="Google Shape;603;p50"/>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0"/>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pic>
        <p:nvPicPr>
          <p:cNvPr id="609" name="Google Shape;609;p51"/>
          <p:cNvPicPr preferRelativeResize="0"/>
          <p:nvPr/>
        </p:nvPicPr>
        <p:blipFill>
          <a:blip r:embed="rId3">
            <a:alphaModFix/>
          </a:blip>
          <a:stretch>
            <a:fillRect/>
          </a:stretch>
        </p:blipFill>
        <p:spPr>
          <a:xfrm>
            <a:off x="912688" y="1418525"/>
            <a:ext cx="7318626" cy="3532075"/>
          </a:xfrm>
          <a:prstGeom prst="rect">
            <a:avLst/>
          </a:prstGeom>
          <a:noFill/>
          <a:ln>
            <a:noFill/>
          </a:ln>
        </p:spPr>
      </p:pic>
      <p:sp>
        <p:nvSpPr>
          <p:cNvPr id="610" name="Google Shape;610;p51" title="2"/>
          <p:cNvSpPr txBox="1"/>
          <p:nvPr/>
        </p:nvSpPr>
        <p:spPr>
          <a:xfrm>
            <a:off x="644250" y="941525"/>
            <a:ext cx="6498900" cy="477000"/>
          </a:xfrm>
          <a:prstGeom prst="rect">
            <a:avLst/>
          </a:prstGeom>
          <a:noFill/>
          <a:ln>
            <a:noFill/>
          </a:ln>
        </p:spPr>
        <p:txBody>
          <a:bodyPr anchorCtr="0" anchor="t" bIns="91425" lIns="91425" spcFirstLastPara="1" rIns="91425" wrap="square" tIns="91425">
            <a:spAutoFit/>
          </a:bodyPr>
          <a:lstStyle/>
          <a:p>
            <a:pPr indent="-349250" lvl="0" marL="457200" rtl="0" algn="just">
              <a:lnSpc>
                <a:spcPct val="115000"/>
              </a:lnSpc>
              <a:spcBef>
                <a:spcPts val="0"/>
              </a:spcBef>
              <a:spcAft>
                <a:spcPts val="0"/>
              </a:spcAft>
              <a:buClr>
                <a:schemeClr val="dk1"/>
              </a:buClr>
              <a:buSzPts val="1900"/>
              <a:buFont typeface="Libre Franklin Thin"/>
              <a:buChar char="●"/>
            </a:pPr>
            <a:r>
              <a:rPr lang="es">
                <a:solidFill>
                  <a:schemeClr val="dk1"/>
                </a:solidFill>
                <a:latin typeface="Libre Franklin Thin"/>
                <a:ea typeface="Libre Franklin Thin"/>
                <a:cs typeface="Libre Franklin Thin"/>
                <a:sym typeface="Libre Franklin Thin"/>
              </a:rPr>
              <a:t>Apply first option (as in previous case):</a:t>
            </a:r>
            <a:endParaRPr>
              <a:solidFill>
                <a:schemeClr val="dk1"/>
              </a:solidFill>
              <a:latin typeface="Libre Franklin Thin"/>
              <a:ea typeface="Libre Franklin Thin"/>
              <a:cs typeface="Libre Franklin Thin"/>
              <a:sym typeface="Libre Franklin Thin"/>
            </a:endParaRPr>
          </a:p>
        </p:txBody>
      </p:sp>
      <p:sp>
        <p:nvSpPr>
          <p:cNvPr id="611" name="Google Shape;611;p51" title="2"/>
          <p:cNvSpPr txBox="1"/>
          <p:nvPr/>
        </p:nvSpPr>
        <p:spPr>
          <a:xfrm>
            <a:off x="3879475" y="4037975"/>
            <a:ext cx="3093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rgbClr val="980000"/>
                </a:solidFill>
                <a:latin typeface="Libre Franklin"/>
                <a:ea typeface="Libre Franklin"/>
                <a:cs typeface="Libre Franklin"/>
                <a:sym typeface="Libre Franklin"/>
              </a:rPr>
              <a:t>Complex genotypes fall </a:t>
            </a:r>
            <a:endParaRPr b="1">
              <a:solidFill>
                <a:srgbClr val="980000"/>
              </a:solidFill>
              <a:latin typeface="Libre Franklin"/>
              <a:ea typeface="Libre Franklin"/>
              <a:cs typeface="Libre Franklin"/>
              <a:sym typeface="Libre Franklin"/>
            </a:endParaRPr>
          </a:p>
        </p:txBody>
      </p:sp>
      <p:sp>
        <p:nvSpPr>
          <p:cNvPr id="612" name="Google Shape;612;p51"/>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613" name="Google Shape;613;p51"/>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1"/>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      Cancer: </a:t>
            </a:r>
            <a:r>
              <a:rPr lang="es">
                <a:solidFill>
                  <a:srgbClr val="FFFFFF"/>
                </a:solidFill>
                <a:latin typeface="Libre Franklin"/>
                <a:ea typeface="Libre Franklin"/>
                <a:cs typeface="Libre Franklin"/>
                <a:sym typeface="Libre Franklin"/>
              </a:rPr>
              <a:t>Challenge and approaches</a:t>
            </a:r>
            <a:endParaRPr>
              <a:solidFill>
                <a:srgbClr val="FFFFFF"/>
              </a:solidFill>
              <a:latin typeface="Libre Franklin"/>
              <a:ea typeface="Libre Franklin"/>
              <a:cs typeface="Libre Franklin"/>
              <a:sym typeface="Libre Franklin"/>
            </a:endParaRPr>
          </a:p>
        </p:txBody>
      </p:sp>
      <p:sp>
        <p:nvSpPr>
          <p:cNvPr id="84" name="Google Shape;84;p16"/>
          <p:cNvSpPr txBox="1"/>
          <p:nvPr>
            <p:ph idx="4294967295" type="body"/>
          </p:nvPr>
        </p:nvSpPr>
        <p:spPr>
          <a:xfrm>
            <a:off x="4115650" y="1094750"/>
            <a:ext cx="4982700" cy="766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6000">
                <a:solidFill>
                  <a:srgbClr val="000000"/>
                </a:solidFill>
                <a:latin typeface="Libre Franklin"/>
                <a:ea typeface="Libre Franklin"/>
                <a:cs typeface="Libre Franklin"/>
                <a:sym typeface="Libre Franklin"/>
              </a:rPr>
              <a:t>Cancer is a </a:t>
            </a:r>
            <a:r>
              <a:rPr b="1" lang="es" sz="6000">
                <a:solidFill>
                  <a:srgbClr val="000000"/>
                </a:solidFill>
                <a:latin typeface="Libre Franklin"/>
                <a:ea typeface="Libre Franklin"/>
                <a:cs typeface="Libre Franklin"/>
                <a:sym typeface="Libre Franklin"/>
              </a:rPr>
              <a:t>collection of complex diseases</a:t>
            </a:r>
            <a:r>
              <a:rPr lang="es" sz="6000">
                <a:solidFill>
                  <a:srgbClr val="000000"/>
                </a:solidFill>
                <a:latin typeface="Libre Franklin"/>
                <a:ea typeface="Libre Franklin"/>
                <a:cs typeface="Libre Franklin"/>
                <a:sym typeface="Libre Franklin"/>
              </a:rPr>
              <a:t> difficult to tackle, many biological variables intertwined</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91440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pic>
        <p:nvPicPr>
          <p:cNvPr id="85" name="Google Shape;85;p16"/>
          <p:cNvPicPr preferRelativeResize="0"/>
          <p:nvPr/>
        </p:nvPicPr>
        <p:blipFill>
          <a:blip r:embed="rId3">
            <a:alphaModFix/>
          </a:blip>
          <a:stretch>
            <a:fillRect/>
          </a:stretch>
        </p:blipFill>
        <p:spPr>
          <a:xfrm>
            <a:off x="0" y="1176650"/>
            <a:ext cx="4057523" cy="3525000"/>
          </a:xfrm>
          <a:prstGeom prst="rect">
            <a:avLst/>
          </a:prstGeom>
          <a:noFill/>
          <a:ln>
            <a:noFill/>
          </a:ln>
        </p:spPr>
      </p:pic>
      <p:sp>
        <p:nvSpPr>
          <p:cNvPr id="86" name="Google Shape;86;p16"/>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latin typeface="Libre Franklin"/>
                <a:ea typeface="Libre Franklin"/>
                <a:cs typeface="Libre Franklin"/>
                <a:sym typeface="Libre Franklin"/>
              </a:rPr>
              <a:t>‹#›</a:t>
            </a:fld>
            <a:endParaRPr b="1" sz="2100">
              <a:solidFill>
                <a:srgbClr val="FFFFFF"/>
              </a:solidFill>
              <a:latin typeface="Libre Franklin"/>
              <a:ea typeface="Libre Franklin"/>
              <a:cs typeface="Libre Franklin"/>
              <a:sym typeface="Libre Franklin"/>
            </a:endParaRPr>
          </a:p>
        </p:txBody>
      </p:sp>
      <p:sp>
        <p:nvSpPr>
          <p:cNvPr id="88" name="Google Shape;88;p16"/>
          <p:cNvSpPr txBox="1"/>
          <p:nvPr/>
        </p:nvSpPr>
        <p:spPr>
          <a:xfrm>
            <a:off x="4115650" y="3054200"/>
            <a:ext cx="3917100" cy="163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500">
                <a:solidFill>
                  <a:schemeClr val="dk1"/>
                </a:solidFill>
                <a:latin typeface="Libre Franklin"/>
                <a:ea typeface="Libre Franklin"/>
                <a:cs typeface="Libre Franklin"/>
                <a:sym typeface="Libre Franklin"/>
              </a:rPr>
              <a:t>Model </a:t>
            </a:r>
            <a:r>
              <a:rPr b="1" lang="es" sz="1500">
                <a:solidFill>
                  <a:schemeClr val="dk1"/>
                </a:solidFill>
                <a:latin typeface="Libre Franklin"/>
                <a:ea typeface="Libre Franklin"/>
                <a:cs typeface="Libre Franklin"/>
                <a:sym typeface="Libre Franklin"/>
              </a:rPr>
              <a:t>tumor progression</a:t>
            </a:r>
            <a:r>
              <a:rPr lang="es" sz="1500">
                <a:solidFill>
                  <a:schemeClr val="dk1"/>
                </a:solidFill>
                <a:latin typeface="Libre Franklin"/>
                <a:ea typeface="Libre Franklin"/>
                <a:cs typeface="Libre Franklin"/>
                <a:sym typeface="Libre Franklin"/>
              </a:rPr>
              <a:t> to identify candidate genes, valuable information for:</a:t>
            </a:r>
            <a:endParaRPr sz="1500">
              <a:solidFill>
                <a:schemeClr val="dk1"/>
              </a:solidFill>
              <a:latin typeface="Libre Franklin"/>
              <a:ea typeface="Libre Franklin"/>
              <a:cs typeface="Libre Franklin"/>
              <a:sym typeface="Libre Franklin"/>
            </a:endParaRPr>
          </a:p>
          <a:p>
            <a:pPr indent="-323850" lvl="0" marL="914400" rtl="0" algn="l">
              <a:lnSpc>
                <a:spcPct val="115000"/>
              </a:lnSpc>
              <a:spcBef>
                <a:spcPts val="1200"/>
              </a:spcBef>
              <a:spcAft>
                <a:spcPts val="0"/>
              </a:spcAft>
              <a:buClr>
                <a:schemeClr val="dk1"/>
              </a:buClr>
              <a:buSzPts val="1500"/>
              <a:buFont typeface="Libre Franklin"/>
              <a:buChar char="●"/>
            </a:pPr>
            <a:r>
              <a:rPr lang="es" sz="1500">
                <a:solidFill>
                  <a:schemeClr val="dk1"/>
                </a:solidFill>
                <a:latin typeface="Libre Franklin"/>
                <a:ea typeface="Libre Franklin"/>
                <a:cs typeface="Libre Franklin"/>
                <a:sym typeface="Libre Franklin"/>
              </a:rPr>
              <a:t>Diagnosis</a:t>
            </a:r>
            <a:endParaRPr sz="1500">
              <a:solidFill>
                <a:schemeClr val="dk1"/>
              </a:solidFill>
              <a:latin typeface="Libre Franklin"/>
              <a:ea typeface="Libre Franklin"/>
              <a:cs typeface="Libre Franklin"/>
              <a:sym typeface="Libre Franklin"/>
            </a:endParaRPr>
          </a:p>
          <a:p>
            <a:pPr indent="-323850" lvl="0" marL="914400" rtl="0" algn="l">
              <a:lnSpc>
                <a:spcPct val="115000"/>
              </a:lnSpc>
              <a:spcBef>
                <a:spcPts val="0"/>
              </a:spcBef>
              <a:spcAft>
                <a:spcPts val="0"/>
              </a:spcAft>
              <a:buClr>
                <a:schemeClr val="dk1"/>
              </a:buClr>
              <a:buSzPts val="1500"/>
              <a:buFont typeface="Libre Franklin"/>
              <a:buChar char="●"/>
            </a:pPr>
            <a:r>
              <a:rPr lang="es" sz="1500">
                <a:solidFill>
                  <a:schemeClr val="dk1"/>
                </a:solidFill>
                <a:latin typeface="Libre Franklin"/>
                <a:ea typeface="Libre Franklin"/>
                <a:cs typeface="Libre Franklin"/>
                <a:sym typeface="Libre Franklin"/>
              </a:rPr>
              <a:t>Treatment</a:t>
            </a:r>
            <a:endParaRPr sz="1500">
              <a:solidFill>
                <a:schemeClr val="dk1"/>
              </a:solidFill>
              <a:latin typeface="Libre Franklin"/>
              <a:ea typeface="Libre Franklin"/>
              <a:cs typeface="Libre Franklin"/>
              <a:sym typeface="Libre Franklin"/>
            </a:endParaRPr>
          </a:p>
          <a:p>
            <a:pPr indent="-323850" lvl="0" marL="914400" rtl="0" algn="l">
              <a:lnSpc>
                <a:spcPct val="115000"/>
              </a:lnSpc>
              <a:spcBef>
                <a:spcPts val="0"/>
              </a:spcBef>
              <a:spcAft>
                <a:spcPts val="0"/>
              </a:spcAft>
              <a:buClr>
                <a:schemeClr val="dk1"/>
              </a:buClr>
              <a:buSzPts val="1500"/>
              <a:buFont typeface="Libre Franklin"/>
              <a:buChar char="●"/>
            </a:pPr>
            <a:r>
              <a:rPr lang="es" sz="1500">
                <a:solidFill>
                  <a:schemeClr val="dk1"/>
                </a:solidFill>
                <a:latin typeface="Libre Franklin"/>
                <a:ea typeface="Libre Franklin"/>
                <a:cs typeface="Libre Franklin"/>
                <a:sym typeface="Libre Franklin"/>
              </a:rPr>
              <a:t>Prognostic</a:t>
            </a:r>
            <a:endParaRPr sz="1500"/>
          </a:p>
        </p:txBody>
      </p:sp>
      <p:sp>
        <p:nvSpPr>
          <p:cNvPr id="89" name="Google Shape;89;p16"/>
          <p:cNvSpPr txBox="1"/>
          <p:nvPr/>
        </p:nvSpPr>
        <p:spPr>
          <a:xfrm>
            <a:off x="4115650" y="2117375"/>
            <a:ext cx="4764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i="1" lang="es" sz="1500">
                <a:solidFill>
                  <a:schemeClr val="dk1"/>
                </a:solidFill>
                <a:latin typeface="Libre Franklin"/>
                <a:ea typeface="Libre Franklin"/>
                <a:cs typeface="Libre Franklin"/>
                <a:sym typeface="Libre Franklin"/>
              </a:rPr>
              <a:t>In silico </a:t>
            </a:r>
            <a:r>
              <a:rPr b="1" lang="es" sz="1500">
                <a:solidFill>
                  <a:schemeClr val="dk1"/>
                </a:solidFill>
                <a:latin typeface="Libre Franklin"/>
                <a:ea typeface="Libre Franklin"/>
                <a:cs typeface="Libre Franklin"/>
                <a:sym typeface="Libre Franklin"/>
              </a:rPr>
              <a:t>models </a:t>
            </a:r>
            <a:r>
              <a:rPr lang="es" sz="1500">
                <a:solidFill>
                  <a:schemeClr val="dk1"/>
                </a:solidFill>
                <a:latin typeface="Libre Franklin"/>
                <a:ea typeface="Libre Franklin"/>
                <a:cs typeface="Libre Franklin"/>
                <a:sym typeface="Libre Franklin"/>
              </a:rPr>
              <a:t>integrate data from experimental studies and analytical predictions</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2" title="2"/>
          <p:cNvSpPr txBox="1"/>
          <p:nvPr/>
        </p:nvSpPr>
        <p:spPr>
          <a:xfrm>
            <a:off x="644250" y="941525"/>
            <a:ext cx="6498900" cy="477000"/>
          </a:xfrm>
          <a:prstGeom prst="rect">
            <a:avLst/>
          </a:prstGeom>
          <a:noFill/>
          <a:ln>
            <a:noFill/>
          </a:ln>
        </p:spPr>
        <p:txBody>
          <a:bodyPr anchorCtr="0" anchor="t" bIns="91425" lIns="91425" spcFirstLastPara="1" rIns="91425" wrap="square" tIns="91425">
            <a:spAutoFit/>
          </a:bodyPr>
          <a:lstStyle/>
          <a:p>
            <a:pPr indent="-349250" lvl="0" marL="457200" rtl="0" algn="just">
              <a:lnSpc>
                <a:spcPct val="115000"/>
              </a:lnSpc>
              <a:spcBef>
                <a:spcPts val="0"/>
              </a:spcBef>
              <a:spcAft>
                <a:spcPts val="0"/>
              </a:spcAft>
              <a:buClr>
                <a:schemeClr val="dk1"/>
              </a:buClr>
              <a:buSzPts val="1900"/>
              <a:buFont typeface="Libre Franklin Thin"/>
              <a:buChar char="●"/>
            </a:pPr>
            <a:r>
              <a:rPr lang="es">
                <a:solidFill>
                  <a:schemeClr val="dk1"/>
                </a:solidFill>
                <a:latin typeface="Libre Franklin Thin"/>
                <a:ea typeface="Libre Franklin Thin"/>
                <a:cs typeface="Libre Franklin Thin"/>
                <a:sym typeface="Libre Franklin Thin"/>
              </a:rPr>
              <a:t>Multiple simulations:</a:t>
            </a:r>
            <a:endParaRPr>
              <a:solidFill>
                <a:schemeClr val="dk1"/>
              </a:solidFill>
              <a:latin typeface="Libre Franklin Thin"/>
              <a:ea typeface="Libre Franklin Thin"/>
              <a:cs typeface="Libre Franklin Thin"/>
              <a:sym typeface="Libre Franklin Thin"/>
            </a:endParaRPr>
          </a:p>
        </p:txBody>
      </p:sp>
      <p:pic>
        <p:nvPicPr>
          <p:cNvPr id="620" name="Google Shape;620;p52"/>
          <p:cNvPicPr preferRelativeResize="0"/>
          <p:nvPr/>
        </p:nvPicPr>
        <p:blipFill>
          <a:blip r:embed="rId3">
            <a:alphaModFix/>
          </a:blip>
          <a:stretch>
            <a:fillRect/>
          </a:stretch>
        </p:blipFill>
        <p:spPr>
          <a:xfrm>
            <a:off x="1468949" y="1465088"/>
            <a:ext cx="6779523" cy="2213324"/>
          </a:xfrm>
          <a:prstGeom prst="rect">
            <a:avLst/>
          </a:prstGeom>
          <a:noFill/>
          <a:ln>
            <a:noFill/>
          </a:ln>
        </p:spPr>
      </p:pic>
      <p:pic>
        <p:nvPicPr>
          <p:cNvPr id="621" name="Google Shape;621;p52"/>
          <p:cNvPicPr preferRelativeResize="0"/>
          <p:nvPr/>
        </p:nvPicPr>
        <p:blipFill>
          <a:blip r:embed="rId4">
            <a:alphaModFix/>
          </a:blip>
          <a:stretch>
            <a:fillRect/>
          </a:stretch>
        </p:blipFill>
        <p:spPr>
          <a:xfrm>
            <a:off x="1302300" y="3754325"/>
            <a:ext cx="6194950" cy="813525"/>
          </a:xfrm>
          <a:prstGeom prst="rect">
            <a:avLst/>
          </a:prstGeom>
          <a:noFill/>
          <a:ln>
            <a:noFill/>
          </a:ln>
        </p:spPr>
      </p:pic>
      <p:sp>
        <p:nvSpPr>
          <p:cNvPr id="622" name="Google Shape;622;p52" title="2"/>
          <p:cNvSpPr txBox="1"/>
          <p:nvPr/>
        </p:nvSpPr>
        <p:spPr>
          <a:xfrm>
            <a:off x="5340000" y="4644050"/>
            <a:ext cx="2699700" cy="415500"/>
          </a:xfrm>
          <a:prstGeom prst="rect">
            <a:avLst/>
          </a:prstGeom>
          <a:noFill/>
          <a:ln cap="flat" cmpd="sng" w="28575">
            <a:solidFill>
              <a:srgbClr val="2F1C87"/>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500">
                <a:solidFill>
                  <a:schemeClr val="dk1"/>
                </a:solidFill>
                <a:latin typeface="Libre Franklin"/>
                <a:ea typeface="Libre Franklin"/>
                <a:cs typeface="Libre Franklin"/>
                <a:sym typeface="Libre Franklin"/>
              </a:rPr>
              <a:t>(Can’t really compare data)</a:t>
            </a:r>
            <a:endParaRPr b="1" sz="1500">
              <a:solidFill>
                <a:schemeClr val="dk1"/>
              </a:solidFill>
              <a:latin typeface="Libre Franklin"/>
              <a:ea typeface="Libre Franklin"/>
              <a:cs typeface="Libre Franklin"/>
              <a:sym typeface="Libre Franklin"/>
            </a:endParaRPr>
          </a:p>
        </p:txBody>
      </p:sp>
      <p:pic>
        <p:nvPicPr>
          <p:cNvPr id="623" name="Google Shape;623;p52"/>
          <p:cNvPicPr preferRelativeResize="0"/>
          <p:nvPr/>
        </p:nvPicPr>
        <p:blipFill rotWithShape="1">
          <a:blip r:embed="rId3">
            <a:alphaModFix/>
          </a:blip>
          <a:srcRect b="32374" l="89981" r="0" t="27434"/>
          <a:stretch/>
        </p:blipFill>
        <p:spPr>
          <a:xfrm>
            <a:off x="7599900" y="1665849"/>
            <a:ext cx="1201599" cy="1573850"/>
          </a:xfrm>
          <a:prstGeom prst="rect">
            <a:avLst/>
          </a:prstGeom>
          <a:noFill/>
          <a:ln>
            <a:noFill/>
          </a:ln>
        </p:spPr>
      </p:pic>
      <p:sp>
        <p:nvSpPr>
          <p:cNvPr id="624" name="Google Shape;624;p52"/>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Glioblastoma: </a:t>
            </a:r>
            <a:r>
              <a:rPr lang="es">
                <a:solidFill>
                  <a:srgbClr val="FFFFFF"/>
                </a:solidFill>
              </a:rPr>
              <a:t>1 pathway but 2 modules</a:t>
            </a:r>
            <a:endParaRPr>
              <a:solidFill>
                <a:srgbClr val="FFFFFF"/>
              </a:solidFill>
              <a:latin typeface="Libre Franklin"/>
              <a:ea typeface="Libre Franklin"/>
              <a:cs typeface="Libre Franklin"/>
              <a:sym typeface="Libre Franklin"/>
            </a:endParaRPr>
          </a:p>
        </p:txBody>
      </p:sp>
      <p:sp>
        <p:nvSpPr>
          <p:cNvPr id="625" name="Google Shape;625;p52"/>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2"/>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3"/>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Summary</a:t>
            </a:r>
            <a:endParaRPr>
              <a:solidFill>
                <a:srgbClr val="FFFFFF"/>
              </a:solidFill>
              <a:latin typeface="Libre Franklin"/>
              <a:ea typeface="Libre Franklin"/>
              <a:cs typeface="Libre Franklin"/>
              <a:sym typeface="Libre Franklin"/>
            </a:endParaRPr>
          </a:p>
        </p:txBody>
      </p:sp>
      <p:sp>
        <p:nvSpPr>
          <p:cNvPr id="632" name="Google Shape;632;p53"/>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3"/>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4"/>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Summary</a:t>
            </a:r>
            <a:endParaRPr>
              <a:solidFill>
                <a:srgbClr val="FFFFFF"/>
              </a:solidFill>
              <a:latin typeface="Libre Franklin"/>
              <a:ea typeface="Libre Franklin"/>
              <a:cs typeface="Libre Franklin"/>
              <a:sym typeface="Libre Franklin"/>
            </a:endParaRPr>
          </a:p>
        </p:txBody>
      </p:sp>
      <p:sp>
        <p:nvSpPr>
          <p:cNvPr id="639" name="Google Shape;639;p54"/>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4"/>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
        <p:nvSpPr>
          <p:cNvPr id="641" name="Google Shape;641;p54"/>
          <p:cNvSpPr txBox="1"/>
          <p:nvPr/>
        </p:nvSpPr>
        <p:spPr>
          <a:xfrm>
            <a:off x="911525" y="1161925"/>
            <a:ext cx="75486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ibre Franklin Thin"/>
              <a:buChar char="●"/>
            </a:pPr>
            <a:r>
              <a:rPr lang="es" sz="1500">
                <a:latin typeface="Libre Franklin Thin"/>
                <a:ea typeface="Libre Franklin Thin"/>
                <a:cs typeface="Libre Franklin Thin"/>
                <a:sym typeface="Libre Franklin Thin"/>
              </a:rPr>
              <a:t>We were </a:t>
            </a:r>
            <a:r>
              <a:rPr b="1" lang="es" sz="1500">
                <a:latin typeface="Libre Franklin"/>
                <a:ea typeface="Libre Franklin"/>
                <a:cs typeface="Libre Franklin"/>
                <a:sym typeface="Libre Franklin"/>
              </a:rPr>
              <a:t>able to show simple models</a:t>
            </a:r>
            <a:r>
              <a:rPr lang="es" sz="1500">
                <a:latin typeface="Libre Franklin Thin"/>
                <a:ea typeface="Libre Franklin Thin"/>
                <a:cs typeface="Libre Franklin Thin"/>
                <a:sym typeface="Libre Franklin Thin"/>
              </a:rPr>
              <a:t> with a small number of genes and pathways involved</a:t>
            </a:r>
            <a:endParaRPr sz="1500">
              <a:latin typeface="Libre Franklin Thin"/>
              <a:ea typeface="Libre Franklin Thin"/>
              <a:cs typeface="Libre Franklin Thin"/>
              <a:sym typeface="Libre Franklin Thi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5"/>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Summary</a:t>
            </a:r>
            <a:endParaRPr>
              <a:solidFill>
                <a:srgbClr val="FFFFFF"/>
              </a:solidFill>
              <a:latin typeface="Libre Franklin"/>
              <a:ea typeface="Libre Franklin"/>
              <a:cs typeface="Libre Franklin"/>
              <a:sym typeface="Libre Franklin"/>
            </a:endParaRPr>
          </a:p>
        </p:txBody>
      </p:sp>
      <p:sp>
        <p:nvSpPr>
          <p:cNvPr id="647" name="Google Shape;647;p55"/>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5"/>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
        <p:nvSpPr>
          <p:cNvPr id="649" name="Google Shape;649;p55"/>
          <p:cNvSpPr txBox="1"/>
          <p:nvPr/>
        </p:nvSpPr>
        <p:spPr>
          <a:xfrm>
            <a:off x="911525" y="1161925"/>
            <a:ext cx="75486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ibre Franklin Thin"/>
              <a:buChar char="●"/>
            </a:pPr>
            <a:r>
              <a:rPr lang="es" sz="1500">
                <a:latin typeface="Libre Franklin Thin"/>
                <a:ea typeface="Libre Franklin Thin"/>
                <a:cs typeface="Libre Franklin Thin"/>
                <a:sym typeface="Libre Franklin Thin"/>
              </a:rPr>
              <a:t>We were </a:t>
            </a:r>
            <a:r>
              <a:rPr b="1" lang="es" sz="1500">
                <a:latin typeface="Libre Franklin"/>
                <a:ea typeface="Libre Franklin"/>
                <a:cs typeface="Libre Franklin"/>
                <a:sym typeface="Libre Franklin"/>
              </a:rPr>
              <a:t>able to show simple models</a:t>
            </a:r>
            <a:r>
              <a:rPr lang="es" sz="1500">
                <a:latin typeface="Libre Franklin Thin"/>
                <a:ea typeface="Libre Franklin Thin"/>
                <a:cs typeface="Libre Franklin Thin"/>
                <a:sym typeface="Libre Franklin Thin"/>
              </a:rPr>
              <a:t> with a small number of genes and pathways involved, but </a:t>
            </a:r>
            <a:r>
              <a:rPr b="1" lang="es" sz="1500">
                <a:latin typeface="Libre Franklin"/>
                <a:ea typeface="Libre Franklin"/>
                <a:cs typeface="Libre Franklin"/>
                <a:sym typeface="Libre Franklin"/>
              </a:rPr>
              <a:t>different interpretations</a:t>
            </a:r>
            <a:r>
              <a:rPr lang="es" sz="1500">
                <a:latin typeface="Libre Franklin Thin"/>
                <a:ea typeface="Libre Franklin Thin"/>
                <a:cs typeface="Libre Franklin Thin"/>
                <a:sym typeface="Libre Franklin Thin"/>
              </a:rPr>
              <a:t> of these have a </a:t>
            </a:r>
            <a:r>
              <a:rPr b="1" lang="es" sz="1500">
                <a:latin typeface="Libre Franklin"/>
                <a:ea typeface="Libre Franklin"/>
                <a:cs typeface="Libre Franklin"/>
                <a:sym typeface="Libre Franklin"/>
              </a:rPr>
              <a:t>great impact on fitness</a:t>
            </a:r>
            <a:r>
              <a:rPr lang="es" sz="1500">
                <a:latin typeface="Libre Franklin Thin"/>
                <a:ea typeface="Libre Franklin Thin"/>
                <a:cs typeface="Libre Franklin Thin"/>
                <a:sym typeface="Libre Franklin Thin"/>
              </a:rPr>
              <a:t> values</a:t>
            </a:r>
            <a:endParaRPr sz="1500">
              <a:latin typeface="Libre Franklin Thin"/>
              <a:ea typeface="Libre Franklin Thin"/>
              <a:cs typeface="Libre Franklin Thin"/>
              <a:sym typeface="Libre Franklin Thi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6"/>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Summary</a:t>
            </a:r>
            <a:endParaRPr>
              <a:solidFill>
                <a:srgbClr val="FFFFFF"/>
              </a:solidFill>
              <a:latin typeface="Libre Franklin"/>
              <a:ea typeface="Libre Franklin"/>
              <a:cs typeface="Libre Franklin"/>
              <a:sym typeface="Libre Franklin"/>
            </a:endParaRPr>
          </a:p>
        </p:txBody>
      </p:sp>
      <p:sp>
        <p:nvSpPr>
          <p:cNvPr id="655" name="Google Shape;655;p56"/>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6"/>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
        <p:nvSpPr>
          <p:cNvPr id="657" name="Google Shape;657;p56"/>
          <p:cNvSpPr txBox="1"/>
          <p:nvPr/>
        </p:nvSpPr>
        <p:spPr>
          <a:xfrm>
            <a:off x="911525" y="1161925"/>
            <a:ext cx="75486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ibre Franklin Thin"/>
              <a:buChar char="●"/>
            </a:pPr>
            <a:r>
              <a:rPr lang="es" sz="1500">
                <a:latin typeface="Libre Franklin Thin"/>
                <a:ea typeface="Libre Franklin Thin"/>
                <a:cs typeface="Libre Franklin Thin"/>
                <a:sym typeface="Libre Franklin Thin"/>
              </a:rPr>
              <a:t>We were </a:t>
            </a:r>
            <a:r>
              <a:rPr b="1" lang="es" sz="1500">
                <a:latin typeface="Libre Franklin"/>
                <a:ea typeface="Libre Franklin"/>
                <a:cs typeface="Libre Franklin"/>
                <a:sym typeface="Libre Franklin"/>
              </a:rPr>
              <a:t>able to show simple models</a:t>
            </a:r>
            <a:r>
              <a:rPr lang="es" sz="1500">
                <a:latin typeface="Libre Franklin Thin"/>
                <a:ea typeface="Libre Franklin Thin"/>
                <a:cs typeface="Libre Franklin Thin"/>
                <a:sym typeface="Libre Franklin Thin"/>
              </a:rPr>
              <a:t> with a small number of genes and pathways involved, but </a:t>
            </a:r>
            <a:r>
              <a:rPr b="1" lang="es" sz="1500">
                <a:latin typeface="Libre Franklin"/>
                <a:ea typeface="Libre Franklin"/>
                <a:cs typeface="Libre Franklin"/>
                <a:sym typeface="Libre Franklin"/>
              </a:rPr>
              <a:t>different interpretations</a:t>
            </a:r>
            <a:r>
              <a:rPr lang="es" sz="1500">
                <a:latin typeface="Libre Franklin Thin"/>
                <a:ea typeface="Libre Franklin Thin"/>
                <a:cs typeface="Libre Franklin Thin"/>
                <a:sym typeface="Libre Franklin Thin"/>
              </a:rPr>
              <a:t> of these have a </a:t>
            </a:r>
            <a:r>
              <a:rPr b="1" lang="es" sz="1500">
                <a:latin typeface="Libre Franklin"/>
                <a:ea typeface="Libre Franklin"/>
                <a:cs typeface="Libre Franklin"/>
                <a:sym typeface="Libre Franklin"/>
              </a:rPr>
              <a:t>great impact on fitness</a:t>
            </a:r>
            <a:r>
              <a:rPr lang="es" sz="1500">
                <a:latin typeface="Libre Franklin Thin"/>
                <a:ea typeface="Libre Franklin Thin"/>
                <a:cs typeface="Libre Franklin Thin"/>
                <a:sym typeface="Libre Franklin Thin"/>
              </a:rPr>
              <a:t> values</a:t>
            </a:r>
            <a:endParaRPr sz="1500">
              <a:latin typeface="Libre Franklin Thin"/>
              <a:ea typeface="Libre Franklin Thin"/>
              <a:cs typeface="Libre Franklin Thin"/>
              <a:sym typeface="Libre Franklin Thin"/>
            </a:endParaRPr>
          </a:p>
        </p:txBody>
      </p:sp>
      <p:sp>
        <p:nvSpPr>
          <p:cNvPr id="658" name="Google Shape;658;p56"/>
          <p:cNvSpPr txBox="1"/>
          <p:nvPr/>
        </p:nvSpPr>
        <p:spPr>
          <a:xfrm>
            <a:off x="911525" y="2123200"/>
            <a:ext cx="75486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ibre Franklin Thin"/>
              <a:buChar char="●"/>
            </a:pPr>
            <a:r>
              <a:rPr lang="es" sz="1500">
                <a:latin typeface="Libre Franklin Thin"/>
                <a:ea typeface="Libre Franklin Thin"/>
                <a:cs typeface="Libre Franklin Thin"/>
                <a:sym typeface="Libre Franklin Thin"/>
              </a:rPr>
              <a:t>More </a:t>
            </a:r>
            <a:r>
              <a:rPr b="1" lang="es" sz="1500">
                <a:latin typeface="Libre Franklin"/>
                <a:ea typeface="Libre Franklin"/>
                <a:cs typeface="Libre Franklin"/>
                <a:sym typeface="Libre Franklin"/>
              </a:rPr>
              <a:t>complex models are challenging to translate into code</a:t>
            </a:r>
            <a:r>
              <a:rPr lang="es" sz="1500">
                <a:latin typeface="Libre Franklin Thin"/>
                <a:ea typeface="Libre Franklin Thin"/>
                <a:cs typeface="Libre Franklin Thin"/>
                <a:sym typeface="Libre Franklin Thin"/>
              </a:rPr>
              <a:t>, more intricate paths and gene interactions are involved </a:t>
            </a:r>
            <a:endParaRPr sz="1500" u="sng">
              <a:latin typeface="Libre Franklin Thin"/>
              <a:ea typeface="Libre Franklin Thin"/>
              <a:cs typeface="Libre Franklin Thin"/>
              <a:sym typeface="Libre Franklin Thi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57"/>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Summary</a:t>
            </a:r>
            <a:endParaRPr>
              <a:solidFill>
                <a:srgbClr val="FFFFFF"/>
              </a:solidFill>
              <a:latin typeface="Libre Franklin"/>
              <a:ea typeface="Libre Franklin"/>
              <a:cs typeface="Libre Franklin"/>
              <a:sym typeface="Libre Franklin"/>
            </a:endParaRPr>
          </a:p>
        </p:txBody>
      </p:sp>
      <p:sp>
        <p:nvSpPr>
          <p:cNvPr id="664" name="Google Shape;664;p57"/>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7"/>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
        <p:nvSpPr>
          <p:cNvPr id="666" name="Google Shape;666;p57"/>
          <p:cNvSpPr txBox="1"/>
          <p:nvPr/>
        </p:nvSpPr>
        <p:spPr>
          <a:xfrm>
            <a:off x="911525" y="1161925"/>
            <a:ext cx="75486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ibre Franklin Thin"/>
              <a:buChar char="●"/>
            </a:pPr>
            <a:r>
              <a:rPr lang="es" sz="1500">
                <a:latin typeface="Libre Franklin Thin"/>
                <a:ea typeface="Libre Franklin Thin"/>
                <a:cs typeface="Libre Franklin Thin"/>
                <a:sym typeface="Libre Franklin Thin"/>
              </a:rPr>
              <a:t>We were </a:t>
            </a:r>
            <a:r>
              <a:rPr b="1" lang="es" sz="1500">
                <a:latin typeface="Libre Franklin"/>
                <a:ea typeface="Libre Franklin"/>
                <a:cs typeface="Libre Franklin"/>
                <a:sym typeface="Libre Franklin"/>
              </a:rPr>
              <a:t>able to show simple models</a:t>
            </a:r>
            <a:r>
              <a:rPr lang="es" sz="1500">
                <a:latin typeface="Libre Franklin Thin"/>
                <a:ea typeface="Libre Franklin Thin"/>
                <a:cs typeface="Libre Franklin Thin"/>
                <a:sym typeface="Libre Franklin Thin"/>
              </a:rPr>
              <a:t> with a small number of genes and pathways involved, but </a:t>
            </a:r>
            <a:r>
              <a:rPr b="1" lang="es" sz="1500">
                <a:latin typeface="Libre Franklin"/>
                <a:ea typeface="Libre Franklin"/>
                <a:cs typeface="Libre Franklin"/>
                <a:sym typeface="Libre Franklin"/>
              </a:rPr>
              <a:t>different interpretations</a:t>
            </a:r>
            <a:r>
              <a:rPr lang="es" sz="1500">
                <a:latin typeface="Libre Franklin Thin"/>
                <a:ea typeface="Libre Franklin Thin"/>
                <a:cs typeface="Libre Franklin Thin"/>
                <a:sym typeface="Libre Franklin Thin"/>
              </a:rPr>
              <a:t> of these have a </a:t>
            </a:r>
            <a:r>
              <a:rPr b="1" lang="es" sz="1500">
                <a:latin typeface="Libre Franklin"/>
                <a:ea typeface="Libre Franklin"/>
                <a:cs typeface="Libre Franklin"/>
                <a:sym typeface="Libre Franklin"/>
              </a:rPr>
              <a:t>great impact on fitness</a:t>
            </a:r>
            <a:r>
              <a:rPr lang="es" sz="1500">
                <a:latin typeface="Libre Franklin Thin"/>
                <a:ea typeface="Libre Franklin Thin"/>
                <a:cs typeface="Libre Franklin Thin"/>
                <a:sym typeface="Libre Franklin Thin"/>
              </a:rPr>
              <a:t> values</a:t>
            </a:r>
            <a:endParaRPr sz="1500">
              <a:latin typeface="Libre Franklin Thin"/>
              <a:ea typeface="Libre Franklin Thin"/>
              <a:cs typeface="Libre Franklin Thin"/>
              <a:sym typeface="Libre Franklin Thin"/>
            </a:endParaRPr>
          </a:p>
        </p:txBody>
      </p:sp>
      <p:sp>
        <p:nvSpPr>
          <p:cNvPr id="667" name="Google Shape;667;p57"/>
          <p:cNvSpPr txBox="1"/>
          <p:nvPr/>
        </p:nvSpPr>
        <p:spPr>
          <a:xfrm>
            <a:off x="911525" y="2123200"/>
            <a:ext cx="75486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ibre Franklin Thin"/>
              <a:buChar char="●"/>
            </a:pPr>
            <a:r>
              <a:rPr lang="es" sz="1500">
                <a:latin typeface="Libre Franklin Thin"/>
                <a:ea typeface="Libre Franklin Thin"/>
                <a:cs typeface="Libre Franklin Thin"/>
                <a:sym typeface="Libre Franklin Thin"/>
              </a:rPr>
              <a:t>More </a:t>
            </a:r>
            <a:r>
              <a:rPr b="1" lang="es" sz="1500">
                <a:latin typeface="Libre Franklin"/>
                <a:ea typeface="Libre Franklin"/>
                <a:cs typeface="Libre Franklin"/>
                <a:sym typeface="Libre Franklin"/>
              </a:rPr>
              <a:t>complex models are challenging to </a:t>
            </a:r>
            <a:r>
              <a:rPr b="1" lang="es" sz="1500">
                <a:latin typeface="Libre Franklin"/>
                <a:ea typeface="Libre Franklin"/>
                <a:cs typeface="Libre Franklin"/>
                <a:sym typeface="Libre Franklin"/>
              </a:rPr>
              <a:t>translate</a:t>
            </a:r>
            <a:r>
              <a:rPr b="1" lang="es" sz="1500">
                <a:latin typeface="Libre Franklin"/>
                <a:ea typeface="Libre Franklin"/>
                <a:cs typeface="Libre Franklin"/>
                <a:sym typeface="Libre Franklin"/>
              </a:rPr>
              <a:t> into code</a:t>
            </a:r>
            <a:r>
              <a:rPr lang="es" sz="1500">
                <a:latin typeface="Libre Franklin Thin"/>
                <a:ea typeface="Libre Franklin Thin"/>
                <a:cs typeface="Libre Franklin Thin"/>
                <a:sym typeface="Libre Franklin Thin"/>
              </a:rPr>
              <a:t>, more intricate paths and gene interactions are involved → </a:t>
            </a:r>
            <a:r>
              <a:rPr lang="es" sz="1500" u="sng">
                <a:latin typeface="Libre Franklin Thin"/>
                <a:ea typeface="Libre Franklin Thin"/>
                <a:cs typeface="Libre Franklin Thin"/>
                <a:sym typeface="Libre Franklin Thin"/>
              </a:rPr>
              <a:t>May break DAGs’ assumptions</a:t>
            </a:r>
            <a:endParaRPr sz="1500" u="sng">
              <a:latin typeface="Libre Franklin Thin"/>
              <a:ea typeface="Libre Franklin Thin"/>
              <a:cs typeface="Libre Franklin Thin"/>
              <a:sym typeface="Libre Franklin Thin"/>
            </a:endParaRPr>
          </a:p>
          <a:p>
            <a:pPr indent="0" lvl="0" marL="457200" rtl="0" algn="l">
              <a:spcBef>
                <a:spcPts val="0"/>
              </a:spcBef>
              <a:spcAft>
                <a:spcPts val="0"/>
              </a:spcAft>
              <a:buNone/>
            </a:pPr>
            <a:r>
              <a:rPr lang="es" sz="1500">
                <a:latin typeface="Libre Franklin Thin"/>
                <a:ea typeface="Libre Franklin Thin"/>
                <a:cs typeface="Libre Franklin Thin"/>
                <a:sym typeface="Libre Franklin Thin"/>
              </a:rPr>
              <a:t>                                                                                   (shown in our examples of glioblastoma)</a:t>
            </a:r>
            <a:endParaRPr sz="1500">
              <a:latin typeface="Libre Franklin Thin"/>
              <a:ea typeface="Libre Franklin Thin"/>
              <a:cs typeface="Libre Franklin Thin"/>
              <a:sym typeface="Libre Franklin Thin"/>
            </a:endParaRPr>
          </a:p>
          <a:p>
            <a:pPr indent="0" lvl="0" marL="0" rtl="0" algn="l">
              <a:spcBef>
                <a:spcPts val="0"/>
              </a:spcBef>
              <a:spcAft>
                <a:spcPts val="0"/>
              </a:spcAft>
              <a:buNone/>
            </a:pPr>
            <a:r>
              <a:t/>
            </a:r>
            <a:endParaRPr sz="1500" u="sng">
              <a:latin typeface="Libre Franklin Thin"/>
              <a:ea typeface="Libre Franklin Thin"/>
              <a:cs typeface="Libre Franklin Thin"/>
              <a:sym typeface="Libre Franklin Thi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8"/>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Summary</a:t>
            </a:r>
            <a:endParaRPr>
              <a:solidFill>
                <a:srgbClr val="FFFFFF"/>
              </a:solidFill>
              <a:latin typeface="Libre Franklin"/>
              <a:ea typeface="Libre Franklin"/>
              <a:cs typeface="Libre Franklin"/>
              <a:sym typeface="Libre Franklin"/>
            </a:endParaRPr>
          </a:p>
        </p:txBody>
      </p:sp>
      <p:sp>
        <p:nvSpPr>
          <p:cNvPr id="673" name="Google Shape;673;p58"/>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8"/>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
        <p:nvSpPr>
          <p:cNvPr id="675" name="Google Shape;675;p58"/>
          <p:cNvSpPr txBox="1"/>
          <p:nvPr/>
        </p:nvSpPr>
        <p:spPr>
          <a:xfrm>
            <a:off x="911525" y="1161925"/>
            <a:ext cx="75486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ibre Franklin Thin"/>
              <a:buChar char="●"/>
            </a:pPr>
            <a:r>
              <a:rPr lang="es" sz="1500">
                <a:latin typeface="Libre Franklin Thin"/>
                <a:ea typeface="Libre Franklin Thin"/>
                <a:cs typeface="Libre Franklin Thin"/>
                <a:sym typeface="Libre Franklin Thin"/>
              </a:rPr>
              <a:t>We were </a:t>
            </a:r>
            <a:r>
              <a:rPr b="1" lang="es" sz="1500">
                <a:latin typeface="Libre Franklin"/>
                <a:ea typeface="Libre Franklin"/>
                <a:cs typeface="Libre Franklin"/>
                <a:sym typeface="Libre Franklin"/>
              </a:rPr>
              <a:t>able to show simple models</a:t>
            </a:r>
            <a:r>
              <a:rPr lang="es" sz="1500">
                <a:latin typeface="Libre Franklin Thin"/>
                <a:ea typeface="Libre Franklin Thin"/>
                <a:cs typeface="Libre Franklin Thin"/>
                <a:sym typeface="Libre Franklin Thin"/>
              </a:rPr>
              <a:t> with a small number of genes and pathways involved, but </a:t>
            </a:r>
            <a:r>
              <a:rPr b="1" lang="es" sz="1500">
                <a:latin typeface="Libre Franklin"/>
                <a:ea typeface="Libre Franklin"/>
                <a:cs typeface="Libre Franklin"/>
                <a:sym typeface="Libre Franklin"/>
              </a:rPr>
              <a:t>different interpretations</a:t>
            </a:r>
            <a:r>
              <a:rPr lang="es" sz="1500">
                <a:latin typeface="Libre Franklin Thin"/>
                <a:ea typeface="Libre Franklin Thin"/>
                <a:cs typeface="Libre Franklin Thin"/>
                <a:sym typeface="Libre Franklin Thin"/>
              </a:rPr>
              <a:t> of these have a </a:t>
            </a:r>
            <a:r>
              <a:rPr b="1" lang="es" sz="1500">
                <a:latin typeface="Libre Franklin"/>
                <a:ea typeface="Libre Franklin"/>
                <a:cs typeface="Libre Franklin"/>
                <a:sym typeface="Libre Franklin"/>
              </a:rPr>
              <a:t>great impact on fitness</a:t>
            </a:r>
            <a:r>
              <a:rPr lang="es" sz="1500">
                <a:latin typeface="Libre Franklin Thin"/>
                <a:ea typeface="Libre Franklin Thin"/>
                <a:cs typeface="Libre Franklin Thin"/>
                <a:sym typeface="Libre Franklin Thin"/>
              </a:rPr>
              <a:t> values</a:t>
            </a:r>
            <a:endParaRPr sz="1500">
              <a:latin typeface="Libre Franklin Thin"/>
              <a:ea typeface="Libre Franklin Thin"/>
              <a:cs typeface="Libre Franklin Thin"/>
              <a:sym typeface="Libre Franklin Thin"/>
            </a:endParaRPr>
          </a:p>
        </p:txBody>
      </p:sp>
      <p:sp>
        <p:nvSpPr>
          <p:cNvPr id="676" name="Google Shape;676;p58"/>
          <p:cNvSpPr txBox="1"/>
          <p:nvPr/>
        </p:nvSpPr>
        <p:spPr>
          <a:xfrm>
            <a:off x="911525" y="3037600"/>
            <a:ext cx="75486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ibre Franklin Thin"/>
              <a:buChar char="●"/>
            </a:pPr>
            <a:r>
              <a:rPr lang="es" sz="1500">
                <a:latin typeface="Libre Franklin Thin"/>
                <a:ea typeface="Libre Franklin Thin"/>
                <a:cs typeface="Libre Franklin Thin"/>
                <a:sym typeface="Libre Franklin Thin"/>
              </a:rPr>
              <a:t>One </a:t>
            </a:r>
            <a:r>
              <a:rPr b="1" lang="es" sz="1500">
                <a:latin typeface="Libre Franklin"/>
                <a:ea typeface="Libre Franklin"/>
                <a:cs typeface="Libre Franklin"/>
                <a:sym typeface="Libre Franklin"/>
              </a:rPr>
              <a:t>possible improvement </a:t>
            </a:r>
            <a:r>
              <a:rPr lang="es" sz="1500">
                <a:latin typeface="Libre Franklin Thin"/>
                <a:ea typeface="Libre Franklin Thin"/>
                <a:cs typeface="Libre Franklin Thin"/>
                <a:sym typeface="Libre Franklin Thin"/>
              </a:rPr>
              <a:t>would be to </a:t>
            </a:r>
            <a:r>
              <a:rPr b="1" lang="es" sz="1500">
                <a:latin typeface="Libre Franklin"/>
                <a:ea typeface="Libre Franklin"/>
                <a:cs typeface="Libre Franklin"/>
                <a:sym typeface="Libre Franklin"/>
              </a:rPr>
              <a:t>relax some DAGs constraints</a:t>
            </a:r>
            <a:r>
              <a:rPr lang="es" sz="1500">
                <a:latin typeface="Libre Franklin Thin"/>
                <a:ea typeface="Libre Franklin Thin"/>
                <a:cs typeface="Libre Franklin Thin"/>
                <a:sym typeface="Libre Franklin Thin"/>
              </a:rPr>
              <a:t>  (</a:t>
            </a:r>
            <a:r>
              <a:rPr i="1" lang="es" sz="1500">
                <a:latin typeface="Libre Franklin Thin"/>
                <a:ea typeface="Libre Franklin Thin"/>
                <a:cs typeface="Libre Franklin Thin"/>
                <a:sym typeface="Libre Franklin Thin"/>
              </a:rPr>
              <a:t>such as</a:t>
            </a:r>
            <a:r>
              <a:rPr lang="es" sz="1500">
                <a:latin typeface="Libre Franklin Thin"/>
                <a:ea typeface="Libre Franklin Thin"/>
                <a:cs typeface="Libre Franklin Thin"/>
                <a:sym typeface="Libre Franklin Thin"/>
              </a:rPr>
              <a:t> </a:t>
            </a:r>
            <a:r>
              <a:rPr i="1" lang="es" sz="1500">
                <a:latin typeface="Libre Franklin Thin"/>
                <a:ea typeface="Libre Franklin Thin"/>
                <a:cs typeface="Libre Franklin Thin"/>
                <a:sym typeface="Libre Franklin Thin"/>
              </a:rPr>
              <a:t>allowing genes to be present in more than one model</a:t>
            </a:r>
            <a:r>
              <a:rPr lang="es" sz="1500">
                <a:latin typeface="Libre Franklin Thin"/>
                <a:ea typeface="Libre Franklin Thin"/>
                <a:cs typeface="Libre Franklin Thin"/>
                <a:sym typeface="Libre Franklin Thin"/>
              </a:rPr>
              <a:t>)</a:t>
            </a:r>
            <a:endParaRPr sz="1500">
              <a:latin typeface="Libre Franklin Thin"/>
              <a:ea typeface="Libre Franklin Thin"/>
              <a:cs typeface="Libre Franklin Thin"/>
              <a:sym typeface="Libre Franklin Thin"/>
            </a:endParaRPr>
          </a:p>
        </p:txBody>
      </p:sp>
      <p:sp>
        <p:nvSpPr>
          <p:cNvPr id="677" name="Google Shape;677;p58"/>
          <p:cNvSpPr txBox="1"/>
          <p:nvPr/>
        </p:nvSpPr>
        <p:spPr>
          <a:xfrm>
            <a:off x="911525" y="2123200"/>
            <a:ext cx="75486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ibre Franklin Thin"/>
              <a:buChar char="●"/>
            </a:pPr>
            <a:r>
              <a:rPr lang="es" sz="1500">
                <a:latin typeface="Libre Franklin Thin"/>
                <a:ea typeface="Libre Franklin Thin"/>
                <a:cs typeface="Libre Franklin Thin"/>
                <a:sym typeface="Libre Franklin Thin"/>
              </a:rPr>
              <a:t>More </a:t>
            </a:r>
            <a:r>
              <a:rPr b="1" lang="es" sz="1500">
                <a:latin typeface="Libre Franklin"/>
                <a:ea typeface="Libre Franklin"/>
                <a:cs typeface="Libre Franklin"/>
                <a:sym typeface="Libre Franklin"/>
              </a:rPr>
              <a:t>complex models are challenging to translate into code</a:t>
            </a:r>
            <a:r>
              <a:rPr lang="es" sz="1500">
                <a:latin typeface="Libre Franklin Thin"/>
                <a:ea typeface="Libre Franklin Thin"/>
                <a:cs typeface="Libre Franklin Thin"/>
                <a:sym typeface="Libre Franklin Thin"/>
              </a:rPr>
              <a:t>, more intricate paths and gene interactions are involved → </a:t>
            </a:r>
            <a:r>
              <a:rPr lang="es" sz="1500" u="sng">
                <a:latin typeface="Libre Franklin Thin"/>
                <a:ea typeface="Libre Franklin Thin"/>
                <a:cs typeface="Libre Franklin Thin"/>
                <a:sym typeface="Libre Franklin Thin"/>
              </a:rPr>
              <a:t>May break DAGs’ assumptions</a:t>
            </a:r>
            <a:endParaRPr sz="1500" u="sng">
              <a:latin typeface="Libre Franklin Thin"/>
              <a:ea typeface="Libre Franklin Thin"/>
              <a:cs typeface="Libre Franklin Thin"/>
              <a:sym typeface="Libre Franklin Thin"/>
            </a:endParaRPr>
          </a:p>
          <a:p>
            <a:pPr indent="0" lvl="0" marL="457200" rtl="0" algn="l">
              <a:spcBef>
                <a:spcPts val="0"/>
              </a:spcBef>
              <a:spcAft>
                <a:spcPts val="0"/>
              </a:spcAft>
              <a:buNone/>
            </a:pPr>
            <a:r>
              <a:rPr lang="es" sz="1500">
                <a:latin typeface="Libre Franklin Thin"/>
                <a:ea typeface="Libre Franklin Thin"/>
                <a:cs typeface="Libre Franklin Thin"/>
                <a:sym typeface="Libre Franklin Thin"/>
              </a:rPr>
              <a:t>                                                                                   </a:t>
            </a:r>
            <a:r>
              <a:rPr lang="es" sz="1500">
                <a:latin typeface="Libre Franklin Thin"/>
                <a:ea typeface="Libre Franklin Thin"/>
                <a:cs typeface="Libre Franklin Thin"/>
                <a:sym typeface="Libre Franklin Thin"/>
              </a:rPr>
              <a:t>(shown in our examples of glioblastoma)</a:t>
            </a:r>
            <a:endParaRPr sz="1500">
              <a:latin typeface="Libre Franklin Thin"/>
              <a:ea typeface="Libre Franklin Thin"/>
              <a:cs typeface="Libre Franklin Thin"/>
              <a:sym typeface="Libre Franklin Thin"/>
            </a:endParaRPr>
          </a:p>
          <a:p>
            <a:pPr indent="0" lvl="0" marL="0" rtl="0" algn="l">
              <a:spcBef>
                <a:spcPts val="0"/>
              </a:spcBef>
              <a:spcAft>
                <a:spcPts val="0"/>
              </a:spcAft>
              <a:buNone/>
            </a:pPr>
            <a:r>
              <a:t/>
            </a:r>
            <a:endParaRPr sz="1500" u="sng">
              <a:latin typeface="Libre Franklin Thin"/>
              <a:ea typeface="Libre Franklin Thin"/>
              <a:cs typeface="Libre Franklin Thin"/>
              <a:sym typeface="Libre Franklin Thi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9"/>
          <p:cNvSpPr txBox="1"/>
          <p:nvPr>
            <p:ph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Summary</a:t>
            </a:r>
            <a:endParaRPr>
              <a:solidFill>
                <a:srgbClr val="FFFFFF"/>
              </a:solidFill>
              <a:latin typeface="Libre Franklin"/>
              <a:ea typeface="Libre Franklin"/>
              <a:cs typeface="Libre Franklin"/>
              <a:sym typeface="Libre Franklin"/>
            </a:endParaRPr>
          </a:p>
        </p:txBody>
      </p:sp>
      <p:sp>
        <p:nvSpPr>
          <p:cNvPr id="683" name="Google Shape;683;p59"/>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9"/>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endParaRPr>
          </a:p>
        </p:txBody>
      </p:sp>
      <p:sp>
        <p:nvSpPr>
          <p:cNvPr id="685" name="Google Shape;685;p59"/>
          <p:cNvSpPr txBox="1"/>
          <p:nvPr/>
        </p:nvSpPr>
        <p:spPr>
          <a:xfrm>
            <a:off x="922775" y="4017175"/>
            <a:ext cx="7378800" cy="747300"/>
          </a:xfrm>
          <a:prstGeom prst="rect">
            <a:avLst/>
          </a:prstGeom>
          <a:solidFill>
            <a:srgbClr val="FFFFFF"/>
          </a:solidFill>
          <a:ln cap="flat" cmpd="sng" w="28575">
            <a:solidFill>
              <a:srgbClr val="2F1C87"/>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s" sz="1700">
                <a:solidFill>
                  <a:schemeClr val="dk1"/>
                </a:solidFill>
                <a:latin typeface="Libre Franklin"/>
                <a:ea typeface="Libre Franklin"/>
                <a:cs typeface="Libre Franklin"/>
                <a:sym typeface="Libre Franklin"/>
              </a:rPr>
              <a:t>Tumor progression characterization is an ongoing challenge, but the improvements to the synergistic tools used are a great approach</a:t>
            </a:r>
            <a:endParaRPr b="1" sz="1300">
              <a:latin typeface="Libre Franklin"/>
              <a:ea typeface="Libre Franklin"/>
              <a:cs typeface="Libre Franklin"/>
              <a:sym typeface="Libre Franklin"/>
            </a:endParaRPr>
          </a:p>
        </p:txBody>
      </p:sp>
      <p:sp>
        <p:nvSpPr>
          <p:cNvPr id="686" name="Google Shape;686;p59"/>
          <p:cNvSpPr txBox="1"/>
          <p:nvPr/>
        </p:nvSpPr>
        <p:spPr>
          <a:xfrm>
            <a:off x="911525" y="1161925"/>
            <a:ext cx="75486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ibre Franklin Thin"/>
              <a:buChar char="●"/>
            </a:pPr>
            <a:r>
              <a:rPr lang="es" sz="1500">
                <a:latin typeface="Libre Franklin Thin"/>
                <a:ea typeface="Libre Franklin Thin"/>
                <a:cs typeface="Libre Franklin Thin"/>
                <a:sym typeface="Libre Franklin Thin"/>
              </a:rPr>
              <a:t>We were </a:t>
            </a:r>
            <a:r>
              <a:rPr b="1" lang="es" sz="1500">
                <a:latin typeface="Libre Franklin"/>
                <a:ea typeface="Libre Franklin"/>
                <a:cs typeface="Libre Franklin"/>
                <a:sym typeface="Libre Franklin"/>
              </a:rPr>
              <a:t>able to show simple models</a:t>
            </a:r>
            <a:r>
              <a:rPr lang="es" sz="1500">
                <a:latin typeface="Libre Franklin Thin"/>
                <a:ea typeface="Libre Franklin Thin"/>
                <a:cs typeface="Libre Franklin Thin"/>
                <a:sym typeface="Libre Franklin Thin"/>
              </a:rPr>
              <a:t> with a small number of genes and pathways involved, but </a:t>
            </a:r>
            <a:r>
              <a:rPr b="1" lang="es" sz="1500">
                <a:latin typeface="Libre Franklin"/>
                <a:ea typeface="Libre Franklin"/>
                <a:cs typeface="Libre Franklin"/>
                <a:sym typeface="Libre Franklin"/>
              </a:rPr>
              <a:t>different interpretations</a:t>
            </a:r>
            <a:r>
              <a:rPr lang="es" sz="1500">
                <a:latin typeface="Libre Franklin Thin"/>
                <a:ea typeface="Libre Franklin Thin"/>
                <a:cs typeface="Libre Franklin Thin"/>
                <a:sym typeface="Libre Franklin Thin"/>
              </a:rPr>
              <a:t> of these have a </a:t>
            </a:r>
            <a:r>
              <a:rPr b="1" lang="es" sz="1500">
                <a:latin typeface="Libre Franklin"/>
                <a:ea typeface="Libre Franklin"/>
                <a:cs typeface="Libre Franklin"/>
                <a:sym typeface="Libre Franklin"/>
              </a:rPr>
              <a:t>great impact on fitness</a:t>
            </a:r>
            <a:r>
              <a:rPr lang="es" sz="1500">
                <a:latin typeface="Libre Franklin Thin"/>
                <a:ea typeface="Libre Franklin Thin"/>
                <a:cs typeface="Libre Franklin Thin"/>
                <a:sym typeface="Libre Franklin Thin"/>
              </a:rPr>
              <a:t> values</a:t>
            </a:r>
            <a:endParaRPr sz="1500">
              <a:latin typeface="Libre Franklin Thin"/>
              <a:ea typeface="Libre Franklin Thin"/>
              <a:cs typeface="Libre Franklin Thin"/>
              <a:sym typeface="Libre Franklin Thin"/>
            </a:endParaRPr>
          </a:p>
        </p:txBody>
      </p:sp>
      <p:sp>
        <p:nvSpPr>
          <p:cNvPr id="687" name="Google Shape;687;p59"/>
          <p:cNvSpPr txBox="1"/>
          <p:nvPr/>
        </p:nvSpPr>
        <p:spPr>
          <a:xfrm>
            <a:off x="911525" y="3037600"/>
            <a:ext cx="75486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ibre Franklin Thin"/>
              <a:buChar char="●"/>
            </a:pPr>
            <a:r>
              <a:rPr lang="es" sz="1500">
                <a:latin typeface="Libre Franklin Thin"/>
                <a:ea typeface="Libre Franklin Thin"/>
                <a:cs typeface="Libre Franklin Thin"/>
                <a:sym typeface="Libre Franklin Thin"/>
              </a:rPr>
              <a:t>One </a:t>
            </a:r>
            <a:r>
              <a:rPr b="1" lang="es" sz="1500">
                <a:latin typeface="Libre Franklin"/>
                <a:ea typeface="Libre Franklin"/>
                <a:cs typeface="Libre Franklin"/>
                <a:sym typeface="Libre Franklin"/>
              </a:rPr>
              <a:t>possible improvement </a:t>
            </a:r>
            <a:r>
              <a:rPr lang="es" sz="1500">
                <a:latin typeface="Libre Franklin Thin"/>
                <a:ea typeface="Libre Franklin Thin"/>
                <a:cs typeface="Libre Franklin Thin"/>
                <a:sym typeface="Libre Franklin Thin"/>
              </a:rPr>
              <a:t>would be to </a:t>
            </a:r>
            <a:r>
              <a:rPr b="1" lang="es" sz="1500">
                <a:latin typeface="Libre Franklin"/>
                <a:ea typeface="Libre Franklin"/>
                <a:cs typeface="Libre Franklin"/>
                <a:sym typeface="Libre Franklin"/>
              </a:rPr>
              <a:t>relax some DAGs constraints</a:t>
            </a:r>
            <a:r>
              <a:rPr lang="es" sz="1500">
                <a:latin typeface="Libre Franklin Thin"/>
                <a:ea typeface="Libre Franklin Thin"/>
                <a:cs typeface="Libre Franklin Thin"/>
                <a:sym typeface="Libre Franklin Thin"/>
              </a:rPr>
              <a:t>  (</a:t>
            </a:r>
            <a:r>
              <a:rPr i="1" lang="es" sz="1500">
                <a:latin typeface="Libre Franklin Thin"/>
                <a:ea typeface="Libre Franklin Thin"/>
                <a:cs typeface="Libre Franklin Thin"/>
                <a:sym typeface="Libre Franklin Thin"/>
              </a:rPr>
              <a:t>such as</a:t>
            </a:r>
            <a:r>
              <a:rPr lang="es" sz="1500">
                <a:latin typeface="Libre Franklin Thin"/>
                <a:ea typeface="Libre Franklin Thin"/>
                <a:cs typeface="Libre Franklin Thin"/>
                <a:sym typeface="Libre Franklin Thin"/>
              </a:rPr>
              <a:t> </a:t>
            </a:r>
            <a:r>
              <a:rPr i="1" lang="es" sz="1500">
                <a:latin typeface="Libre Franklin Thin"/>
                <a:ea typeface="Libre Franklin Thin"/>
                <a:cs typeface="Libre Franklin Thin"/>
                <a:sym typeface="Libre Franklin Thin"/>
              </a:rPr>
              <a:t>allowing genes to be present in more than one model</a:t>
            </a:r>
            <a:r>
              <a:rPr lang="es" sz="1500">
                <a:latin typeface="Libre Franklin Thin"/>
                <a:ea typeface="Libre Franklin Thin"/>
                <a:cs typeface="Libre Franklin Thin"/>
                <a:sym typeface="Libre Franklin Thin"/>
              </a:rPr>
              <a:t>)</a:t>
            </a:r>
            <a:endParaRPr sz="1500">
              <a:latin typeface="Libre Franklin Thin"/>
              <a:ea typeface="Libre Franklin Thin"/>
              <a:cs typeface="Libre Franklin Thin"/>
              <a:sym typeface="Libre Franklin Thin"/>
            </a:endParaRPr>
          </a:p>
        </p:txBody>
      </p:sp>
      <p:sp>
        <p:nvSpPr>
          <p:cNvPr id="688" name="Google Shape;688;p59"/>
          <p:cNvSpPr txBox="1"/>
          <p:nvPr/>
        </p:nvSpPr>
        <p:spPr>
          <a:xfrm>
            <a:off x="911525" y="2123200"/>
            <a:ext cx="75486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ibre Franklin Thin"/>
              <a:buChar char="●"/>
            </a:pPr>
            <a:r>
              <a:rPr lang="es" sz="1500">
                <a:latin typeface="Libre Franklin Thin"/>
                <a:ea typeface="Libre Franklin Thin"/>
                <a:cs typeface="Libre Franklin Thin"/>
                <a:sym typeface="Libre Franklin Thin"/>
              </a:rPr>
              <a:t>More </a:t>
            </a:r>
            <a:r>
              <a:rPr b="1" lang="es" sz="1500">
                <a:latin typeface="Libre Franklin"/>
                <a:ea typeface="Libre Franklin"/>
                <a:cs typeface="Libre Franklin"/>
                <a:sym typeface="Libre Franklin"/>
              </a:rPr>
              <a:t>complex models are challenging to translate into code</a:t>
            </a:r>
            <a:r>
              <a:rPr lang="es" sz="1500">
                <a:latin typeface="Libre Franklin Thin"/>
                <a:ea typeface="Libre Franklin Thin"/>
                <a:cs typeface="Libre Franklin Thin"/>
                <a:sym typeface="Libre Franklin Thin"/>
              </a:rPr>
              <a:t>, more intricate paths and gene interactions are involved → </a:t>
            </a:r>
            <a:r>
              <a:rPr lang="es" sz="1500" u="sng">
                <a:latin typeface="Libre Franklin Thin"/>
                <a:ea typeface="Libre Franklin Thin"/>
                <a:cs typeface="Libre Franklin Thin"/>
                <a:sym typeface="Libre Franklin Thin"/>
              </a:rPr>
              <a:t>May break DAGs’ assumptions</a:t>
            </a:r>
            <a:endParaRPr sz="1500" u="sng">
              <a:latin typeface="Libre Franklin Thin"/>
              <a:ea typeface="Libre Franklin Thin"/>
              <a:cs typeface="Libre Franklin Thin"/>
              <a:sym typeface="Libre Franklin Thin"/>
            </a:endParaRPr>
          </a:p>
          <a:p>
            <a:pPr indent="0" lvl="0" marL="457200" rtl="0" algn="l">
              <a:spcBef>
                <a:spcPts val="0"/>
              </a:spcBef>
              <a:spcAft>
                <a:spcPts val="0"/>
              </a:spcAft>
              <a:buNone/>
            </a:pPr>
            <a:r>
              <a:rPr lang="es" sz="1500">
                <a:latin typeface="Libre Franklin Thin"/>
                <a:ea typeface="Libre Franklin Thin"/>
                <a:cs typeface="Libre Franklin Thin"/>
                <a:sym typeface="Libre Franklin Thin"/>
              </a:rPr>
              <a:t>                                                                                   </a:t>
            </a:r>
            <a:r>
              <a:rPr lang="es" sz="1500">
                <a:latin typeface="Libre Franklin Thin"/>
                <a:ea typeface="Libre Franklin Thin"/>
                <a:cs typeface="Libre Franklin Thin"/>
                <a:sym typeface="Libre Franklin Thin"/>
              </a:rPr>
              <a:t>(shown in our examples of glioblastoma)</a:t>
            </a:r>
            <a:endParaRPr sz="1500">
              <a:latin typeface="Libre Franklin Thin"/>
              <a:ea typeface="Libre Franklin Thin"/>
              <a:cs typeface="Libre Franklin Thin"/>
              <a:sym typeface="Libre Franklin Thin"/>
            </a:endParaRPr>
          </a:p>
          <a:p>
            <a:pPr indent="0" lvl="0" marL="0" rtl="0" algn="l">
              <a:spcBef>
                <a:spcPts val="0"/>
              </a:spcBef>
              <a:spcAft>
                <a:spcPts val="0"/>
              </a:spcAft>
              <a:buNone/>
            </a:pPr>
            <a:r>
              <a:t/>
            </a:r>
            <a:endParaRPr sz="1500" u="sng">
              <a:latin typeface="Libre Franklin Thin"/>
              <a:ea typeface="Libre Franklin Thin"/>
              <a:cs typeface="Libre Franklin Thin"/>
              <a:sym typeface="Libre Franklin Thi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0"/>
          <p:cNvSpPr txBox="1"/>
          <p:nvPr>
            <p:ph type="ctrTitle"/>
          </p:nvPr>
        </p:nvSpPr>
        <p:spPr>
          <a:xfrm>
            <a:off x="177700" y="1538175"/>
            <a:ext cx="6897900" cy="932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solidFill>
                  <a:srgbClr val="FFFFFF"/>
                </a:solidFill>
              </a:rPr>
              <a:t> </a:t>
            </a:r>
            <a:endParaRPr>
              <a:solidFill>
                <a:srgbClr val="FFFFFF"/>
              </a:solidFill>
            </a:endParaRPr>
          </a:p>
          <a:p>
            <a:pPr indent="0" lvl="0" marL="0" rtl="0" algn="l">
              <a:spcBef>
                <a:spcPts val="0"/>
              </a:spcBef>
              <a:spcAft>
                <a:spcPts val="0"/>
              </a:spcAft>
              <a:buNone/>
            </a:pPr>
            <a:r>
              <a:rPr lang="es">
                <a:solidFill>
                  <a:srgbClr val="FFFFFF"/>
                </a:solidFill>
              </a:rPr>
              <a:t>mutual exclusivity</a:t>
            </a:r>
            <a:r>
              <a:rPr lang="es"/>
              <a:t> </a:t>
            </a:r>
            <a:endParaRPr/>
          </a:p>
        </p:txBody>
      </p:sp>
      <p:sp>
        <p:nvSpPr>
          <p:cNvPr id="694" name="Google Shape;694;p60"/>
          <p:cNvSpPr txBox="1"/>
          <p:nvPr/>
        </p:nvSpPr>
        <p:spPr>
          <a:xfrm>
            <a:off x="891925" y="179650"/>
            <a:ext cx="6819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5000">
                <a:solidFill>
                  <a:srgbClr val="FFFFFF"/>
                </a:solidFill>
              </a:rPr>
              <a:t>Simulating pathways</a:t>
            </a:r>
            <a:endParaRPr sz="5000">
              <a:solidFill>
                <a:srgbClr val="FFFFFF"/>
              </a:solidFill>
            </a:endParaRPr>
          </a:p>
        </p:txBody>
      </p:sp>
      <p:sp>
        <p:nvSpPr>
          <p:cNvPr id="695" name="Google Shape;695;p60"/>
          <p:cNvSpPr txBox="1"/>
          <p:nvPr/>
        </p:nvSpPr>
        <p:spPr>
          <a:xfrm>
            <a:off x="4106575" y="871000"/>
            <a:ext cx="1535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5200">
                <a:solidFill>
                  <a:srgbClr val="FFFFFF"/>
                </a:solidFill>
              </a:rPr>
              <a:t>and</a:t>
            </a:r>
            <a:endParaRPr sz="5200">
              <a:solidFill>
                <a:srgbClr val="FFFFFF"/>
              </a:solidFill>
            </a:endParaRPr>
          </a:p>
        </p:txBody>
      </p:sp>
      <p:sp>
        <p:nvSpPr>
          <p:cNvPr id="696" name="Google Shape;696;p60"/>
          <p:cNvSpPr/>
          <p:nvPr/>
        </p:nvSpPr>
        <p:spPr>
          <a:xfrm>
            <a:off x="-70600" y="-22050"/>
            <a:ext cx="3484800" cy="5187600"/>
          </a:xfrm>
          <a:prstGeom prst="rect">
            <a:avLst/>
          </a:prstGeom>
          <a:solidFill>
            <a:srgbClr val="2F1C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7" name="Google Shape;697;p60"/>
          <p:cNvSpPr/>
          <p:nvPr/>
        </p:nvSpPr>
        <p:spPr>
          <a:xfrm flipH="1" rot="10800000">
            <a:off x="3352550" y="-26425"/>
            <a:ext cx="3484800" cy="52758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0"/>
          <p:cNvSpPr txBox="1"/>
          <p:nvPr/>
        </p:nvSpPr>
        <p:spPr>
          <a:xfrm>
            <a:off x="2327325" y="810125"/>
            <a:ext cx="7357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400">
                <a:solidFill>
                  <a:srgbClr val="FFFFFF"/>
                </a:solidFill>
                <a:latin typeface="Libre Franklin"/>
                <a:ea typeface="Libre Franklin"/>
                <a:cs typeface="Libre Franklin"/>
                <a:sym typeface="Libre Franklin"/>
              </a:rPr>
              <a:t>Thank you</a:t>
            </a:r>
            <a:r>
              <a:rPr lang="es" sz="4400">
                <a:solidFill>
                  <a:srgbClr val="FFFFFF"/>
                </a:solidFill>
                <a:latin typeface="Libre Franklin"/>
                <a:ea typeface="Libre Franklin"/>
                <a:cs typeface="Libre Franklin"/>
                <a:sym typeface="Libre Franklin"/>
              </a:rPr>
              <a:t> </a:t>
            </a:r>
            <a:endParaRPr sz="4400">
              <a:solidFill>
                <a:srgbClr val="FFFFFF"/>
              </a:solidFill>
              <a:latin typeface="Libre Franklin"/>
              <a:ea typeface="Libre Franklin"/>
              <a:cs typeface="Libre Franklin"/>
              <a:sym typeface="Libre Franklin"/>
            </a:endParaRPr>
          </a:p>
        </p:txBody>
      </p:sp>
      <p:sp>
        <p:nvSpPr>
          <p:cNvPr id="699" name="Google Shape;699;p60"/>
          <p:cNvSpPr txBox="1"/>
          <p:nvPr/>
        </p:nvSpPr>
        <p:spPr>
          <a:xfrm>
            <a:off x="2227125" y="1709850"/>
            <a:ext cx="7357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400">
                <a:solidFill>
                  <a:srgbClr val="FFFFFF"/>
                </a:solidFill>
                <a:latin typeface="Libre Franklin"/>
                <a:ea typeface="Libre Franklin"/>
                <a:cs typeface="Libre Franklin"/>
                <a:sym typeface="Libre Franklin"/>
              </a:rPr>
              <a:t>for your</a:t>
            </a:r>
            <a:endParaRPr sz="4400">
              <a:solidFill>
                <a:srgbClr val="FFFFFF"/>
              </a:solidFill>
              <a:latin typeface="Libre Franklin"/>
              <a:ea typeface="Libre Franklin"/>
              <a:cs typeface="Libre Franklin"/>
              <a:sym typeface="Libre Franklin"/>
            </a:endParaRPr>
          </a:p>
        </p:txBody>
      </p:sp>
      <p:sp>
        <p:nvSpPr>
          <p:cNvPr id="700" name="Google Shape;700;p60"/>
          <p:cNvSpPr txBox="1"/>
          <p:nvPr/>
        </p:nvSpPr>
        <p:spPr>
          <a:xfrm>
            <a:off x="1329000" y="2571750"/>
            <a:ext cx="7357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4400">
                <a:solidFill>
                  <a:srgbClr val="FFFFFF"/>
                </a:solidFill>
                <a:latin typeface="Libre Franklin"/>
                <a:ea typeface="Libre Franklin"/>
                <a:cs typeface="Libre Franklin"/>
                <a:sym typeface="Libre Franklin"/>
              </a:rPr>
              <a:t>attention!</a:t>
            </a:r>
            <a:endParaRPr sz="4400">
              <a:solidFill>
                <a:srgbClr val="FFFFFF"/>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4294967295" type="body"/>
          </p:nvPr>
        </p:nvSpPr>
        <p:spPr>
          <a:xfrm>
            <a:off x="48775" y="1059550"/>
            <a:ext cx="3536700" cy="37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 sz="6000">
                <a:solidFill>
                  <a:srgbClr val="000000"/>
                </a:solidFill>
              </a:rPr>
              <a:t> </a:t>
            </a:r>
            <a:r>
              <a:rPr b="1" lang="es" sz="6000">
                <a:solidFill>
                  <a:srgbClr val="000000"/>
                </a:solidFill>
                <a:latin typeface="Libre Franklin"/>
                <a:ea typeface="Libre Franklin"/>
                <a:cs typeface="Libre Franklin"/>
                <a:sym typeface="Libre Franklin"/>
              </a:rPr>
              <a:t>Cancer Progression Models</a:t>
            </a:r>
            <a:r>
              <a:rPr lang="es" sz="6000">
                <a:solidFill>
                  <a:srgbClr val="000000"/>
                </a:solidFill>
                <a:latin typeface="Libre Franklin"/>
                <a:ea typeface="Libre Franklin"/>
                <a:cs typeface="Libre Franklin"/>
                <a:sym typeface="Libre Franklin"/>
              </a:rPr>
              <a:t> (CPMs)</a:t>
            </a:r>
            <a:r>
              <a:rPr lang="es" sz="6000">
                <a:solidFill>
                  <a:srgbClr val="000000"/>
                </a:solidFill>
              </a:rPr>
              <a:t>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pic>
        <p:nvPicPr>
          <p:cNvPr id="95" name="Google Shape;95;p17"/>
          <p:cNvPicPr preferRelativeResize="0"/>
          <p:nvPr/>
        </p:nvPicPr>
        <p:blipFill>
          <a:blip r:embed="rId3">
            <a:alphaModFix/>
          </a:blip>
          <a:stretch>
            <a:fillRect/>
          </a:stretch>
        </p:blipFill>
        <p:spPr>
          <a:xfrm>
            <a:off x="48775" y="1935300"/>
            <a:ext cx="3999425" cy="1084075"/>
          </a:xfrm>
          <a:prstGeom prst="rect">
            <a:avLst/>
          </a:prstGeom>
          <a:noFill/>
          <a:ln>
            <a:noFill/>
          </a:ln>
        </p:spPr>
      </p:pic>
      <p:sp>
        <p:nvSpPr>
          <p:cNvPr id="96" name="Google Shape;96;p17"/>
          <p:cNvSpPr txBox="1"/>
          <p:nvPr>
            <p:ph idx="4294967295" type="body"/>
          </p:nvPr>
        </p:nvSpPr>
        <p:spPr>
          <a:xfrm>
            <a:off x="866652" y="3265350"/>
            <a:ext cx="2718900" cy="5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5200">
                <a:solidFill>
                  <a:srgbClr val="000000"/>
                </a:solidFill>
                <a:latin typeface="Libre Franklin"/>
                <a:ea typeface="Libre Franklin"/>
                <a:cs typeface="Libre Franklin"/>
                <a:sym typeface="Libre Franklin"/>
              </a:rPr>
              <a:t>Genotype frequency data from cross-sectional studies</a:t>
            </a:r>
            <a:endParaRPr sz="52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sp>
        <p:nvSpPr>
          <p:cNvPr id="97" name="Google Shape;97;p17"/>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   Modeling cancer: </a:t>
            </a:r>
            <a:r>
              <a:rPr lang="es">
                <a:solidFill>
                  <a:srgbClr val="FFFFFF"/>
                </a:solidFill>
                <a:latin typeface="Libre Franklin"/>
                <a:ea typeface="Libre Franklin"/>
                <a:cs typeface="Libre Franklin"/>
                <a:sym typeface="Libre Franklin"/>
              </a:rPr>
              <a:t>CPMs and DAGs</a:t>
            </a:r>
            <a:endParaRPr>
              <a:solidFill>
                <a:srgbClr val="FFFFFF"/>
              </a:solidFill>
              <a:latin typeface="Libre Franklin"/>
              <a:ea typeface="Libre Franklin"/>
              <a:cs typeface="Libre Franklin"/>
              <a:sym typeface="Libre Franklin"/>
            </a:endParaRPr>
          </a:p>
        </p:txBody>
      </p:sp>
      <p:sp>
        <p:nvSpPr>
          <p:cNvPr id="98" name="Google Shape;98;p17"/>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4294967295" type="body"/>
          </p:nvPr>
        </p:nvSpPr>
        <p:spPr>
          <a:xfrm>
            <a:off x="48775" y="1059550"/>
            <a:ext cx="3536700" cy="37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 sz="6000">
                <a:solidFill>
                  <a:srgbClr val="000000"/>
                </a:solidFill>
              </a:rPr>
              <a:t> </a:t>
            </a:r>
            <a:r>
              <a:rPr b="1" lang="es" sz="6000">
                <a:solidFill>
                  <a:srgbClr val="000000"/>
                </a:solidFill>
                <a:latin typeface="Libre Franklin"/>
                <a:ea typeface="Libre Franklin"/>
                <a:cs typeface="Libre Franklin"/>
                <a:sym typeface="Libre Franklin"/>
              </a:rPr>
              <a:t>Cancer Progression Models</a:t>
            </a:r>
            <a:r>
              <a:rPr lang="es" sz="6000">
                <a:solidFill>
                  <a:srgbClr val="000000"/>
                </a:solidFill>
                <a:latin typeface="Libre Franklin"/>
                <a:ea typeface="Libre Franklin"/>
                <a:cs typeface="Libre Franklin"/>
                <a:sym typeface="Libre Franklin"/>
              </a:rPr>
              <a:t> (CPMs)</a:t>
            </a:r>
            <a:r>
              <a:rPr lang="es" sz="6000">
                <a:solidFill>
                  <a:srgbClr val="000000"/>
                </a:solidFill>
              </a:rPr>
              <a:t>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sp>
        <p:nvSpPr>
          <p:cNvPr id="105" name="Google Shape;105;p18"/>
          <p:cNvSpPr txBox="1"/>
          <p:nvPr>
            <p:ph idx="4294967295" type="body"/>
          </p:nvPr>
        </p:nvSpPr>
        <p:spPr>
          <a:xfrm>
            <a:off x="5251850" y="1067350"/>
            <a:ext cx="3536700" cy="37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 sz="6000">
                <a:solidFill>
                  <a:srgbClr val="000000"/>
                </a:solidFill>
              </a:rPr>
              <a:t>    </a:t>
            </a:r>
            <a:r>
              <a:rPr b="1" lang="es" sz="6000">
                <a:solidFill>
                  <a:srgbClr val="000000"/>
                </a:solidFill>
                <a:latin typeface="Libre Franklin"/>
                <a:ea typeface="Libre Franklin"/>
                <a:cs typeface="Libre Franklin"/>
                <a:sym typeface="Libre Franklin"/>
              </a:rPr>
              <a:t>Directed Acyclic Graphs </a:t>
            </a:r>
            <a:r>
              <a:rPr lang="es" sz="6000">
                <a:solidFill>
                  <a:srgbClr val="000000"/>
                </a:solidFill>
                <a:latin typeface="Libre Franklin"/>
                <a:ea typeface="Libre Franklin"/>
                <a:cs typeface="Libre Franklin"/>
                <a:sym typeface="Libre Franklin"/>
              </a:rPr>
              <a:t>(DAGs)</a:t>
            </a:r>
            <a:r>
              <a:rPr lang="es" sz="6000">
                <a:solidFill>
                  <a:srgbClr val="000000"/>
                </a:solidFill>
              </a:rPr>
              <a:t>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pic>
        <p:nvPicPr>
          <p:cNvPr id="106" name="Google Shape;106;p18"/>
          <p:cNvPicPr preferRelativeResize="0"/>
          <p:nvPr/>
        </p:nvPicPr>
        <p:blipFill>
          <a:blip r:embed="rId3">
            <a:alphaModFix/>
          </a:blip>
          <a:stretch>
            <a:fillRect/>
          </a:stretch>
        </p:blipFill>
        <p:spPr>
          <a:xfrm>
            <a:off x="48775" y="1935300"/>
            <a:ext cx="3999425" cy="1084075"/>
          </a:xfrm>
          <a:prstGeom prst="rect">
            <a:avLst/>
          </a:prstGeom>
          <a:noFill/>
          <a:ln>
            <a:noFill/>
          </a:ln>
        </p:spPr>
      </p:pic>
      <p:sp>
        <p:nvSpPr>
          <p:cNvPr id="107" name="Google Shape;107;p18"/>
          <p:cNvSpPr txBox="1"/>
          <p:nvPr>
            <p:ph idx="4294967295" type="body"/>
          </p:nvPr>
        </p:nvSpPr>
        <p:spPr>
          <a:xfrm>
            <a:off x="866652" y="3265350"/>
            <a:ext cx="2718900" cy="5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5200">
                <a:solidFill>
                  <a:srgbClr val="000000"/>
                </a:solidFill>
                <a:latin typeface="Libre Franklin"/>
                <a:ea typeface="Libre Franklin"/>
                <a:cs typeface="Libre Franklin"/>
                <a:sym typeface="Libre Franklin"/>
              </a:rPr>
              <a:t>Genotype frequency data from cross-sectional studies</a:t>
            </a:r>
            <a:endParaRPr sz="52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cxnSp>
        <p:nvCxnSpPr>
          <p:cNvPr id="108" name="Google Shape;108;p18"/>
          <p:cNvCxnSpPr/>
          <p:nvPr/>
        </p:nvCxnSpPr>
        <p:spPr>
          <a:xfrm>
            <a:off x="3814250" y="1245250"/>
            <a:ext cx="1437600" cy="15600"/>
          </a:xfrm>
          <a:prstGeom prst="straightConnector1">
            <a:avLst/>
          </a:prstGeom>
          <a:noFill/>
          <a:ln cap="flat" cmpd="sng" w="28575">
            <a:solidFill>
              <a:schemeClr val="dk2"/>
            </a:solidFill>
            <a:prstDash val="solid"/>
            <a:round/>
            <a:headEnd len="med" w="med" type="none"/>
            <a:tailEnd len="med" w="med" type="triangle"/>
          </a:ln>
        </p:spPr>
      </p:cxnSp>
      <p:pic>
        <p:nvPicPr>
          <p:cNvPr id="109" name="Google Shape;109;p18"/>
          <p:cNvPicPr preferRelativeResize="0"/>
          <p:nvPr/>
        </p:nvPicPr>
        <p:blipFill>
          <a:blip r:embed="rId4">
            <a:alphaModFix/>
          </a:blip>
          <a:stretch>
            <a:fillRect/>
          </a:stretch>
        </p:blipFill>
        <p:spPr>
          <a:xfrm>
            <a:off x="4708162" y="1859088"/>
            <a:ext cx="4209626" cy="1882375"/>
          </a:xfrm>
          <a:prstGeom prst="rect">
            <a:avLst/>
          </a:prstGeom>
          <a:noFill/>
          <a:ln>
            <a:noFill/>
          </a:ln>
        </p:spPr>
      </p:pic>
      <p:sp>
        <p:nvSpPr>
          <p:cNvPr id="110" name="Google Shape;110;p18"/>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   Modeling cancer: </a:t>
            </a:r>
            <a:r>
              <a:rPr lang="es">
                <a:solidFill>
                  <a:srgbClr val="FFFFFF"/>
                </a:solidFill>
                <a:latin typeface="Libre Franklin"/>
                <a:ea typeface="Libre Franklin"/>
                <a:cs typeface="Libre Franklin"/>
                <a:sym typeface="Libre Franklin"/>
              </a:rPr>
              <a:t>CPMs and DAGs</a:t>
            </a:r>
            <a:endParaRPr>
              <a:solidFill>
                <a:srgbClr val="FFFFFF"/>
              </a:solidFill>
              <a:latin typeface="Libre Franklin"/>
              <a:ea typeface="Libre Franklin"/>
              <a:cs typeface="Libre Franklin"/>
              <a:sym typeface="Libre Franklin"/>
            </a:endParaRPr>
          </a:p>
        </p:txBody>
      </p:sp>
      <p:sp>
        <p:nvSpPr>
          <p:cNvPr id="111" name="Google Shape;111;p18"/>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idx="4294967295" type="body"/>
          </p:nvPr>
        </p:nvSpPr>
        <p:spPr>
          <a:xfrm>
            <a:off x="48775" y="1059550"/>
            <a:ext cx="3536700" cy="37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 sz="6000">
                <a:solidFill>
                  <a:srgbClr val="000000"/>
                </a:solidFill>
              </a:rPr>
              <a:t> </a:t>
            </a:r>
            <a:r>
              <a:rPr b="1" lang="es" sz="6000">
                <a:solidFill>
                  <a:srgbClr val="000000"/>
                </a:solidFill>
                <a:latin typeface="Libre Franklin"/>
                <a:ea typeface="Libre Franklin"/>
                <a:cs typeface="Libre Franklin"/>
                <a:sym typeface="Libre Franklin"/>
              </a:rPr>
              <a:t>Cancer Progression Models</a:t>
            </a:r>
            <a:r>
              <a:rPr lang="es" sz="6000">
                <a:solidFill>
                  <a:srgbClr val="000000"/>
                </a:solidFill>
                <a:latin typeface="Libre Franklin"/>
                <a:ea typeface="Libre Franklin"/>
                <a:cs typeface="Libre Franklin"/>
                <a:sym typeface="Libre Franklin"/>
              </a:rPr>
              <a:t> (CPMs)</a:t>
            </a:r>
            <a:r>
              <a:rPr lang="es" sz="6000">
                <a:solidFill>
                  <a:srgbClr val="000000"/>
                </a:solidFill>
              </a:rPr>
              <a:t>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sp>
        <p:nvSpPr>
          <p:cNvPr id="118" name="Google Shape;118;p19"/>
          <p:cNvSpPr txBox="1"/>
          <p:nvPr>
            <p:ph idx="4294967295" type="body"/>
          </p:nvPr>
        </p:nvSpPr>
        <p:spPr>
          <a:xfrm>
            <a:off x="943500" y="4187325"/>
            <a:ext cx="7257000" cy="645000"/>
          </a:xfrm>
          <a:prstGeom prst="rect">
            <a:avLst/>
          </a:prstGeom>
          <a:solidFill>
            <a:srgbClr val="FFFFFF"/>
          </a:solidFill>
          <a:ln cap="flat" cmpd="sng" w="38100">
            <a:solidFill>
              <a:srgbClr val="2F1C87"/>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6000">
                <a:solidFill>
                  <a:srgbClr val="000000"/>
                </a:solidFill>
                <a:latin typeface="Libre Franklin"/>
                <a:ea typeface="Libre Franklin"/>
                <a:cs typeface="Libre Franklin"/>
                <a:sym typeface="Libre Franklin"/>
              </a:rPr>
              <a:t>These delimit possible </a:t>
            </a:r>
            <a:r>
              <a:rPr b="1" lang="es" sz="6000">
                <a:solidFill>
                  <a:srgbClr val="000000"/>
                </a:solidFill>
                <a:latin typeface="Libre Franklin"/>
                <a:ea typeface="Libre Franklin"/>
                <a:cs typeface="Libre Franklin"/>
                <a:sym typeface="Libre Franklin"/>
              </a:rPr>
              <a:t>relationships</a:t>
            </a:r>
            <a:r>
              <a:rPr b="1" lang="es" sz="6000">
                <a:solidFill>
                  <a:srgbClr val="000000"/>
                </a:solidFill>
                <a:latin typeface="Libre Franklin"/>
                <a:ea typeface="Libre Franklin"/>
                <a:cs typeface="Libre Franklin"/>
                <a:sym typeface="Libre Franklin"/>
              </a:rPr>
              <a:t> between genes</a:t>
            </a:r>
            <a:r>
              <a:rPr lang="es" sz="6000">
                <a:solidFill>
                  <a:srgbClr val="000000"/>
                </a:solidFill>
                <a:latin typeface="Libre Franklin"/>
                <a:ea typeface="Libre Franklin"/>
                <a:cs typeface="Libre Franklin"/>
                <a:sym typeface="Libre Franklin"/>
              </a:rPr>
              <a:t> and </a:t>
            </a:r>
            <a:r>
              <a:rPr b="1" lang="es" sz="6000">
                <a:solidFill>
                  <a:srgbClr val="000000"/>
                </a:solidFill>
                <a:latin typeface="Libre Franklin"/>
                <a:ea typeface="Libre Franklin"/>
                <a:cs typeface="Libre Franklin"/>
                <a:sym typeface="Libre Franklin"/>
              </a:rPr>
              <a:t>possible mutational trajectories</a:t>
            </a:r>
            <a:r>
              <a:rPr lang="es" sz="6000">
                <a:solidFill>
                  <a:srgbClr val="000000"/>
                </a:solidFill>
                <a:latin typeface="Libre Franklin"/>
                <a:ea typeface="Libre Franklin"/>
                <a:cs typeface="Libre Franklin"/>
                <a:sym typeface="Libre Franklin"/>
              </a:rPr>
              <a:t>, useful to identify candidate genes to block relevant pathways</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sp>
        <p:nvSpPr>
          <p:cNvPr id="119" name="Google Shape;119;p19"/>
          <p:cNvSpPr txBox="1"/>
          <p:nvPr>
            <p:ph idx="4294967295" type="body"/>
          </p:nvPr>
        </p:nvSpPr>
        <p:spPr>
          <a:xfrm>
            <a:off x="5251850" y="1067350"/>
            <a:ext cx="3536700" cy="37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s" sz="6000">
                <a:solidFill>
                  <a:srgbClr val="000000"/>
                </a:solidFill>
              </a:rPr>
              <a:t>    </a:t>
            </a:r>
            <a:r>
              <a:rPr b="1" lang="es" sz="6000">
                <a:solidFill>
                  <a:srgbClr val="000000"/>
                </a:solidFill>
                <a:latin typeface="Libre Franklin"/>
                <a:ea typeface="Libre Franklin"/>
                <a:cs typeface="Libre Franklin"/>
                <a:sym typeface="Libre Franklin"/>
              </a:rPr>
              <a:t>Directed Acyclic Graphs </a:t>
            </a:r>
            <a:r>
              <a:rPr lang="es" sz="6000">
                <a:solidFill>
                  <a:srgbClr val="000000"/>
                </a:solidFill>
                <a:latin typeface="Libre Franklin"/>
                <a:ea typeface="Libre Franklin"/>
                <a:cs typeface="Libre Franklin"/>
                <a:sym typeface="Libre Franklin"/>
              </a:rPr>
              <a:t>(DAGs)</a:t>
            </a:r>
            <a:r>
              <a:rPr lang="es" sz="6000">
                <a:solidFill>
                  <a:srgbClr val="000000"/>
                </a:solidFill>
              </a:rPr>
              <a:t>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sz="6000">
              <a:solidFill>
                <a:srgbClr val="000000"/>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pic>
        <p:nvPicPr>
          <p:cNvPr id="120" name="Google Shape;120;p19"/>
          <p:cNvPicPr preferRelativeResize="0"/>
          <p:nvPr/>
        </p:nvPicPr>
        <p:blipFill>
          <a:blip r:embed="rId3">
            <a:alphaModFix/>
          </a:blip>
          <a:stretch>
            <a:fillRect/>
          </a:stretch>
        </p:blipFill>
        <p:spPr>
          <a:xfrm>
            <a:off x="48775" y="1935300"/>
            <a:ext cx="3999425" cy="1084075"/>
          </a:xfrm>
          <a:prstGeom prst="rect">
            <a:avLst/>
          </a:prstGeom>
          <a:noFill/>
          <a:ln>
            <a:noFill/>
          </a:ln>
        </p:spPr>
      </p:pic>
      <p:sp>
        <p:nvSpPr>
          <p:cNvPr id="121" name="Google Shape;121;p19"/>
          <p:cNvSpPr txBox="1"/>
          <p:nvPr>
            <p:ph idx="4294967295" type="body"/>
          </p:nvPr>
        </p:nvSpPr>
        <p:spPr>
          <a:xfrm>
            <a:off x="866652" y="3265350"/>
            <a:ext cx="2718900" cy="5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5200">
                <a:solidFill>
                  <a:srgbClr val="000000"/>
                </a:solidFill>
                <a:latin typeface="Libre Franklin"/>
                <a:ea typeface="Libre Franklin"/>
                <a:cs typeface="Libre Franklin"/>
                <a:sym typeface="Libre Franklin"/>
              </a:rPr>
              <a:t>Genotype frequency data from cross-sectional studies</a:t>
            </a:r>
            <a:endParaRPr sz="52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cxnSp>
        <p:nvCxnSpPr>
          <p:cNvPr id="122" name="Google Shape;122;p19"/>
          <p:cNvCxnSpPr/>
          <p:nvPr/>
        </p:nvCxnSpPr>
        <p:spPr>
          <a:xfrm>
            <a:off x="3814250" y="1245250"/>
            <a:ext cx="1437600" cy="15600"/>
          </a:xfrm>
          <a:prstGeom prst="straightConnector1">
            <a:avLst/>
          </a:prstGeom>
          <a:noFill/>
          <a:ln cap="flat" cmpd="sng" w="28575">
            <a:solidFill>
              <a:schemeClr val="dk2"/>
            </a:solidFill>
            <a:prstDash val="solid"/>
            <a:round/>
            <a:headEnd len="med" w="med" type="none"/>
            <a:tailEnd len="med" w="med" type="triangle"/>
          </a:ln>
        </p:spPr>
      </p:cxnSp>
      <p:pic>
        <p:nvPicPr>
          <p:cNvPr id="123" name="Google Shape;123;p19"/>
          <p:cNvPicPr preferRelativeResize="0"/>
          <p:nvPr/>
        </p:nvPicPr>
        <p:blipFill>
          <a:blip r:embed="rId4">
            <a:alphaModFix/>
          </a:blip>
          <a:stretch>
            <a:fillRect/>
          </a:stretch>
        </p:blipFill>
        <p:spPr>
          <a:xfrm>
            <a:off x="4708162" y="1859088"/>
            <a:ext cx="4209626" cy="1882375"/>
          </a:xfrm>
          <a:prstGeom prst="rect">
            <a:avLst/>
          </a:prstGeom>
          <a:noFill/>
          <a:ln>
            <a:noFill/>
          </a:ln>
        </p:spPr>
      </p:pic>
      <p:sp>
        <p:nvSpPr>
          <p:cNvPr id="124" name="Google Shape;124;p19"/>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   Modeling cancer: </a:t>
            </a:r>
            <a:r>
              <a:rPr lang="es">
                <a:solidFill>
                  <a:srgbClr val="FFFFFF"/>
                </a:solidFill>
                <a:latin typeface="Libre Franklin"/>
                <a:ea typeface="Libre Franklin"/>
                <a:cs typeface="Libre Franklin"/>
                <a:sym typeface="Libre Franklin"/>
              </a:rPr>
              <a:t>CPMs and DAGs</a:t>
            </a:r>
            <a:endParaRPr>
              <a:solidFill>
                <a:srgbClr val="FFFFFF"/>
              </a:solidFill>
              <a:latin typeface="Libre Franklin"/>
              <a:ea typeface="Libre Franklin"/>
              <a:cs typeface="Libre Franklin"/>
              <a:sym typeface="Libre Franklin"/>
            </a:endParaRPr>
          </a:p>
        </p:txBody>
      </p:sp>
      <p:sp>
        <p:nvSpPr>
          <p:cNvPr id="125" name="Google Shape;125;p19"/>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rPr>
              <a:t>‹#›</a:t>
            </a:fld>
            <a:endParaRPr b="1" sz="2100">
              <a:solidFill>
                <a:srgbClr val="FFFFFF"/>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4294967295" type="body"/>
          </p:nvPr>
        </p:nvSpPr>
        <p:spPr>
          <a:xfrm>
            <a:off x="4108300" y="1349661"/>
            <a:ext cx="4982700" cy="1720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6000">
                <a:solidFill>
                  <a:srgbClr val="000000"/>
                </a:solidFill>
                <a:latin typeface="Libre Franklin"/>
                <a:ea typeface="Libre Franklin"/>
                <a:cs typeface="Libre Franklin"/>
                <a:sym typeface="Libre Franklin"/>
              </a:rPr>
              <a:t>Maps of genotypes and their fitness, delimit </a:t>
            </a:r>
            <a:r>
              <a:rPr b="1" lang="es" sz="6000">
                <a:solidFill>
                  <a:srgbClr val="000000"/>
                </a:solidFill>
                <a:latin typeface="Libre Franklin"/>
                <a:ea typeface="Libre Franklin"/>
                <a:cs typeface="Libre Franklin"/>
                <a:sym typeface="Libre Franklin"/>
              </a:rPr>
              <a:t>multiple paths</a:t>
            </a:r>
            <a:r>
              <a:rPr lang="es" sz="6000">
                <a:solidFill>
                  <a:srgbClr val="000000"/>
                </a:solidFill>
                <a:latin typeface="Libre Franklin"/>
                <a:ea typeface="Libre Franklin"/>
                <a:cs typeface="Libre Franklin"/>
                <a:sym typeface="Libre Franklin"/>
              </a:rPr>
              <a:t> for accumulation of mutations</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sp>
        <p:nvSpPr>
          <p:cNvPr id="132" name="Google Shape;132;p20"/>
          <p:cNvSpPr txBox="1"/>
          <p:nvPr/>
        </p:nvSpPr>
        <p:spPr>
          <a:xfrm>
            <a:off x="3602325" y="4774200"/>
            <a:ext cx="220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Libre Franklin"/>
                <a:ea typeface="Libre Franklin"/>
                <a:cs typeface="Libre Franklin"/>
                <a:sym typeface="Libre Franklin"/>
              </a:rPr>
              <a:t>Lipinski et al. (2016)</a:t>
            </a:r>
            <a:endParaRPr sz="1200">
              <a:latin typeface="Libre Franklin"/>
              <a:ea typeface="Libre Franklin"/>
              <a:cs typeface="Libre Franklin"/>
              <a:sym typeface="Libre Franklin"/>
            </a:endParaRPr>
          </a:p>
        </p:txBody>
      </p:sp>
      <p:pic>
        <p:nvPicPr>
          <p:cNvPr id="133" name="Google Shape;133;p20"/>
          <p:cNvPicPr preferRelativeResize="0"/>
          <p:nvPr/>
        </p:nvPicPr>
        <p:blipFill rotWithShape="1">
          <a:blip r:embed="rId3">
            <a:alphaModFix/>
          </a:blip>
          <a:srcRect b="4003" l="0" r="0" t="0"/>
          <a:stretch/>
        </p:blipFill>
        <p:spPr>
          <a:xfrm>
            <a:off x="533400" y="850125"/>
            <a:ext cx="2994221" cy="4240449"/>
          </a:xfrm>
          <a:prstGeom prst="rect">
            <a:avLst/>
          </a:prstGeom>
          <a:noFill/>
          <a:ln>
            <a:noFill/>
          </a:ln>
        </p:spPr>
      </p:pic>
      <p:sp>
        <p:nvSpPr>
          <p:cNvPr id="134" name="Google Shape;134;p20"/>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Modeling cancer: </a:t>
            </a:r>
            <a:r>
              <a:rPr lang="es">
                <a:solidFill>
                  <a:srgbClr val="FFFFFF"/>
                </a:solidFill>
                <a:latin typeface="Libre Franklin"/>
                <a:ea typeface="Libre Franklin"/>
                <a:cs typeface="Libre Franklin"/>
                <a:sym typeface="Libre Franklin"/>
              </a:rPr>
              <a:t>Fitness landscapes</a:t>
            </a:r>
            <a:endParaRPr>
              <a:solidFill>
                <a:srgbClr val="FFFFFF"/>
              </a:solidFill>
              <a:latin typeface="Libre Franklin"/>
              <a:ea typeface="Libre Franklin"/>
              <a:cs typeface="Libre Franklin"/>
              <a:sym typeface="Libre Franklin"/>
            </a:endParaRPr>
          </a:p>
        </p:txBody>
      </p:sp>
      <p:sp>
        <p:nvSpPr>
          <p:cNvPr id="135" name="Google Shape;135;p20"/>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latin typeface="Libre Franklin"/>
                <a:ea typeface="Libre Franklin"/>
                <a:cs typeface="Libre Franklin"/>
                <a:sym typeface="Libre Franklin"/>
              </a:rPr>
              <a:t>‹#›</a:t>
            </a:fld>
            <a:endParaRPr b="1" sz="2100">
              <a:solidFill>
                <a:srgbClr val="FFFFFF"/>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4294967295" type="body"/>
          </p:nvPr>
        </p:nvSpPr>
        <p:spPr>
          <a:xfrm>
            <a:off x="4108300" y="1349661"/>
            <a:ext cx="4982700" cy="1720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6000">
                <a:solidFill>
                  <a:srgbClr val="000000"/>
                </a:solidFill>
                <a:latin typeface="Libre Franklin"/>
                <a:ea typeface="Libre Franklin"/>
                <a:cs typeface="Libre Franklin"/>
                <a:sym typeface="Libre Franklin"/>
              </a:rPr>
              <a:t>Maps of genotypes and their fitness, delimit </a:t>
            </a:r>
            <a:r>
              <a:rPr b="1" lang="es" sz="6000">
                <a:solidFill>
                  <a:srgbClr val="000000"/>
                </a:solidFill>
                <a:latin typeface="Libre Franklin"/>
                <a:ea typeface="Libre Franklin"/>
                <a:cs typeface="Libre Franklin"/>
                <a:sym typeface="Libre Franklin"/>
              </a:rPr>
              <a:t>multiple paths</a:t>
            </a:r>
            <a:r>
              <a:rPr lang="es" sz="6000">
                <a:solidFill>
                  <a:srgbClr val="000000"/>
                </a:solidFill>
                <a:latin typeface="Libre Franklin"/>
                <a:ea typeface="Libre Franklin"/>
                <a:cs typeface="Libre Franklin"/>
                <a:sym typeface="Libre Franklin"/>
              </a:rPr>
              <a:t> for accumulation of mutations</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sz="6000">
              <a:solidFill>
                <a:srgbClr val="000000"/>
              </a:solidFill>
              <a:latin typeface="Libre Franklin"/>
              <a:ea typeface="Libre Franklin"/>
              <a:cs typeface="Libre Franklin"/>
              <a:sym typeface="Libre Franklin"/>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sz="1600"/>
          </a:p>
        </p:txBody>
      </p:sp>
      <p:sp>
        <p:nvSpPr>
          <p:cNvPr id="142" name="Google Shape;142;p21"/>
          <p:cNvSpPr txBox="1"/>
          <p:nvPr/>
        </p:nvSpPr>
        <p:spPr>
          <a:xfrm>
            <a:off x="3602325" y="4774200"/>
            <a:ext cx="220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Libre Franklin"/>
                <a:ea typeface="Libre Franklin"/>
                <a:cs typeface="Libre Franklin"/>
                <a:sym typeface="Libre Franklin"/>
              </a:rPr>
              <a:t>Lipinski et al. (2016)</a:t>
            </a:r>
            <a:endParaRPr sz="1200">
              <a:latin typeface="Libre Franklin"/>
              <a:ea typeface="Libre Franklin"/>
              <a:cs typeface="Libre Franklin"/>
              <a:sym typeface="Libre Franklin"/>
            </a:endParaRPr>
          </a:p>
        </p:txBody>
      </p:sp>
      <p:pic>
        <p:nvPicPr>
          <p:cNvPr id="143" name="Google Shape;143;p21"/>
          <p:cNvPicPr preferRelativeResize="0"/>
          <p:nvPr/>
        </p:nvPicPr>
        <p:blipFill rotWithShape="1">
          <a:blip r:embed="rId3">
            <a:alphaModFix/>
          </a:blip>
          <a:srcRect b="4003" l="0" r="0" t="0"/>
          <a:stretch/>
        </p:blipFill>
        <p:spPr>
          <a:xfrm>
            <a:off x="533400" y="850125"/>
            <a:ext cx="2994221" cy="4240449"/>
          </a:xfrm>
          <a:prstGeom prst="rect">
            <a:avLst/>
          </a:prstGeom>
          <a:noFill/>
          <a:ln>
            <a:noFill/>
          </a:ln>
        </p:spPr>
      </p:pic>
      <p:sp>
        <p:nvSpPr>
          <p:cNvPr id="144" name="Google Shape;144;p21"/>
          <p:cNvSpPr txBox="1"/>
          <p:nvPr>
            <p:ph idx="4294967295" type="title"/>
          </p:nvPr>
        </p:nvSpPr>
        <p:spPr>
          <a:xfrm>
            <a:off x="0" y="140225"/>
            <a:ext cx="9144000" cy="572700"/>
          </a:xfrm>
          <a:prstGeom prst="rect">
            <a:avLst/>
          </a:prstGeom>
          <a:solidFill>
            <a:srgbClr val="2F1C87"/>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FFFFFF"/>
                </a:solidFill>
              </a:rPr>
              <a:t>              </a:t>
            </a:r>
            <a:r>
              <a:rPr b="1" lang="es">
                <a:solidFill>
                  <a:srgbClr val="FFFFFF"/>
                </a:solidFill>
                <a:latin typeface="Libre Franklin"/>
                <a:ea typeface="Libre Franklin"/>
                <a:cs typeface="Libre Franklin"/>
                <a:sym typeface="Libre Franklin"/>
              </a:rPr>
              <a:t>Modeling cancer: </a:t>
            </a:r>
            <a:r>
              <a:rPr lang="es">
                <a:solidFill>
                  <a:srgbClr val="FFFFFF"/>
                </a:solidFill>
                <a:latin typeface="Libre Franklin"/>
                <a:ea typeface="Libre Franklin"/>
                <a:cs typeface="Libre Franklin"/>
                <a:sym typeface="Libre Franklin"/>
              </a:rPr>
              <a:t>Fitness landscapes</a:t>
            </a:r>
            <a:endParaRPr>
              <a:solidFill>
                <a:srgbClr val="FFFFFF"/>
              </a:solidFill>
              <a:latin typeface="Libre Franklin"/>
              <a:ea typeface="Libre Franklin"/>
              <a:cs typeface="Libre Franklin"/>
              <a:sym typeface="Libre Franklin"/>
            </a:endParaRPr>
          </a:p>
        </p:txBody>
      </p:sp>
      <p:sp>
        <p:nvSpPr>
          <p:cNvPr id="145" name="Google Shape;145;p21"/>
          <p:cNvSpPr/>
          <p:nvPr/>
        </p:nvSpPr>
        <p:spPr>
          <a:xfrm rot="5400000">
            <a:off x="139525" y="-254325"/>
            <a:ext cx="920700" cy="1288200"/>
          </a:xfrm>
          <a:prstGeom prst="rtTriangle">
            <a:avLst/>
          </a:prstGeom>
          <a:solidFill>
            <a:srgbClr val="2F1C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txBox="1"/>
          <p:nvPr>
            <p:ph idx="12" type="sldNum"/>
          </p:nvPr>
        </p:nvSpPr>
        <p:spPr>
          <a:xfrm>
            <a:off x="202833" y="229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s" sz="2100">
                <a:solidFill>
                  <a:srgbClr val="FFFFFF"/>
                </a:solidFill>
                <a:latin typeface="Libre Franklin"/>
                <a:ea typeface="Libre Franklin"/>
                <a:cs typeface="Libre Franklin"/>
                <a:sym typeface="Libre Franklin"/>
              </a:rPr>
              <a:t>‹#›</a:t>
            </a:fld>
            <a:endParaRPr b="1" sz="2100">
              <a:solidFill>
                <a:srgbClr val="FFFFFF"/>
              </a:solidFill>
              <a:latin typeface="Libre Franklin"/>
              <a:ea typeface="Libre Franklin"/>
              <a:cs typeface="Libre Franklin"/>
              <a:sym typeface="Libre Franklin"/>
            </a:endParaRPr>
          </a:p>
        </p:txBody>
      </p:sp>
      <p:sp>
        <p:nvSpPr>
          <p:cNvPr id="147" name="Google Shape;147;p21"/>
          <p:cNvSpPr txBox="1"/>
          <p:nvPr/>
        </p:nvSpPr>
        <p:spPr>
          <a:xfrm>
            <a:off x="4079650" y="2299450"/>
            <a:ext cx="49827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s" sz="1500">
                <a:solidFill>
                  <a:schemeClr val="dk1"/>
                </a:solidFill>
                <a:latin typeface="Libre Franklin"/>
                <a:ea typeface="Libre Franklin"/>
                <a:cs typeface="Libre Franklin"/>
                <a:sym typeface="Libre Franklin"/>
              </a:rPr>
              <a:t>Accessible genotypes</a:t>
            </a:r>
            <a:r>
              <a:rPr lang="es" sz="1500">
                <a:solidFill>
                  <a:schemeClr val="dk1"/>
                </a:solidFill>
                <a:latin typeface="Libre Franklin"/>
                <a:ea typeface="Libre Franklin"/>
                <a:cs typeface="Libre Franklin"/>
                <a:sym typeface="Libre Franklin"/>
              </a:rPr>
              <a:t>: Mutational pathways along different genotypes where each one is separated by a single mutational step and fitness increases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