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4"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4" d="100"/>
          <a:sy n="74" d="100"/>
        </p:scale>
        <p:origin x="5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50ED180-DEA7-4F9E-B92E-DC065EA9F098}" type="datetimeFigureOut">
              <a:rPr lang="es-MX" smtClean="0"/>
              <a:t>21/06/2020</a:t>
            </a:fld>
            <a:endParaRPr lang="es-MX"/>
          </a:p>
        </p:txBody>
      </p:sp>
      <p:sp>
        <p:nvSpPr>
          <p:cNvPr id="5" name="Footer Placeholder 4"/>
          <p:cNvSpPr>
            <a:spLocks noGrp="1"/>
          </p:cNvSpPr>
          <p:nvPr>
            <p:ph type="ftr" sz="quarter" idx="11"/>
          </p:nvPr>
        </p:nvSpPr>
        <p:spPr>
          <a:xfrm>
            <a:off x="1451579" y="329307"/>
            <a:ext cx="5626774" cy="309201"/>
          </a:xfrm>
        </p:spPr>
        <p:txBody>
          <a:bodyPr/>
          <a:lstStyle/>
          <a:p>
            <a:endParaRPr lang="es-MX"/>
          </a:p>
        </p:txBody>
      </p:sp>
      <p:sp>
        <p:nvSpPr>
          <p:cNvPr id="6" name="Slide Number Placeholder 5"/>
          <p:cNvSpPr>
            <a:spLocks noGrp="1"/>
          </p:cNvSpPr>
          <p:nvPr>
            <p:ph type="sldNum" sz="quarter" idx="12"/>
          </p:nvPr>
        </p:nvSpPr>
        <p:spPr>
          <a:xfrm>
            <a:off x="476834" y="798973"/>
            <a:ext cx="811019" cy="503578"/>
          </a:xfrm>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17992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ED180-DEA7-4F9E-B92E-DC065EA9F098}" type="datetimeFigureOut">
              <a:rPr lang="es-MX" smtClean="0"/>
              <a:t>21/06/2020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3332095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ED180-DEA7-4F9E-B92E-DC065EA9F098}" type="datetimeFigureOut">
              <a:rPr lang="es-MX" smtClean="0"/>
              <a:t>21/06/2020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172116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ED180-DEA7-4F9E-B92E-DC065EA9F098}" type="datetimeFigureOut">
              <a:rPr lang="es-MX" smtClean="0"/>
              <a:t>21/06/2020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184240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ED180-DEA7-4F9E-B92E-DC065EA9F098}" type="datetimeFigureOut">
              <a:rPr lang="es-MX" smtClean="0"/>
              <a:t>21/06/2020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250360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ED180-DEA7-4F9E-B92E-DC065EA9F098}" type="datetimeFigureOut">
              <a:rPr lang="es-MX" smtClean="0"/>
              <a:t>21/06/2020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2299218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ED180-DEA7-4F9E-B92E-DC065EA9F098}" type="datetimeFigureOut">
              <a:rPr lang="es-MX" smtClean="0"/>
              <a:t>21/06/2020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37312159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50ED180-DEA7-4F9E-B92E-DC065EA9F098}" type="datetimeFigureOut">
              <a:rPr lang="es-MX" smtClean="0"/>
              <a:t>21/06/2020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225391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ED180-DEA7-4F9E-B92E-DC065EA9F098}" type="datetimeFigureOut">
              <a:rPr lang="es-MX" smtClean="0"/>
              <a:t>21/06/2020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180624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ED180-DEA7-4F9E-B92E-DC065EA9F098}" type="datetimeFigureOut">
              <a:rPr lang="es-MX" smtClean="0"/>
              <a:t>21/06/2020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26296109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smtClean="0"/>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ED180-DEA7-4F9E-B92E-DC065EA9F098}" type="datetimeFigureOut">
              <a:rPr lang="es-MX" smtClean="0"/>
              <a:t>21/06/2020</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078F0CE2-1FDD-4916-909A-48AE4DFF8DDF}" type="slidenum">
              <a:rPr lang="es-MX" smtClean="0"/>
              <a:t>‹Nº›</a:t>
            </a:fld>
            <a:endParaRPr lang="es-MX"/>
          </a:p>
        </p:txBody>
      </p:sp>
    </p:spTree>
    <p:extLst>
      <p:ext uri="{BB962C8B-B14F-4D97-AF65-F5344CB8AC3E}">
        <p14:creationId xmlns:p14="http://schemas.microsoft.com/office/powerpoint/2010/main" val="318264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ED180-DEA7-4F9E-B92E-DC065EA9F098}" type="datetimeFigureOut">
              <a:rPr lang="es-MX" smtClean="0"/>
              <a:t>21/06/2020</a:t>
            </a:fld>
            <a:endParaRPr lang="es-MX"/>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8F0CE2-1FDD-4916-909A-48AE4DFF8DDF}" type="slidenum">
              <a:rPr lang="es-MX" smtClean="0"/>
              <a:t>‹Nº›</a:t>
            </a:fld>
            <a:endParaRPr lang="es-MX"/>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6005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1999" cy="4056845"/>
          </a:xfrm>
        </p:spPr>
        <p:txBody>
          <a:bodyPr/>
          <a:lstStyle/>
          <a:p>
            <a:pPr algn="ctr"/>
            <a:r>
              <a:rPr lang="es-MX" sz="3200" dirty="0" smtClean="0"/>
              <a:t>         Proyecto administrador del hospital.</a:t>
            </a:r>
            <a:br>
              <a:rPr lang="es-MX" sz="3200" dirty="0" smtClean="0"/>
            </a:br>
            <a:r>
              <a:rPr lang="es-MX" sz="3200" dirty="0"/>
              <a:t/>
            </a:r>
            <a:br>
              <a:rPr lang="es-MX" sz="3200" dirty="0"/>
            </a:br>
            <a:r>
              <a:rPr lang="es-MX" sz="3200" dirty="0" smtClean="0"/>
              <a:t>MANUEL NANGO PONCE </a:t>
            </a:r>
            <a:r>
              <a:rPr lang="es-MX" sz="3200" smtClean="0"/>
              <a:t/>
            </a:r>
            <a:br>
              <a:rPr lang="es-MX" sz="3200" smtClean="0"/>
            </a:br>
            <a:r>
              <a:rPr lang="es-MX" sz="3200" smtClean="0"/>
              <a:t>6iV11</a:t>
            </a:r>
            <a:r>
              <a:rPr lang="es-MX" dirty="0"/>
              <a:t/>
            </a:r>
            <a:br>
              <a:rPr lang="es-MX" dirty="0"/>
            </a:br>
            <a:endParaRPr lang="es-MX" sz="4000" dirty="0"/>
          </a:p>
        </p:txBody>
      </p:sp>
      <p:sp>
        <p:nvSpPr>
          <p:cNvPr id="4" name="Rectángulo 3"/>
          <p:cNvSpPr/>
          <p:nvPr/>
        </p:nvSpPr>
        <p:spPr>
          <a:xfrm>
            <a:off x="973344" y="34951"/>
            <a:ext cx="9458544" cy="1261884"/>
          </a:xfrm>
          <a:prstGeom prst="rect">
            <a:avLst/>
          </a:prstGeom>
          <a:noFill/>
        </p:spPr>
        <p:txBody>
          <a:bodyPr wrap="square" lIns="91440" tIns="45720" rIns="91440" bIns="45720">
            <a:spAutoFit/>
          </a:bodyPr>
          <a:lstStyle/>
          <a:p>
            <a:pPr algn="ctr"/>
            <a:r>
              <a:rPr lang="es-E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INSTITUTO POLITECNICO NACIONAL. </a:t>
            </a:r>
          </a:p>
          <a:p>
            <a:pPr algn="ctr"/>
            <a:r>
              <a:rPr lang="es-ES" sz="2000" dirty="0" smtClean="0"/>
              <a:t>“Centro de Estudios Científicos y Tecnológicos No.8</a:t>
            </a:r>
            <a:r>
              <a:rPr lang="es-MX" sz="2000" dirty="0" smtClean="0"/>
              <a:t/>
            </a:r>
            <a:br>
              <a:rPr lang="es-MX" sz="2000" dirty="0" smtClean="0"/>
            </a:br>
            <a:r>
              <a:rPr lang="es-ES" sz="2000" dirty="0" smtClean="0"/>
              <a:t>“Narciso Bassols”</a:t>
            </a:r>
            <a:endParaRPr lang="es-E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image1.png" descr="Instituto Politécnico Nacional"/>
          <p:cNvPicPr/>
          <p:nvPr/>
        </p:nvPicPr>
        <p:blipFill>
          <a:blip r:embed="rId2"/>
          <a:srcRect/>
          <a:stretch>
            <a:fillRect/>
          </a:stretch>
        </p:blipFill>
        <p:spPr>
          <a:xfrm>
            <a:off x="120035" y="34951"/>
            <a:ext cx="853309" cy="904507"/>
          </a:xfrm>
          <a:prstGeom prst="rect">
            <a:avLst/>
          </a:prstGeom>
          <a:ln/>
        </p:spPr>
      </p:pic>
      <p:pic>
        <p:nvPicPr>
          <p:cNvPr id="6" name="image3.png" descr="cecyt8"/>
          <p:cNvPicPr/>
          <p:nvPr/>
        </p:nvPicPr>
        <p:blipFill>
          <a:blip r:embed="rId3"/>
          <a:srcRect/>
          <a:stretch>
            <a:fillRect/>
          </a:stretch>
        </p:blipFill>
        <p:spPr>
          <a:xfrm>
            <a:off x="10646386" y="34951"/>
            <a:ext cx="841569" cy="904507"/>
          </a:xfrm>
          <a:prstGeom prst="rect">
            <a:avLst/>
          </a:prstGeom>
          <a:ln/>
        </p:spPr>
      </p:pic>
      <p:pic>
        <p:nvPicPr>
          <p:cNvPr id="8" name="image2.png"/>
          <p:cNvPicPr/>
          <p:nvPr/>
        </p:nvPicPr>
        <p:blipFill>
          <a:blip r:embed="rId4"/>
          <a:srcRect/>
          <a:stretch>
            <a:fillRect/>
          </a:stretch>
        </p:blipFill>
        <p:spPr>
          <a:xfrm>
            <a:off x="4324363" y="3798642"/>
            <a:ext cx="3248414" cy="15203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094246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8244" y="0"/>
            <a:ext cx="9291215" cy="540913"/>
          </a:xfrm>
        </p:spPr>
        <p:txBody>
          <a:bodyPr>
            <a:normAutofit/>
          </a:bodyPr>
          <a:lstStyle/>
          <a:p>
            <a:r>
              <a:rPr lang="es-MX" sz="2400" dirty="0" smtClean="0">
                <a:solidFill>
                  <a:srgbClr val="FFFF00"/>
                </a:solidFill>
              </a:rPr>
              <a:t>Requerimientos no funcionales:</a:t>
            </a:r>
            <a:endParaRPr lang="es-MX" sz="2400" dirty="0">
              <a:solidFill>
                <a:srgbClr val="FFFF00"/>
              </a:solidFill>
            </a:endParaRPr>
          </a:p>
        </p:txBody>
      </p:sp>
      <p:sp>
        <p:nvSpPr>
          <p:cNvPr id="3" name="Rectángulo 2"/>
          <p:cNvSpPr/>
          <p:nvPr/>
        </p:nvSpPr>
        <p:spPr>
          <a:xfrm>
            <a:off x="432112" y="540913"/>
            <a:ext cx="4011099" cy="4247317"/>
          </a:xfrm>
          <a:prstGeom prst="rect">
            <a:avLst/>
          </a:prstGeom>
        </p:spPr>
        <p:txBody>
          <a:bodyPr wrap="square">
            <a:spAutoFit/>
          </a:bodyPr>
          <a:lstStyle/>
          <a:p>
            <a:pPr marL="285750" indent="-285750">
              <a:buFont typeface="Wingdings 2" panose="05020102010507070707" pitchFamily="18" charset="2"/>
              <a:buChar char="Q"/>
            </a:pPr>
            <a:r>
              <a:rPr lang="es-MX" dirty="0" smtClean="0"/>
              <a:t>Portabilidad</a:t>
            </a:r>
          </a:p>
          <a:p>
            <a:pPr marL="285750" indent="-285750">
              <a:buFont typeface="Wingdings 2" panose="05020102010507070707" pitchFamily="18" charset="2"/>
              <a:buChar char="Q"/>
            </a:pPr>
            <a:endParaRPr lang="es-MX" dirty="0" smtClean="0"/>
          </a:p>
          <a:p>
            <a:pPr marL="285750" indent="-285750">
              <a:buFont typeface="Wingdings 2" panose="05020102010507070707" pitchFamily="18" charset="2"/>
              <a:buChar char="Q"/>
            </a:pPr>
            <a:r>
              <a:rPr lang="es-MX" dirty="0" smtClean="0"/>
              <a:t>Costo</a:t>
            </a:r>
          </a:p>
          <a:p>
            <a:pPr marL="285750" indent="-285750">
              <a:buFont typeface="Wingdings 2" panose="05020102010507070707" pitchFamily="18" charset="2"/>
              <a:buChar char="Q"/>
            </a:pPr>
            <a:endParaRPr lang="es-MX" dirty="0" smtClean="0"/>
          </a:p>
          <a:p>
            <a:pPr marL="285750" indent="-285750">
              <a:buFont typeface="Wingdings 2" panose="05020102010507070707" pitchFamily="18" charset="2"/>
              <a:buChar char="Q"/>
            </a:pPr>
            <a:r>
              <a:rPr lang="es-MX" dirty="0" smtClean="0"/>
              <a:t>Operatividad</a:t>
            </a:r>
          </a:p>
          <a:p>
            <a:pPr marL="285750" indent="-285750">
              <a:buFont typeface="Wingdings 2" panose="05020102010507070707" pitchFamily="18" charset="2"/>
              <a:buChar char="Q"/>
            </a:pPr>
            <a:endParaRPr lang="es-MX" dirty="0" smtClean="0"/>
          </a:p>
          <a:p>
            <a:pPr marL="285750" indent="-285750">
              <a:buFont typeface="Wingdings 2" panose="05020102010507070707" pitchFamily="18" charset="2"/>
              <a:buChar char="Q"/>
            </a:pPr>
            <a:r>
              <a:rPr lang="es-MX" dirty="0" smtClean="0"/>
              <a:t>Accesibilidad</a:t>
            </a:r>
          </a:p>
          <a:p>
            <a:pPr marL="285750" indent="-285750">
              <a:buFont typeface="Wingdings 2" panose="05020102010507070707" pitchFamily="18" charset="2"/>
              <a:buChar char="Q"/>
            </a:pPr>
            <a:endParaRPr lang="es-MX" dirty="0" smtClean="0"/>
          </a:p>
          <a:p>
            <a:pPr marL="285750" indent="-285750">
              <a:buFont typeface="Wingdings 2" panose="05020102010507070707" pitchFamily="18" charset="2"/>
              <a:buChar char="Q"/>
            </a:pPr>
            <a:r>
              <a:rPr lang="es-MX" dirty="0" smtClean="0"/>
              <a:t>Rendimiento</a:t>
            </a:r>
          </a:p>
          <a:p>
            <a:pPr marL="285750" indent="-285750">
              <a:buFont typeface="Wingdings 2" panose="05020102010507070707" pitchFamily="18" charset="2"/>
              <a:buChar char="Q"/>
            </a:pPr>
            <a:endParaRPr lang="es-MX" dirty="0" smtClean="0"/>
          </a:p>
          <a:p>
            <a:pPr marL="285750" indent="-285750">
              <a:buFont typeface="Wingdings 2" panose="05020102010507070707" pitchFamily="18" charset="2"/>
              <a:buChar char="Q"/>
            </a:pPr>
            <a:r>
              <a:rPr lang="es-MX" dirty="0" smtClean="0"/>
              <a:t>Seguridad</a:t>
            </a:r>
          </a:p>
          <a:p>
            <a:pPr marL="285750" indent="-285750">
              <a:buFont typeface="Wingdings 2" panose="05020102010507070707" pitchFamily="18" charset="2"/>
              <a:buChar char="Q"/>
            </a:pPr>
            <a:endParaRPr lang="es-MX" dirty="0" smtClean="0"/>
          </a:p>
          <a:p>
            <a:pPr marL="285750" indent="-285750">
              <a:buFont typeface="Wingdings 2" panose="05020102010507070707" pitchFamily="18" charset="2"/>
              <a:buChar char="Q"/>
            </a:pPr>
            <a:r>
              <a:rPr lang="es-MX" dirty="0" smtClean="0"/>
              <a:t>Estabilidad</a:t>
            </a:r>
          </a:p>
          <a:p>
            <a:pPr marL="285750" indent="-285750">
              <a:buFont typeface="Wingdings 2" panose="05020102010507070707" pitchFamily="18" charset="2"/>
              <a:buChar char="Q"/>
            </a:pPr>
            <a:endParaRPr lang="es-MX" dirty="0" smtClean="0">
              <a:latin typeface="Calibri" panose="020F0502020204030204" pitchFamily="34" charset="0"/>
              <a:ea typeface="Calibri" panose="020F0502020204030204" pitchFamily="34" charset="0"/>
              <a:cs typeface="Times New Roman" panose="02020603050405020304" pitchFamily="18" charset="0"/>
            </a:endParaRPr>
          </a:p>
          <a:p>
            <a:r>
              <a:rPr lang="es-MX" dirty="0" smtClean="0">
                <a:latin typeface="Calibri" panose="020F0502020204030204" pitchFamily="34" charset="0"/>
                <a:ea typeface="Calibri" panose="020F0502020204030204" pitchFamily="34" charset="0"/>
                <a:cs typeface="Times New Roman" panose="02020603050405020304" pitchFamily="18" charset="0"/>
              </a:rPr>
              <a:t> </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157" y="854405"/>
            <a:ext cx="3933825" cy="3933825"/>
          </a:xfrm>
          <a:prstGeom prst="rect">
            <a:avLst/>
          </a:prstGeom>
        </p:spPr>
      </p:pic>
    </p:spTree>
    <p:extLst>
      <p:ext uri="{BB962C8B-B14F-4D97-AF65-F5344CB8AC3E}">
        <p14:creationId xmlns:p14="http://schemas.microsoft.com/office/powerpoint/2010/main" val="2110958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238" y="224970"/>
            <a:ext cx="9291215" cy="547763"/>
          </a:xfrm>
        </p:spPr>
        <p:txBody>
          <a:bodyPr/>
          <a:lstStyle/>
          <a:p>
            <a:pPr algn="l"/>
            <a:r>
              <a:rPr lang="es-MX" dirty="0" smtClean="0"/>
              <a:t>Casos de uso:</a:t>
            </a:r>
            <a:endParaRPr lang="es-MX" dirty="0"/>
          </a:p>
        </p:txBody>
      </p:sp>
      <p:grpSp>
        <p:nvGrpSpPr>
          <p:cNvPr id="3" name="Lienzo 2"/>
          <p:cNvGrpSpPr/>
          <p:nvPr/>
        </p:nvGrpSpPr>
        <p:grpSpPr>
          <a:xfrm>
            <a:off x="1421153" y="224970"/>
            <a:ext cx="7480912" cy="7407910"/>
            <a:chOff x="-1868782" y="499925"/>
            <a:chExt cx="7480912" cy="7407910"/>
          </a:xfrm>
        </p:grpSpPr>
        <p:sp>
          <p:nvSpPr>
            <p:cNvPr id="4" name="Rectángulo 3"/>
            <p:cNvSpPr/>
            <p:nvPr/>
          </p:nvSpPr>
          <p:spPr>
            <a:xfrm>
              <a:off x="0" y="499925"/>
              <a:ext cx="5612130" cy="7407910"/>
            </a:xfrm>
            <a:prstGeom prst="rect">
              <a:avLst/>
            </a:prstGeom>
            <a:ln>
              <a:solidFill>
                <a:srgbClr val="00B0F0"/>
              </a:solidFill>
            </a:ln>
          </p:spPr>
        </p:sp>
        <p:sp>
          <p:nvSpPr>
            <p:cNvPr id="5" name="Elipse 4"/>
            <p:cNvSpPr/>
            <p:nvPr/>
          </p:nvSpPr>
          <p:spPr>
            <a:xfrm>
              <a:off x="1539434" y="2225408"/>
              <a:ext cx="2714625" cy="685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1100">
                  <a:effectLst/>
                  <a:ea typeface="Times New Roman" panose="02020603050405020304" pitchFamily="18" charset="0"/>
                </a:rPr>
                <a:t>Búsqueda por CURP del paciente.</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782" y="3079709"/>
              <a:ext cx="1161394" cy="1540503"/>
            </a:xfrm>
            <a:prstGeom prst="rect">
              <a:avLst/>
            </a:prstGeom>
          </p:spPr>
        </p:pic>
        <p:sp>
          <p:nvSpPr>
            <p:cNvPr id="7" name="Elipse 6"/>
            <p:cNvSpPr/>
            <p:nvPr/>
          </p:nvSpPr>
          <p:spPr>
            <a:xfrm>
              <a:off x="1054074" y="1413529"/>
              <a:ext cx="2714625" cy="6286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a:effectLst/>
                  <a:latin typeface="Times New Roman" panose="02020603050405020304" pitchFamily="18" charset="0"/>
                  <a:ea typeface="Calibri" panose="020F0502020204030204" pitchFamily="34" charset="0"/>
                </a:rPr>
                <a:t>Registrar, borrar y actualizar datos del Paciente.</a:t>
              </a:r>
              <a:endParaRPr lang="es-MX" sz="1200">
                <a:effectLst/>
                <a:latin typeface="Times New Roman" panose="02020603050405020304" pitchFamily="18" charset="0"/>
                <a:ea typeface="Times New Roman" panose="02020603050405020304" pitchFamily="18" charset="0"/>
              </a:endParaRPr>
            </a:p>
          </p:txBody>
        </p:sp>
        <p:sp>
          <p:nvSpPr>
            <p:cNvPr id="8" name="Elipse 7"/>
            <p:cNvSpPr/>
            <p:nvPr/>
          </p:nvSpPr>
          <p:spPr>
            <a:xfrm>
              <a:off x="1874668" y="4117165"/>
              <a:ext cx="2714625" cy="6286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a:effectLst/>
                  <a:latin typeface="Times New Roman" panose="02020603050405020304" pitchFamily="18" charset="0"/>
                  <a:ea typeface="Calibri" panose="020F0502020204030204" pitchFamily="34" charset="0"/>
                </a:rPr>
                <a:t>Buscar el Medicamento por el nombre.</a:t>
              </a:r>
              <a:endParaRPr lang="es-MX" sz="1200">
                <a:effectLst/>
                <a:latin typeface="Times New Roman" panose="02020603050405020304" pitchFamily="18" charset="0"/>
                <a:ea typeface="Times New Roman" panose="02020603050405020304" pitchFamily="18" charset="0"/>
              </a:endParaRPr>
            </a:p>
          </p:txBody>
        </p:sp>
        <p:sp>
          <p:nvSpPr>
            <p:cNvPr id="9" name="Elipse 8"/>
            <p:cNvSpPr/>
            <p:nvPr/>
          </p:nvSpPr>
          <p:spPr>
            <a:xfrm>
              <a:off x="2196855" y="3177755"/>
              <a:ext cx="2714625" cy="6286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dirty="0">
                  <a:effectLst/>
                  <a:latin typeface="Times New Roman" panose="02020603050405020304" pitchFamily="18" charset="0"/>
                  <a:ea typeface="Calibri" panose="020F0502020204030204" pitchFamily="34" charset="0"/>
                </a:rPr>
                <a:t>Registrar, borrar y actualizar datos de los Medicamentos.</a:t>
              </a:r>
              <a:endParaRPr lang="es-MX" sz="1200" dirty="0">
                <a:effectLst/>
                <a:latin typeface="Times New Roman" panose="02020603050405020304" pitchFamily="18" charset="0"/>
                <a:ea typeface="Times New Roman" panose="02020603050405020304" pitchFamily="18" charset="0"/>
              </a:endParaRPr>
            </a:p>
            <a:p>
              <a:pPr algn="ctr">
                <a:lnSpc>
                  <a:spcPct val="106000"/>
                </a:lnSpc>
                <a:spcAft>
                  <a:spcPts val="800"/>
                </a:spcAft>
              </a:pPr>
              <a:r>
                <a:rPr lang="es-MX" sz="1200" dirty="0">
                  <a:effectLst/>
                  <a:latin typeface="Times New Roman" panose="02020603050405020304" pitchFamily="18" charset="0"/>
                  <a:ea typeface="Times New Roman" panose="02020603050405020304" pitchFamily="18" charset="0"/>
                </a:rPr>
                <a:t> </a:t>
              </a:r>
            </a:p>
          </p:txBody>
        </p:sp>
        <p:cxnSp>
          <p:nvCxnSpPr>
            <p:cNvPr id="10" name="Conector recto de flecha 9"/>
            <p:cNvCxnSpPr>
              <a:stCxn id="6" idx="3"/>
              <a:endCxn id="9" idx="2"/>
            </p:cNvCxnSpPr>
            <p:nvPr/>
          </p:nvCxnSpPr>
          <p:spPr>
            <a:xfrm flipV="1">
              <a:off x="-707388" y="3492080"/>
              <a:ext cx="2904243" cy="3578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p:cNvCxnSpPr>
              <a:stCxn id="6" idx="3"/>
              <a:endCxn id="7" idx="2"/>
            </p:cNvCxnSpPr>
            <p:nvPr/>
          </p:nvCxnSpPr>
          <p:spPr>
            <a:xfrm flipV="1">
              <a:off x="-707388" y="1727854"/>
              <a:ext cx="1761462" cy="21221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ector recto de flecha 11"/>
            <p:cNvCxnSpPr>
              <a:stCxn id="6" idx="3"/>
              <a:endCxn id="5" idx="2"/>
            </p:cNvCxnSpPr>
            <p:nvPr/>
          </p:nvCxnSpPr>
          <p:spPr>
            <a:xfrm flipV="1">
              <a:off x="-707388" y="2567980"/>
              <a:ext cx="2246822" cy="1281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ector recto de flecha 12"/>
            <p:cNvCxnSpPr>
              <a:stCxn id="6" idx="3"/>
              <a:endCxn id="8" idx="2"/>
            </p:cNvCxnSpPr>
            <p:nvPr/>
          </p:nvCxnSpPr>
          <p:spPr>
            <a:xfrm>
              <a:off x="-707388" y="3849961"/>
              <a:ext cx="2582056" cy="5815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Elipse 13"/>
            <p:cNvSpPr/>
            <p:nvPr/>
          </p:nvSpPr>
          <p:spPr>
            <a:xfrm>
              <a:off x="517356" y="631377"/>
              <a:ext cx="2714625" cy="6286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a:effectLst/>
                  <a:latin typeface="Times New Roman" panose="02020603050405020304" pitchFamily="18" charset="0"/>
                  <a:ea typeface="Calibri" panose="020F0502020204030204" pitchFamily="34" charset="0"/>
                </a:rPr>
                <a:t>Iniciar Sesión.</a:t>
              </a:r>
              <a:endParaRPr lang="es-MX" sz="1200">
                <a:effectLst/>
                <a:latin typeface="Times New Roman" panose="02020603050405020304" pitchFamily="18" charset="0"/>
                <a:ea typeface="Times New Roman" panose="02020603050405020304" pitchFamily="18" charset="0"/>
              </a:endParaRPr>
            </a:p>
          </p:txBody>
        </p:sp>
        <p:cxnSp>
          <p:nvCxnSpPr>
            <p:cNvPr id="15" name="Conector recto de flecha 14"/>
            <p:cNvCxnSpPr>
              <a:stCxn id="6" idx="0"/>
              <a:endCxn id="14" idx="2"/>
            </p:cNvCxnSpPr>
            <p:nvPr/>
          </p:nvCxnSpPr>
          <p:spPr>
            <a:xfrm flipV="1">
              <a:off x="-1288085" y="945702"/>
              <a:ext cx="1805441" cy="21340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Elipse 15"/>
            <p:cNvSpPr/>
            <p:nvPr/>
          </p:nvSpPr>
          <p:spPr>
            <a:xfrm>
              <a:off x="1286641" y="4892734"/>
              <a:ext cx="2714625" cy="6286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200">
                  <a:effectLst/>
                  <a:latin typeface="Times New Roman" panose="02020603050405020304" pitchFamily="18" charset="0"/>
                  <a:ea typeface="Times New Roman" panose="02020603050405020304" pitchFamily="18" charset="0"/>
                </a:rPr>
                <a:t>Registrar nuevos Doctores, borrar, modificar datos.</a:t>
              </a:r>
            </a:p>
          </p:txBody>
        </p:sp>
        <p:sp>
          <p:nvSpPr>
            <p:cNvPr id="17" name="Elipse 16"/>
            <p:cNvSpPr/>
            <p:nvPr/>
          </p:nvSpPr>
          <p:spPr>
            <a:xfrm>
              <a:off x="316597" y="5709893"/>
              <a:ext cx="2714625" cy="6280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MX" sz="1200">
                  <a:effectLst/>
                  <a:latin typeface="Times New Roman" panose="02020603050405020304" pitchFamily="18" charset="0"/>
                  <a:ea typeface="Times New Roman" panose="02020603050405020304" pitchFamily="18" charset="0"/>
                </a:rPr>
                <a:t>Buscar Doctor por ID</a:t>
              </a:r>
            </a:p>
          </p:txBody>
        </p:sp>
        <p:cxnSp>
          <p:nvCxnSpPr>
            <p:cNvPr id="18" name="Conector recto de flecha 17"/>
            <p:cNvCxnSpPr>
              <a:stCxn id="6" idx="3"/>
              <a:endCxn id="16" idx="2"/>
            </p:cNvCxnSpPr>
            <p:nvPr/>
          </p:nvCxnSpPr>
          <p:spPr>
            <a:xfrm>
              <a:off x="-707388" y="3849961"/>
              <a:ext cx="1994029" cy="13570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ector recto de flecha 18"/>
            <p:cNvCxnSpPr>
              <a:stCxn id="6" idx="2"/>
              <a:endCxn id="17" idx="2"/>
            </p:cNvCxnSpPr>
            <p:nvPr/>
          </p:nvCxnSpPr>
          <p:spPr>
            <a:xfrm>
              <a:off x="-1288085" y="4620212"/>
              <a:ext cx="1604682" cy="1403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Elipse 19"/>
            <p:cNvSpPr/>
            <p:nvPr/>
          </p:nvSpPr>
          <p:spPr>
            <a:xfrm>
              <a:off x="-1040716" y="6438501"/>
              <a:ext cx="2714625" cy="6286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MX" sz="1200">
                  <a:effectLst/>
                  <a:latin typeface="Times New Roman" panose="02020603050405020304" pitchFamily="18" charset="0"/>
                  <a:ea typeface="Calibri" panose="020F0502020204030204" pitchFamily="34" charset="0"/>
                </a:rPr>
                <a:t>Cerrar Sesión.</a:t>
              </a:r>
              <a:endParaRPr lang="es-MX" sz="1200">
                <a:effectLst/>
                <a:latin typeface="Times New Roman" panose="02020603050405020304" pitchFamily="18" charset="0"/>
                <a:ea typeface="Times New Roman" panose="02020603050405020304" pitchFamily="18" charset="0"/>
              </a:endParaRPr>
            </a:p>
          </p:txBody>
        </p:sp>
        <p:cxnSp>
          <p:nvCxnSpPr>
            <p:cNvPr id="21" name="Conector recto de flecha 20"/>
            <p:cNvCxnSpPr>
              <a:stCxn id="6" idx="2"/>
              <a:endCxn id="20" idx="2"/>
            </p:cNvCxnSpPr>
            <p:nvPr/>
          </p:nvCxnSpPr>
          <p:spPr>
            <a:xfrm>
              <a:off x="-1288085" y="4620212"/>
              <a:ext cx="247369" cy="21326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65353870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entidad relación:</a:t>
            </a:r>
            <a:endParaRPr lang="es-MX" dirty="0"/>
          </a:p>
        </p:txBody>
      </p:sp>
      <p:pic>
        <p:nvPicPr>
          <p:cNvPr id="3" name="Imagen 2"/>
          <p:cNvPicPr>
            <a:picLocks noChangeAspect="1"/>
          </p:cNvPicPr>
          <p:nvPr/>
        </p:nvPicPr>
        <p:blipFill rotWithShape="1">
          <a:blip r:embed="rId2"/>
          <a:srcRect l="15849" t="17642" r="16616" b="8887"/>
          <a:stretch/>
        </p:blipFill>
        <p:spPr>
          <a:xfrm>
            <a:off x="296214" y="1674253"/>
            <a:ext cx="10921285" cy="4984123"/>
          </a:xfrm>
          <a:prstGeom prst="rect">
            <a:avLst/>
          </a:prstGeom>
        </p:spPr>
      </p:pic>
    </p:spTree>
    <p:extLst>
      <p:ext uri="{BB962C8B-B14F-4D97-AF65-F5344CB8AC3E}">
        <p14:creationId xmlns:p14="http://schemas.microsoft.com/office/powerpoint/2010/main" val="88527152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28788"/>
            <a:ext cx="9291215" cy="643944"/>
          </a:xfrm>
        </p:spPr>
        <p:txBody>
          <a:bodyPr>
            <a:normAutofit fontScale="90000"/>
          </a:bodyPr>
          <a:lstStyle/>
          <a:p>
            <a:pPr algn="l"/>
            <a:r>
              <a:rPr lang="es-ES" sz="2700" dirty="0">
                <a:solidFill>
                  <a:schemeClr val="accent6">
                    <a:lumMod val="75000"/>
                  </a:schemeClr>
                </a:solidFill>
              </a:rPr>
              <a:t>Modelo Físico (Tablas) de la Base de </a:t>
            </a:r>
            <a:r>
              <a:rPr lang="es-ES" sz="2700" dirty="0" smtClean="0">
                <a:solidFill>
                  <a:schemeClr val="accent6">
                    <a:lumMod val="75000"/>
                  </a:schemeClr>
                </a:solidFill>
              </a:rPr>
              <a:t>Datos:</a:t>
            </a:r>
            <a:r>
              <a:rPr lang="es-MX" dirty="0"/>
              <a:t/>
            </a:r>
            <a:br>
              <a:rPr lang="es-MX" dirty="0"/>
            </a:br>
            <a:endParaRPr lang="es-MX" dirty="0"/>
          </a:p>
        </p:txBody>
      </p:sp>
      <p:pic>
        <p:nvPicPr>
          <p:cNvPr id="3" name="Imagen 2"/>
          <p:cNvPicPr/>
          <p:nvPr/>
        </p:nvPicPr>
        <p:blipFill rotWithShape="1">
          <a:blip r:embed="rId2" cstate="print">
            <a:extLst>
              <a:ext uri="{28A0092B-C50C-407E-A947-70E740481C1C}">
                <a14:useLocalDpi xmlns:a14="http://schemas.microsoft.com/office/drawing/2010/main" val="0"/>
              </a:ext>
            </a:extLst>
          </a:blip>
          <a:srcRect l="17901" t="17650" r="15890" b="19129"/>
          <a:stretch/>
        </p:blipFill>
        <p:spPr bwMode="auto">
          <a:xfrm>
            <a:off x="115909" y="772731"/>
            <a:ext cx="11578107" cy="5228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36923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34818"/>
            <a:ext cx="9291215" cy="534884"/>
          </a:xfrm>
        </p:spPr>
        <p:txBody>
          <a:bodyPr>
            <a:normAutofit/>
          </a:bodyPr>
          <a:lstStyle/>
          <a:p>
            <a:pPr algn="l"/>
            <a:r>
              <a:rPr lang="es-MX" sz="2800" dirty="0" smtClean="0">
                <a:solidFill>
                  <a:schemeClr val="accent6">
                    <a:lumMod val="75000"/>
                  </a:schemeClr>
                </a:solidFill>
              </a:rPr>
              <a:t>Tabla pacientes: </a:t>
            </a:r>
            <a:endParaRPr lang="es-MX" sz="2800" dirty="0">
              <a:solidFill>
                <a:schemeClr val="accent6">
                  <a:lumMod val="75000"/>
                </a:schemeClr>
              </a:solidFill>
            </a:endParaRPr>
          </a:p>
        </p:txBody>
      </p:sp>
      <p:pic>
        <p:nvPicPr>
          <p:cNvPr id="3" name="Imagen 2"/>
          <p:cNvPicPr/>
          <p:nvPr/>
        </p:nvPicPr>
        <p:blipFill rotWithShape="1">
          <a:blip r:embed="rId2" cstate="print">
            <a:extLst>
              <a:ext uri="{28A0092B-C50C-407E-A947-70E740481C1C}">
                <a14:useLocalDpi xmlns:a14="http://schemas.microsoft.com/office/drawing/2010/main" val="0"/>
              </a:ext>
            </a:extLst>
          </a:blip>
          <a:srcRect l="17701" t="18879" r="1622" b="19132"/>
          <a:stretch/>
        </p:blipFill>
        <p:spPr bwMode="auto">
          <a:xfrm>
            <a:off x="90152" y="669702"/>
            <a:ext cx="11694017" cy="53447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55029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9060"/>
            <a:ext cx="9291215" cy="522005"/>
          </a:xfrm>
        </p:spPr>
        <p:txBody>
          <a:bodyPr>
            <a:normAutofit fontScale="90000"/>
          </a:bodyPr>
          <a:lstStyle/>
          <a:p>
            <a:pPr algn="l"/>
            <a:r>
              <a:rPr lang="es-MX" dirty="0" smtClean="0">
                <a:solidFill>
                  <a:schemeClr val="accent6">
                    <a:lumMod val="75000"/>
                  </a:schemeClr>
                </a:solidFill>
              </a:rPr>
              <a:t>Tabla medicamentos:</a:t>
            </a:r>
            <a:endParaRPr lang="es-MX" dirty="0">
              <a:solidFill>
                <a:schemeClr val="accent6">
                  <a:lumMod val="75000"/>
                </a:schemeClr>
              </a:solidFill>
            </a:endParaRPr>
          </a:p>
        </p:txBody>
      </p:sp>
      <p:pic>
        <p:nvPicPr>
          <p:cNvPr id="3" name="Imagen 2"/>
          <p:cNvPicPr/>
          <p:nvPr/>
        </p:nvPicPr>
        <p:blipFill rotWithShape="1">
          <a:blip r:embed="rId2" cstate="print">
            <a:extLst>
              <a:ext uri="{28A0092B-C50C-407E-A947-70E740481C1C}">
                <a14:useLocalDpi xmlns:a14="http://schemas.microsoft.com/office/drawing/2010/main" val="0"/>
              </a:ext>
            </a:extLst>
          </a:blip>
          <a:srcRect l="17902" t="18522" r="15708" b="15929"/>
          <a:stretch/>
        </p:blipFill>
        <p:spPr bwMode="auto">
          <a:xfrm>
            <a:off x="141669" y="631065"/>
            <a:ext cx="11900077" cy="54606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91046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177" y="96182"/>
            <a:ext cx="9291215" cy="612156"/>
          </a:xfrm>
        </p:spPr>
        <p:txBody>
          <a:bodyPr/>
          <a:lstStyle/>
          <a:p>
            <a:pPr algn="l"/>
            <a:r>
              <a:rPr lang="es-MX" dirty="0" smtClean="0">
                <a:solidFill>
                  <a:schemeClr val="accent6">
                    <a:lumMod val="75000"/>
                  </a:schemeClr>
                </a:solidFill>
              </a:rPr>
              <a:t>TABLA DOCTORES:</a:t>
            </a:r>
            <a:endParaRPr lang="es-MX" dirty="0">
              <a:solidFill>
                <a:schemeClr val="accent6">
                  <a:lumMod val="75000"/>
                </a:schemeClr>
              </a:solidFill>
            </a:endParaRPr>
          </a:p>
        </p:txBody>
      </p:sp>
      <p:pic>
        <p:nvPicPr>
          <p:cNvPr id="3" name="Imagen 2"/>
          <p:cNvPicPr/>
          <p:nvPr/>
        </p:nvPicPr>
        <p:blipFill rotWithShape="1">
          <a:blip r:embed="rId2" cstate="print">
            <a:extLst>
              <a:ext uri="{28A0092B-C50C-407E-A947-70E740481C1C}">
                <a14:useLocalDpi xmlns:a14="http://schemas.microsoft.com/office/drawing/2010/main" val="0"/>
              </a:ext>
            </a:extLst>
          </a:blip>
          <a:srcRect l="18104" t="18166" r="13082" b="15577"/>
          <a:stretch/>
        </p:blipFill>
        <p:spPr bwMode="auto">
          <a:xfrm>
            <a:off x="218941" y="708338"/>
            <a:ext cx="11745532" cy="53576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98361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570" y="134819"/>
            <a:ext cx="9291215" cy="599278"/>
          </a:xfrm>
          <a:solidFill>
            <a:srgbClr val="FFFF00"/>
          </a:solidFill>
        </p:spPr>
        <p:txBody>
          <a:bodyPr/>
          <a:lstStyle/>
          <a:p>
            <a:pPr algn="l"/>
            <a:r>
              <a:rPr lang="es-MX" dirty="0" smtClean="0">
                <a:solidFill>
                  <a:schemeClr val="accent6">
                    <a:lumMod val="75000"/>
                  </a:schemeClr>
                </a:solidFill>
              </a:rPr>
              <a:t>PANTALLAS DE LA APLICACIÓN:</a:t>
            </a:r>
            <a:endParaRPr lang="es-MX" dirty="0">
              <a:solidFill>
                <a:schemeClr val="accent6">
                  <a:lumMod val="75000"/>
                </a:schemeClr>
              </a:solidFill>
            </a:endParaRPr>
          </a:p>
        </p:txBody>
      </p:sp>
      <p:pic>
        <p:nvPicPr>
          <p:cNvPr id="3" name="Imagen 2" descr="C:\Users\AlendraPc\AppData\Local\Microsoft\Windows\INetCache\Content.Word\Screenshot_20200621-162557_Proyecto.jpg"/>
          <p:cNvPicPr/>
          <p:nvPr/>
        </p:nvPicPr>
        <p:blipFill>
          <a:blip r:embed="rId2">
            <a:extLst>
              <a:ext uri="{28A0092B-C50C-407E-A947-70E740481C1C}">
                <a14:useLocalDpi xmlns:a14="http://schemas.microsoft.com/office/drawing/2010/main" val="0"/>
              </a:ext>
            </a:extLst>
          </a:blip>
          <a:srcRect/>
          <a:stretch>
            <a:fillRect/>
          </a:stretch>
        </p:blipFill>
        <p:spPr bwMode="auto">
          <a:xfrm>
            <a:off x="290076" y="978795"/>
            <a:ext cx="3251614" cy="5532400"/>
          </a:xfrm>
          <a:prstGeom prst="rect">
            <a:avLst/>
          </a:prstGeom>
          <a:noFill/>
          <a:ln>
            <a:noFill/>
          </a:ln>
        </p:spPr>
      </p:pic>
      <p:pic>
        <p:nvPicPr>
          <p:cNvPr id="4" name="Imagen 3" descr="C:\Users\AlendraPc\AppData\Local\Microsoft\Windows\INetCache\Content.Word\Screenshot_20200621-162618_Proyecto.jpg"/>
          <p:cNvPicPr/>
          <p:nvPr/>
        </p:nvPicPr>
        <p:blipFill>
          <a:blip r:embed="rId3">
            <a:extLst>
              <a:ext uri="{28A0092B-C50C-407E-A947-70E740481C1C}">
                <a14:useLocalDpi xmlns:a14="http://schemas.microsoft.com/office/drawing/2010/main" val="0"/>
              </a:ext>
            </a:extLst>
          </a:blip>
          <a:srcRect/>
          <a:stretch>
            <a:fillRect/>
          </a:stretch>
        </p:blipFill>
        <p:spPr bwMode="auto">
          <a:xfrm>
            <a:off x="4237149" y="978795"/>
            <a:ext cx="3451538" cy="5532400"/>
          </a:xfrm>
          <a:prstGeom prst="rect">
            <a:avLst/>
          </a:prstGeom>
          <a:noFill/>
          <a:ln>
            <a:noFill/>
          </a:ln>
        </p:spPr>
      </p:pic>
      <p:pic>
        <p:nvPicPr>
          <p:cNvPr id="5" name="Imagen 4" descr="C:\Users\AlendraPc\AppData\Local\Microsoft\Windows\INetCache\Content.Word\Screenshot_20200621-162648_Proyecto.jpg"/>
          <p:cNvPicPr/>
          <p:nvPr/>
        </p:nvPicPr>
        <p:blipFill>
          <a:blip r:embed="rId4">
            <a:extLst>
              <a:ext uri="{28A0092B-C50C-407E-A947-70E740481C1C}">
                <a14:useLocalDpi xmlns:a14="http://schemas.microsoft.com/office/drawing/2010/main" val="0"/>
              </a:ext>
            </a:extLst>
          </a:blip>
          <a:srcRect/>
          <a:stretch>
            <a:fillRect/>
          </a:stretch>
        </p:blipFill>
        <p:spPr bwMode="auto">
          <a:xfrm>
            <a:off x="8327850" y="978795"/>
            <a:ext cx="3198741" cy="5471044"/>
          </a:xfrm>
          <a:prstGeom prst="rect">
            <a:avLst/>
          </a:prstGeom>
          <a:noFill/>
          <a:ln>
            <a:noFill/>
          </a:ln>
        </p:spPr>
      </p:pic>
    </p:spTree>
    <p:extLst>
      <p:ext uri="{BB962C8B-B14F-4D97-AF65-F5344CB8AC3E}">
        <p14:creationId xmlns:p14="http://schemas.microsoft.com/office/powerpoint/2010/main" val="475867563"/>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Users\AlendraPc\AppData\Local\Microsoft\Windows\INetCache\Content.Word\Screenshot_20200621-162626_Proyecto.jpg"/>
          <p:cNvPicPr/>
          <p:nvPr/>
        </p:nvPicPr>
        <p:blipFill>
          <a:blip r:embed="rId2">
            <a:extLst>
              <a:ext uri="{28A0092B-C50C-407E-A947-70E740481C1C}">
                <a14:useLocalDpi xmlns:a14="http://schemas.microsoft.com/office/drawing/2010/main" val="0"/>
              </a:ext>
            </a:extLst>
          </a:blip>
          <a:srcRect/>
          <a:stretch>
            <a:fillRect/>
          </a:stretch>
        </p:blipFill>
        <p:spPr bwMode="auto">
          <a:xfrm>
            <a:off x="239918" y="772730"/>
            <a:ext cx="3417682" cy="5821251"/>
          </a:xfrm>
          <a:prstGeom prst="rect">
            <a:avLst/>
          </a:prstGeom>
          <a:noFill/>
          <a:ln>
            <a:noFill/>
          </a:ln>
        </p:spPr>
      </p:pic>
      <p:pic>
        <p:nvPicPr>
          <p:cNvPr id="4" name="Imagen 3" descr="C:\Users\AlendraPc\AppData\Local\Microsoft\Windows\INetCache\Content.Word\Screenshot_20200621-162635_Proyecto.jpg"/>
          <p:cNvPicPr/>
          <p:nvPr/>
        </p:nvPicPr>
        <p:blipFill>
          <a:blip r:embed="rId3">
            <a:extLst>
              <a:ext uri="{28A0092B-C50C-407E-A947-70E740481C1C}">
                <a14:useLocalDpi xmlns:a14="http://schemas.microsoft.com/office/drawing/2010/main" val="0"/>
              </a:ext>
            </a:extLst>
          </a:blip>
          <a:srcRect/>
          <a:stretch>
            <a:fillRect/>
          </a:stretch>
        </p:blipFill>
        <p:spPr bwMode="auto">
          <a:xfrm>
            <a:off x="4159876" y="772728"/>
            <a:ext cx="3554569" cy="5821251"/>
          </a:xfrm>
          <a:prstGeom prst="rect">
            <a:avLst/>
          </a:prstGeom>
          <a:noFill/>
          <a:ln>
            <a:noFill/>
          </a:ln>
        </p:spPr>
      </p:pic>
      <p:pic>
        <p:nvPicPr>
          <p:cNvPr id="5" name="Imagen 4" descr="C:\Users\AlendraPc\AppData\Local\Microsoft\Windows\INetCache\Content.Word\Screenshot_20200621-162641_Proyecto.jpg"/>
          <p:cNvPicPr/>
          <p:nvPr/>
        </p:nvPicPr>
        <p:blipFill>
          <a:blip r:embed="rId4">
            <a:extLst>
              <a:ext uri="{28A0092B-C50C-407E-A947-70E740481C1C}">
                <a14:useLocalDpi xmlns:a14="http://schemas.microsoft.com/office/drawing/2010/main" val="0"/>
              </a:ext>
            </a:extLst>
          </a:blip>
          <a:srcRect/>
          <a:stretch>
            <a:fillRect/>
          </a:stretch>
        </p:blipFill>
        <p:spPr bwMode="auto">
          <a:xfrm>
            <a:off x="8394636" y="772729"/>
            <a:ext cx="3363776" cy="5821251"/>
          </a:xfrm>
          <a:prstGeom prst="rect">
            <a:avLst/>
          </a:prstGeom>
          <a:noFill/>
          <a:ln>
            <a:noFill/>
          </a:ln>
        </p:spPr>
      </p:pic>
    </p:spTree>
    <p:extLst>
      <p:ext uri="{BB962C8B-B14F-4D97-AF65-F5344CB8AC3E}">
        <p14:creationId xmlns:p14="http://schemas.microsoft.com/office/powerpoint/2010/main" val="2904398057"/>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31820"/>
            <a:ext cx="9291215" cy="386366"/>
          </a:xfrm>
        </p:spPr>
        <p:txBody>
          <a:bodyPr>
            <a:normAutofit fontScale="90000"/>
          </a:bodyPr>
          <a:lstStyle/>
          <a:p>
            <a:pPr algn="l"/>
            <a:r>
              <a:rPr lang="es-ES" dirty="0">
                <a:solidFill>
                  <a:schemeClr val="accent6">
                    <a:lumMod val="75000"/>
                  </a:schemeClr>
                </a:solidFill>
              </a:rPr>
              <a:t>Dificultades obstáculos y </a:t>
            </a:r>
            <a:r>
              <a:rPr lang="es-ES" dirty="0" smtClean="0">
                <a:solidFill>
                  <a:schemeClr val="accent6">
                    <a:lumMod val="75000"/>
                  </a:schemeClr>
                </a:solidFill>
              </a:rPr>
              <a:t>soluciones.</a:t>
            </a:r>
            <a:r>
              <a:rPr lang="es-MX" dirty="0"/>
              <a:t/>
            </a:r>
            <a:br>
              <a:rPr lang="es-MX" dirty="0"/>
            </a:br>
            <a:endParaRPr lang="es-MX" dirty="0"/>
          </a:p>
        </p:txBody>
      </p:sp>
      <p:sp>
        <p:nvSpPr>
          <p:cNvPr id="3" name="Rectángulo 2"/>
          <p:cNvSpPr/>
          <p:nvPr/>
        </p:nvSpPr>
        <p:spPr>
          <a:xfrm>
            <a:off x="124496" y="425003"/>
            <a:ext cx="11672552" cy="4176528"/>
          </a:xfrm>
          <a:prstGeom prst="rect">
            <a:avLst/>
          </a:prstGeom>
          <a:solidFill>
            <a:schemeClr val="accent6">
              <a:lumMod val="50000"/>
            </a:schemeClr>
          </a:solidFill>
        </p:spPr>
        <p:txBody>
          <a:bodyPr wrap="square">
            <a:spAutoFit/>
          </a:bodyPr>
          <a:lstStyle/>
          <a:p>
            <a:pPr algn="just">
              <a:lnSpc>
                <a:spcPct val="115000"/>
              </a:lnSpc>
              <a:spcAft>
                <a:spcPts val="1000"/>
              </a:spcAft>
            </a:pPr>
            <a:r>
              <a:rPr lang="es-ES" sz="1200" dirty="0">
                <a:latin typeface="Arial" panose="020B0604020202020204" pitchFamily="34" charset="0"/>
                <a:ea typeface="Libre Franklin"/>
              </a:rPr>
              <a:t>Principalmente la enfermedad Covid-19 impidió asistir a la escuela provocando en cierta medida el no aprender bien a programar en Android Studio ya que no tuvimos clases desde finales de marzo.</a:t>
            </a:r>
            <a:endParaRPr lang="es-MX" sz="1200" dirty="0" smtClean="0">
              <a:effectLst/>
              <a:latin typeface="Calibri" panose="020F0502020204030204" pitchFamily="34" charset="0"/>
              <a:ea typeface="Times New Roman" panose="02020603050405020304" pitchFamily="18" charset="0"/>
            </a:endParaRPr>
          </a:p>
          <a:p>
            <a:pPr algn="just">
              <a:lnSpc>
                <a:spcPct val="115000"/>
              </a:lnSpc>
              <a:spcAft>
                <a:spcPts val="1000"/>
              </a:spcAft>
            </a:pPr>
            <a:r>
              <a:rPr lang="es-ES" sz="1200" dirty="0">
                <a:latin typeface="Arial" panose="020B0604020202020204" pitchFamily="34" charset="0"/>
                <a:ea typeface="Libre Franklin"/>
              </a:rPr>
              <a:t>Mi computadora no me permitía programar adecuadamente debido a que con frecuencia se congelaba, dejaba de funcionar Android Studio, esto es porque mi pc solo tiene 2gb de RAM y para que el programa funcionara bien se necesitan mínimo 4. Aún así, hice mi mayor esfuerzo trabajando de esa manera.</a:t>
            </a:r>
            <a:endParaRPr lang="es-MX" sz="1200" dirty="0" smtClean="0">
              <a:effectLst/>
              <a:latin typeface="Calibri" panose="020F0502020204030204" pitchFamily="34" charset="0"/>
              <a:ea typeface="Times New Roman" panose="02020603050405020304" pitchFamily="18" charset="0"/>
            </a:endParaRPr>
          </a:p>
          <a:p>
            <a:pPr algn="just">
              <a:lnSpc>
                <a:spcPct val="115000"/>
              </a:lnSpc>
              <a:spcAft>
                <a:spcPts val="1000"/>
              </a:spcAft>
            </a:pPr>
            <a:r>
              <a:rPr lang="es-ES" sz="1200" dirty="0">
                <a:latin typeface="Arial" panose="020B0604020202020204" pitchFamily="34" charset="0"/>
                <a:ea typeface="Libre Franklin"/>
              </a:rPr>
              <a:t>Ligado al problema anterior, al momento de trabajar en el entorno gráfico es cuando más lenta se ponía mi pc, lo único que podía hacer es cerrar todas las aplicaciones y solo usar Android, pero no funcionaba del todo.</a:t>
            </a:r>
            <a:endParaRPr lang="es-MX" sz="1200" dirty="0" smtClean="0">
              <a:effectLst/>
              <a:latin typeface="Calibri" panose="020F0502020204030204" pitchFamily="34" charset="0"/>
              <a:ea typeface="Times New Roman" panose="02020603050405020304" pitchFamily="18" charset="0"/>
            </a:endParaRPr>
          </a:p>
          <a:p>
            <a:pPr algn="just">
              <a:lnSpc>
                <a:spcPct val="115000"/>
              </a:lnSpc>
              <a:spcAft>
                <a:spcPts val="1000"/>
              </a:spcAft>
            </a:pPr>
            <a:r>
              <a:rPr lang="es-ES" sz="1200" dirty="0">
                <a:latin typeface="Arial" panose="020B0604020202020204" pitchFamily="34" charset="0"/>
                <a:ea typeface="Libre Franklin"/>
              </a:rPr>
              <a:t>Debido a que no conozco a la mayoría de los compañeros de clase, no pude contactar a nadie para hacer el proyecto y mi equipo original no tenía derecho a hacer proyecto, por lo que opté por hacerlo yo solo, y eso ocasionó que tuviera mucho que hacer. Y no solo tengo está materia, por lo que también tuve que hacer tareas de otras materias y haciendo más difícil acabar.</a:t>
            </a:r>
            <a:endParaRPr lang="es-MX" sz="1200" dirty="0" smtClean="0">
              <a:effectLst/>
              <a:latin typeface="Calibri" panose="020F0502020204030204" pitchFamily="34" charset="0"/>
              <a:ea typeface="Times New Roman" panose="02020603050405020304" pitchFamily="18" charset="0"/>
            </a:endParaRPr>
          </a:p>
          <a:p>
            <a:pPr algn="just">
              <a:lnSpc>
                <a:spcPct val="115000"/>
              </a:lnSpc>
              <a:spcAft>
                <a:spcPts val="1000"/>
              </a:spcAft>
            </a:pPr>
            <a:r>
              <a:rPr lang="es-ES" sz="1200" dirty="0">
                <a:latin typeface="Arial" panose="020B0604020202020204" pitchFamily="34" charset="0"/>
                <a:ea typeface="Libre Franklin"/>
              </a:rPr>
              <a:t>No podía utilizar un emulador para ir probando mi app, por lo que utilicé un celular físico.</a:t>
            </a:r>
            <a:endParaRPr lang="es-MX" sz="1200" dirty="0" smtClean="0">
              <a:effectLst/>
              <a:latin typeface="Calibri" panose="020F0502020204030204" pitchFamily="34" charset="0"/>
              <a:ea typeface="Times New Roman" panose="02020603050405020304" pitchFamily="18" charset="0"/>
            </a:endParaRPr>
          </a:p>
          <a:p>
            <a:pPr algn="just">
              <a:lnSpc>
                <a:spcPct val="115000"/>
              </a:lnSpc>
              <a:spcAft>
                <a:spcPts val="1000"/>
              </a:spcAft>
            </a:pPr>
            <a:r>
              <a:rPr lang="es-ES" sz="1200" dirty="0">
                <a:latin typeface="Arial" panose="020B0604020202020204" pitchFamily="34" charset="0"/>
                <a:ea typeface="Libre Franklin"/>
              </a:rPr>
              <a:t>En un principio fue difícil hacer la Base de Datos ya que la tenía que hacer Remota y no sabía cómo, con ayuda de la práctica de la maestra creé el servidor y la base de datos, sin embargo los web </a:t>
            </a:r>
            <a:r>
              <a:rPr lang="es-ES" sz="1200" dirty="0" smtClean="0">
                <a:latin typeface="Arial" panose="020B0604020202020204" pitchFamily="34" charset="0"/>
                <a:ea typeface="Libre Franklin"/>
              </a:rPr>
              <a:t>service </a:t>
            </a:r>
            <a:r>
              <a:rPr lang="es-ES" sz="1200" dirty="0">
                <a:latin typeface="Arial" panose="020B0604020202020204" pitchFamily="34" charset="0"/>
                <a:ea typeface="Libre Franklin"/>
              </a:rPr>
              <a:t>los tuve que hacer por mí mismo debido a que la maestra no proporcionó los scripts para crearlos, sin embargo en la práctica se mostraban 2 y de esos me basé para hacer los demás.</a:t>
            </a:r>
            <a:endParaRPr lang="es-MX" sz="1200" dirty="0" smtClean="0">
              <a:effectLst/>
              <a:latin typeface="Calibri" panose="020F0502020204030204" pitchFamily="34" charset="0"/>
              <a:ea typeface="Times New Roman" panose="02020603050405020304" pitchFamily="18" charset="0"/>
            </a:endParaRPr>
          </a:p>
          <a:p>
            <a:r>
              <a:rPr lang="es-ES" sz="1200" dirty="0">
                <a:latin typeface="Arial" panose="020B0604020202020204" pitchFamily="34" charset="0"/>
                <a:ea typeface="Libre Franklin"/>
              </a:rPr>
              <a:t>Otra dificultad fue que (al menos yo) no sabía cómo acomodar todo en la app, porque al ejecutarla los elementos se movían y no estaban en donde yo quería, para solucionar esto tuve que hacer cada movimiento y ejecutar la app para verificar que todo estuviera bien, sin embargo en más de una ocasión tuve que reordenar los elementos ya que se movían por todos lados.</a:t>
            </a:r>
            <a:endParaRPr lang="es-MX" sz="12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40" y="4762500"/>
            <a:ext cx="2857500" cy="2095500"/>
          </a:xfrm>
          <a:prstGeom prst="rect">
            <a:avLst/>
          </a:prstGeom>
          <a:ln>
            <a:noFill/>
          </a:ln>
          <a:effectLst>
            <a:softEdge rad="112500"/>
          </a:effectLst>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64" y="4895580"/>
            <a:ext cx="2867025" cy="1775675"/>
          </a:xfrm>
          <a:prstGeom prst="rect">
            <a:avLst/>
          </a:prstGeom>
          <a:ln>
            <a:noFill/>
          </a:ln>
          <a:effectLst>
            <a:softEdge rad="112500"/>
          </a:effectLst>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9652" y="4895580"/>
            <a:ext cx="2143125" cy="1775675"/>
          </a:xfrm>
          <a:prstGeom prst="rect">
            <a:avLst/>
          </a:prstGeom>
          <a:ln>
            <a:noFill/>
          </a:ln>
          <a:effectLst>
            <a:softEdge rad="112500"/>
          </a:effectLst>
        </p:spPr>
      </p:pic>
    </p:spTree>
    <p:extLst>
      <p:ext uri="{BB962C8B-B14F-4D97-AF65-F5344CB8AC3E}">
        <p14:creationId xmlns:p14="http://schemas.microsoft.com/office/powerpoint/2010/main" val="277105567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C:\Users\AlendraPc\Desktop\Logo Hospita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882" y="2325217"/>
            <a:ext cx="4893971" cy="3650579"/>
          </a:xfrm>
          <a:prstGeom prst="rect">
            <a:avLst/>
          </a:prstGeom>
          <a:noFill/>
          <a:ln>
            <a:solidFill>
              <a:schemeClr val="tx1"/>
            </a:solidFill>
          </a:ln>
        </p:spPr>
      </p:pic>
      <p:sp>
        <p:nvSpPr>
          <p:cNvPr id="7" name="CuadroTexto 6"/>
          <p:cNvSpPr txBox="1"/>
          <p:nvPr/>
        </p:nvSpPr>
        <p:spPr>
          <a:xfrm>
            <a:off x="3142445" y="695460"/>
            <a:ext cx="6272012" cy="707886"/>
          </a:xfrm>
          <a:prstGeom prst="rect">
            <a:avLst/>
          </a:prstGeom>
          <a:noFill/>
        </p:spPr>
        <p:txBody>
          <a:bodyPr wrap="square" rtlCol="0">
            <a:spAutoFit/>
          </a:bodyPr>
          <a:lstStyle/>
          <a:p>
            <a:r>
              <a:rPr lang="es-MX" sz="4000" dirty="0" smtClean="0"/>
              <a:t>HOSPITAL SANTA MARIA</a:t>
            </a:r>
            <a:endParaRPr lang="es-MX" sz="4000" dirty="0"/>
          </a:p>
        </p:txBody>
      </p:sp>
      <p:pic>
        <p:nvPicPr>
          <p:cNvPr id="8" name="image2.png"/>
          <p:cNvPicPr/>
          <p:nvPr/>
        </p:nvPicPr>
        <p:blipFill>
          <a:blip r:embed="rId3"/>
          <a:srcRect/>
          <a:stretch>
            <a:fillRect/>
          </a:stretch>
        </p:blipFill>
        <p:spPr>
          <a:xfrm>
            <a:off x="6278451" y="2325217"/>
            <a:ext cx="5325414" cy="35346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33789182"/>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6880" y="154546"/>
            <a:ext cx="9291215" cy="591624"/>
          </a:xfrm>
          <a:solidFill>
            <a:srgbClr val="FFFF00"/>
          </a:solidFill>
        </p:spPr>
        <p:txBody>
          <a:bodyPr/>
          <a:lstStyle/>
          <a:p>
            <a:r>
              <a:rPr lang="es-MX" dirty="0" smtClean="0">
                <a:solidFill>
                  <a:schemeClr val="accent6">
                    <a:lumMod val="75000"/>
                  </a:schemeClr>
                </a:solidFill>
              </a:rPr>
              <a:t>APRENDIZAJE OBTENIDO:</a:t>
            </a:r>
            <a:endParaRPr lang="es-MX" dirty="0">
              <a:solidFill>
                <a:schemeClr val="accent6">
                  <a:lumMod val="75000"/>
                </a:schemeClr>
              </a:solidFill>
            </a:endParaRPr>
          </a:p>
        </p:txBody>
      </p:sp>
      <p:sp>
        <p:nvSpPr>
          <p:cNvPr id="3" name="Rectángulo 2"/>
          <p:cNvSpPr/>
          <p:nvPr/>
        </p:nvSpPr>
        <p:spPr>
          <a:xfrm>
            <a:off x="1206879" y="746170"/>
            <a:ext cx="9291215" cy="2131866"/>
          </a:xfrm>
          <a:prstGeom prst="rect">
            <a:avLst/>
          </a:prstGeom>
          <a:solidFill>
            <a:schemeClr val="accent6">
              <a:lumMod val="50000"/>
            </a:schemeClr>
          </a:solidFill>
        </p:spPr>
        <p:txBody>
          <a:bodyPr wrap="square">
            <a:spAutoFit/>
          </a:bodyPr>
          <a:lstStyle/>
          <a:p>
            <a:pPr algn="just">
              <a:lnSpc>
                <a:spcPct val="115000"/>
              </a:lnSpc>
              <a:spcAft>
                <a:spcPts val="1000"/>
              </a:spcAft>
            </a:pPr>
            <a:r>
              <a:rPr lang="es-ES" dirty="0">
                <a:latin typeface="Arial" panose="020B0604020202020204" pitchFamily="34" charset="0"/>
                <a:ea typeface="Libre Franklin"/>
              </a:rPr>
              <a:t>Con ayuda de las prácticas logré aprender a programar en Android, al menos lo necesario para hacer mi proyecto. A pesar de no ir directamente a la escuela hice el mayor esfuerzo en aprender para hacer un proyecto decente.</a:t>
            </a:r>
            <a:endParaRPr lang="es-MX" sz="1400" dirty="0" smtClean="0">
              <a:effectLst/>
              <a:latin typeface="Calibri" panose="020F0502020204030204" pitchFamily="34" charset="0"/>
              <a:ea typeface="Times New Roman" panose="02020603050405020304" pitchFamily="18" charset="0"/>
            </a:endParaRPr>
          </a:p>
          <a:p>
            <a:pPr algn="just">
              <a:lnSpc>
                <a:spcPct val="115000"/>
              </a:lnSpc>
              <a:spcAft>
                <a:spcPts val="1000"/>
              </a:spcAft>
            </a:pPr>
            <a:r>
              <a:rPr lang="es-ES" dirty="0">
                <a:latin typeface="Arial" panose="020B0604020202020204" pitchFamily="34" charset="0"/>
                <a:ea typeface="Libre Franklin"/>
              </a:rPr>
              <a:t>Al final de la unidad (mientras realizaba el proyecto), aprendí a hacer Bases de Datos Remotas, algo que no había hecho antes, creé Web Service y un servidor, para el correcto funcionamiento de mi Aplicación.</a:t>
            </a:r>
            <a:endParaRPr lang="es-MX" sz="1400" dirty="0">
              <a:effectLst/>
              <a:latin typeface="Calibri" panose="020F0502020204030204" pitchFamily="34" charset="0"/>
              <a:ea typeface="Times New Roman" panose="02020603050405020304" pitchFamily="18" charset="0"/>
            </a:endParaRPr>
          </a:p>
        </p:txBody>
      </p:sp>
      <p:sp>
        <p:nvSpPr>
          <p:cNvPr id="4" name="Rectángulo 3"/>
          <p:cNvSpPr/>
          <p:nvPr/>
        </p:nvSpPr>
        <p:spPr>
          <a:xfrm>
            <a:off x="1206878" y="4277661"/>
            <a:ext cx="9291216" cy="622222"/>
          </a:xfrm>
          <a:prstGeom prst="rect">
            <a:avLst/>
          </a:prstGeom>
          <a:solidFill>
            <a:srgbClr val="FFFF00"/>
          </a:solidFill>
        </p:spPr>
        <p:txBody>
          <a:bodyPr wrap="square">
            <a:spAutoFit/>
          </a:bodyPr>
          <a:lstStyle/>
          <a:p>
            <a:pPr algn="ctr">
              <a:lnSpc>
                <a:spcPct val="115000"/>
              </a:lnSpc>
              <a:spcAft>
                <a:spcPts val="1000"/>
              </a:spcAft>
            </a:pPr>
            <a:r>
              <a:rPr lang="es-ES" sz="3200" dirty="0" smtClean="0">
                <a:solidFill>
                  <a:srgbClr val="0070C0"/>
                </a:solidFill>
                <a:latin typeface="Libre Franklin"/>
                <a:ea typeface="Libre Franklin"/>
                <a:cs typeface="Libre Franklin"/>
              </a:rPr>
              <a:t>Conclusión:</a:t>
            </a:r>
            <a:endParaRPr lang="es-MX" sz="1200" dirty="0">
              <a:effectLst/>
              <a:latin typeface="Calibri" panose="020F0502020204030204" pitchFamily="34" charset="0"/>
              <a:ea typeface="Times New Roman" panose="02020603050405020304" pitchFamily="18" charset="0"/>
            </a:endParaRPr>
          </a:p>
        </p:txBody>
      </p:sp>
      <p:sp>
        <p:nvSpPr>
          <p:cNvPr id="5" name="Rectángulo 4"/>
          <p:cNvSpPr/>
          <p:nvPr/>
        </p:nvSpPr>
        <p:spPr>
          <a:xfrm>
            <a:off x="1206878" y="4899883"/>
            <a:ext cx="9291217" cy="1791260"/>
          </a:xfrm>
          <a:prstGeom prst="rect">
            <a:avLst/>
          </a:prstGeom>
          <a:solidFill>
            <a:schemeClr val="accent6">
              <a:lumMod val="50000"/>
            </a:schemeClr>
          </a:solidFill>
        </p:spPr>
        <p:txBody>
          <a:bodyPr wrap="square">
            <a:spAutoFit/>
          </a:bodyPr>
          <a:lstStyle/>
          <a:p>
            <a:pPr algn="just">
              <a:lnSpc>
                <a:spcPct val="115000"/>
              </a:lnSpc>
              <a:spcAft>
                <a:spcPts val="1000"/>
              </a:spcAft>
            </a:pPr>
            <a:r>
              <a:rPr lang="es-ES" sz="1600" dirty="0">
                <a:latin typeface="Arial" panose="020B0604020202020204" pitchFamily="34" charset="0"/>
                <a:ea typeface="Libre Franklin"/>
              </a:rPr>
              <a:t>Finalmente con el proyecto pude crear una aplicación para dispositivos Android que para utilizarla simplemente necesita de conexión a Internet, aprendí a hacer Web Service para el funcionamiento de la Base de Datos Remota y me agradó haber hecho todo esto por mí mismo con ayuda de la maestra Claudia. A lo largo del curso aprendí a hacer distintas funciones para las aplicaciones, que quizá en mi app no incluí por tiempo o por no saber de qué manera ayudaría en los objetivos del proyecto pero aún así pude hacer y con mucho esfuerzo ya que mi computadora no es tan buena.</a:t>
            </a:r>
            <a:endParaRPr lang="es-MX" sz="12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70212585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2197"/>
            <a:ext cx="12191999" cy="6858000"/>
          </a:xfrm>
        </p:spPr>
        <p:txBody>
          <a:bodyPr>
            <a:normAutofit/>
          </a:bodyPr>
          <a:lstStyle/>
          <a:p>
            <a:pPr algn="l"/>
            <a:r>
              <a:rPr lang="es-ES" sz="3600" dirty="0" smtClean="0"/>
              <a:t>EMPRESA: Hospital Santa María.</a:t>
            </a:r>
            <a:br>
              <a:rPr lang="es-ES" sz="3600" dirty="0" smtClean="0"/>
            </a:br>
            <a:r>
              <a:rPr lang="es-ES" sz="3600" dirty="0" smtClean="0"/>
              <a:t/>
            </a:r>
            <a:br>
              <a:rPr lang="es-ES" sz="3600" dirty="0" smtClean="0"/>
            </a:br>
            <a:r>
              <a:rPr lang="es-ES" sz="3600" dirty="0" smtClean="0">
                <a:solidFill>
                  <a:schemeClr val="tx1"/>
                </a:solidFill>
              </a:rPr>
              <a:t>MISION</a:t>
            </a:r>
            <a:br>
              <a:rPr lang="es-ES" sz="3600" dirty="0" smtClean="0">
                <a:solidFill>
                  <a:schemeClr val="tx1"/>
                </a:solidFill>
              </a:rPr>
            </a:br>
            <a:r>
              <a:rPr lang="es-ES" sz="1800" dirty="0">
                <a:solidFill>
                  <a:schemeClr val="tx1"/>
                </a:solidFill>
              </a:rPr>
              <a:t>Ofrecer a los clientes un servicio en donde sus datos sean guardados con mucho cuidado, ser atendidos de manera rápida y eficaz, además de brindar un servicio amigable y respetuoso, mantener una buena calidad de </a:t>
            </a:r>
            <a:r>
              <a:rPr lang="es-ES" sz="1800" dirty="0" smtClean="0">
                <a:solidFill>
                  <a:schemeClr val="tx1"/>
                </a:solidFill>
              </a:rPr>
              <a:t>vida.</a:t>
            </a:r>
            <a:r>
              <a:rPr lang="es-ES" sz="3600" dirty="0" smtClean="0">
                <a:solidFill>
                  <a:schemeClr val="tx1"/>
                </a:solidFill>
              </a:rPr>
              <a:t/>
            </a:r>
            <a:br>
              <a:rPr lang="es-ES" sz="3600" dirty="0" smtClean="0">
                <a:solidFill>
                  <a:schemeClr val="tx1"/>
                </a:solidFill>
              </a:rPr>
            </a:br>
            <a:r>
              <a:rPr lang="es-ES" sz="3600" dirty="0" smtClean="0">
                <a:solidFill>
                  <a:schemeClr val="tx1"/>
                </a:solidFill>
              </a:rPr>
              <a:t/>
            </a:r>
            <a:br>
              <a:rPr lang="es-ES" sz="3600" dirty="0" smtClean="0">
                <a:solidFill>
                  <a:schemeClr val="tx1"/>
                </a:solidFill>
              </a:rPr>
            </a:br>
            <a:r>
              <a:rPr lang="es-ES" sz="3600" dirty="0" smtClean="0">
                <a:solidFill>
                  <a:schemeClr val="tx1"/>
                </a:solidFill>
              </a:rPr>
              <a:t>VISION</a:t>
            </a:r>
            <a:br>
              <a:rPr lang="es-ES" sz="3600" dirty="0" smtClean="0">
                <a:solidFill>
                  <a:schemeClr val="tx1"/>
                </a:solidFill>
              </a:rPr>
            </a:br>
            <a:r>
              <a:rPr lang="es-ES" sz="1800" dirty="0" smtClean="0">
                <a:solidFill>
                  <a:schemeClr val="tx1"/>
                </a:solidFill>
              </a:rPr>
              <a:t>Ser la mejor clínica especialista en atender a pacientes y con mayor prestigio en toda américa y distinción en el uso de informática y nuevas tecnologías para la atención de los pacientes.</a:t>
            </a:r>
            <a:r>
              <a:rPr lang="es-ES" sz="3600" dirty="0" smtClean="0">
                <a:solidFill>
                  <a:schemeClr val="tx1"/>
                </a:solidFill>
              </a:rPr>
              <a:t/>
            </a:r>
            <a:br>
              <a:rPr lang="es-ES" sz="3600" dirty="0" smtClean="0">
                <a:solidFill>
                  <a:schemeClr val="tx1"/>
                </a:solidFill>
              </a:rPr>
            </a:br>
            <a:r>
              <a:rPr lang="es-ES" sz="3600" dirty="0">
                <a:solidFill>
                  <a:schemeClr val="tx1"/>
                </a:solidFill>
              </a:rPr>
              <a:t/>
            </a:r>
            <a:br>
              <a:rPr lang="es-ES" sz="3600" dirty="0">
                <a:solidFill>
                  <a:schemeClr val="tx1"/>
                </a:solidFill>
              </a:rPr>
            </a:br>
            <a:r>
              <a:rPr lang="es-ES" sz="3600" dirty="0" smtClean="0">
                <a:solidFill>
                  <a:schemeClr val="tx1"/>
                </a:solidFill>
              </a:rPr>
              <a:t>VALORES </a:t>
            </a:r>
            <a:br>
              <a:rPr lang="es-ES" sz="3600" dirty="0" smtClean="0">
                <a:solidFill>
                  <a:schemeClr val="tx1"/>
                </a:solidFill>
              </a:rPr>
            </a:br>
            <a:r>
              <a:rPr lang="es-ES" sz="1600" dirty="0" smtClean="0">
                <a:solidFill>
                  <a:schemeClr val="tx1"/>
                </a:solidFill>
              </a:rPr>
              <a:t>*lo primero, tu salud.</a:t>
            </a:r>
            <a:br>
              <a:rPr lang="es-ES" sz="1600" dirty="0" smtClean="0">
                <a:solidFill>
                  <a:schemeClr val="tx1"/>
                </a:solidFill>
              </a:rPr>
            </a:br>
            <a:r>
              <a:rPr lang="es-ES" sz="1600" dirty="0" smtClean="0">
                <a:solidFill>
                  <a:schemeClr val="tx1"/>
                </a:solidFill>
              </a:rPr>
              <a:t>*Trabajo en equipo.</a:t>
            </a:r>
            <a:br>
              <a:rPr lang="es-ES" sz="1600" dirty="0" smtClean="0">
                <a:solidFill>
                  <a:schemeClr val="tx1"/>
                </a:solidFill>
              </a:rPr>
            </a:br>
            <a:r>
              <a:rPr lang="es-ES" sz="1600" dirty="0" smtClean="0">
                <a:solidFill>
                  <a:schemeClr val="tx1"/>
                </a:solidFill>
              </a:rPr>
              <a:t>*Implicación y pasión.</a:t>
            </a:r>
            <a:br>
              <a:rPr lang="es-ES" sz="1600" dirty="0" smtClean="0">
                <a:solidFill>
                  <a:schemeClr val="tx1"/>
                </a:solidFill>
              </a:rPr>
            </a:br>
            <a:r>
              <a:rPr lang="es-ES" sz="1600" dirty="0" smtClean="0">
                <a:solidFill>
                  <a:schemeClr val="tx1"/>
                </a:solidFill>
              </a:rPr>
              <a:t>*Humanidad.</a:t>
            </a:r>
            <a:r>
              <a:rPr lang="es-ES" sz="3600" dirty="0">
                <a:solidFill>
                  <a:schemeClr val="tx1"/>
                </a:solidFill>
              </a:rPr>
              <a:t/>
            </a:r>
            <a:br>
              <a:rPr lang="es-ES" sz="3600" dirty="0">
                <a:solidFill>
                  <a:schemeClr val="tx1"/>
                </a:solidFill>
              </a:rPr>
            </a:br>
            <a:r>
              <a:rPr lang="es-ES" sz="1800" dirty="0" smtClean="0">
                <a:solidFill>
                  <a:schemeClr val="tx1"/>
                </a:solidFill>
              </a:rPr>
              <a:t>*</a:t>
            </a:r>
            <a:r>
              <a:rPr lang="es-ES" sz="1600" dirty="0" smtClean="0">
                <a:solidFill>
                  <a:schemeClr val="tx1"/>
                </a:solidFill>
              </a:rPr>
              <a:t>Competencia profesional.</a:t>
            </a:r>
            <a:r>
              <a:rPr lang="es-ES" sz="3200" dirty="0" smtClean="0">
                <a:solidFill>
                  <a:schemeClr val="tx1"/>
                </a:solidFill>
              </a:rPr>
              <a:t/>
            </a:r>
            <a:br>
              <a:rPr lang="es-ES" sz="3200" dirty="0" smtClean="0">
                <a:solidFill>
                  <a:schemeClr val="tx1"/>
                </a:solidFill>
              </a:rPr>
            </a:br>
            <a:r>
              <a:rPr lang="es-ES" sz="1600" dirty="0" smtClean="0">
                <a:solidFill>
                  <a:schemeClr val="tx1"/>
                </a:solidFill>
              </a:rPr>
              <a:t>*innovación</a:t>
            </a:r>
            <a:r>
              <a:rPr lang="es-ES" sz="1600" dirty="0">
                <a:solidFill>
                  <a:schemeClr val="tx1"/>
                </a:solidFill>
              </a:rPr>
              <a:t>.</a:t>
            </a:r>
            <a:r>
              <a:rPr lang="es-MX" dirty="0">
                <a:solidFill>
                  <a:schemeClr val="tx1"/>
                </a:solidFill>
              </a:rPr>
              <a:t/>
            </a:r>
            <a:br>
              <a:rPr lang="es-MX" dirty="0">
                <a:solidFill>
                  <a:schemeClr val="tx1"/>
                </a:solidFill>
              </a:rPr>
            </a:br>
            <a:r>
              <a:rPr lang="es-MX" sz="1600" dirty="0" smtClean="0">
                <a:solidFill>
                  <a:schemeClr val="tx1"/>
                </a:solidFill>
              </a:rPr>
              <a:t>*Beneficio para la sociedad</a:t>
            </a:r>
            <a:r>
              <a:rPr lang="es-MX" sz="1600" dirty="0" smtClean="0"/>
              <a:t>.</a:t>
            </a:r>
            <a:endParaRPr lang="es-MX" sz="900" dirty="0"/>
          </a:p>
        </p:txBody>
      </p:sp>
    </p:spTree>
    <p:extLst>
      <p:ext uri="{BB962C8B-B14F-4D97-AF65-F5344CB8AC3E}">
        <p14:creationId xmlns:p14="http://schemas.microsoft.com/office/powerpoint/2010/main" val="423941289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6857999"/>
          </a:xfrm>
        </p:spPr>
        <p:txBody>
          <a:bodyPr>
            <a:normAutofit fontScale="90000"/>
          </a:bodyPr>
          <a:lstStyle/>
          <a:p>
            <a:pPr algn="l"/>
            <a:r>
              <a:rPr lang="es-MX" dirty="0"/>
              <a:t>                              DELIMITACION DEL PROYECTO.</a:t>
            </a:r>
            <a:br>
              <a:rPr lang="es-MX" dirty="0"/>
            </a:br>
            <a:r>
              <a:rPr lang="es-ES" sz="2000" u="sng" dirty="0">
                <a:solidFill>
                  <a:schemeClr val="accent5">
                    <a:lumMod val="75000"/>
                  </a:schemeClr>
                </a:solidFill>
              </a:rPr>
              <a:t>Nombre del </a:t>
            </a:r>
            <a:r>
              <a:rPr lang="es-ES" sz="2000" u="sng" dirty="0" smtClean="0">
                <a:solidFill>
                  <a:schemeClr val="accent5">
                    <a:lumMod val="75000"/>
                  </a:schemeClr>
                </a:solidFill>
              </a:rPr>
              <a:t>proyecto</a:t>
            </a:r>
            <a:r>
              <a:rPr lang="es-MX" sz="2000" u="sng" dirty="0">
                <a:solidFill>
                  <a:schemeClr val="accent5">
                    <a:lumMod val="75000"/>
                  </a:schemeClr>
                </a:solidFill>
              </a:rPr>
              <a:t/>
            </a:r>
            <a:br>
              <a:rPr lang="es-MX" sz="2000" u="sng" dirty="0">
                <a:solidFill>
                  <a:schemeClr val="accent5">
                    <a:lumMod val="75000"/>
                  </a:schemeClr>
                </a:solidFill>
              </a:rPr>
            </a:br>
            <a:r>
              <a:rPr lang="es-MX" sz="2000" u="sng" dirty="0">
                <a:solidFill>
                  <a:schemeClr val="accent5">
                    <a:lumMod val="75000"/>
                  </a:schemeClr>
                </a:solidFill>
              </a:rPr>
              <a:t/>
            </a:r>
            <a:br>
              <a:rPr lang="es-MX" sz="2000" u="sng" dirty="0">
                <a:solidFill>
                  <a:schemeClr val="accent5">
                    <a:lumMod val="75000"/>
                  </a:schemeClr>
                </a:solidFill>
              </a:rPr>
            </a:br>
            <a:r>
              <a:rPr lang="es-ES" sz="2000" b="1" u="sng" dirty="0">
                <a:solidFill>
                  <a:schemeClr val="accent5">
                    <a:lumMod val="75000"/>
                  </a:schemeClr>
                </a:solidFill>
              </a:rPr>
              <a:t>Administrador de </a:t>
            </a:r>
            <a:r>
              <a:rPr lang="es-ES" sz="2000" b="1" u="sng" dirty="0" smtClean="0">
                <a:solidFill>
                  <a:schemeClr val="accent5">
                    <a:lumMod val="75000"/>
                  </a:schemeClr>
                </a:solidFill>
              </a:rPr>
              <a:t>Pacientes</a:t>
            </a:r>
            <a:br>
              <a:rPr lang="es-ES" sz="2000" b="1" u="sng" dirty="0" smtClean="0">
                <a:solidFill>
                  <a:schemeClr val="accent5">
                    <a:lumMod val="75000"/>
                  </a:schemeClr>
                </a:solidFill>
              </a:rPr>
            </a:br>
            <a:r>
              <a:rPr lang="es-MX" sz="2000" u="sng" dirty="0">
                <a:solidFill>
                  <a:schemeClr val="accent5">
                    <a:lumMod val="75000"/>
                  </a:schemeClr>
                </a:solidFill>
              </a:rPr>
              <a:t/>
            </a:r>
            <a:br>
              <a:rPr lang="es-MX" sz="2000" u="sng" dirty="0">
                <a:solidFill>
                  <a:schemeClr val="accent5">
                    <a:lumMod val="75000"/>
                  </a:schemeClr>
                </a:solidFill>
              </a:rPr>
            </a:br>
            <a:r>
              <a:rPr lang="es-MX" sz="2200" dirty="0" smtClean="0">
                <a:solidFill>
                  <a:schemeClr val="accent1">
                    <a:lumMod val="75000"/>
                  </a:schemeClr>
                </a:solidFill>
              </a:rPr>
              <a:t>PERFIL DEL CLIENTE</a:t>
            </a:r>
            <a:br>
              <a:rPr lang="es-MX" sz="2200" dirty="0" smtClean="0">
                <a:solidFill>
                  <a:schemeClr val="accent1">
                    <a:lumMod val="75000"/>
                  </a:schemeClr>
                </a:solidFill>
              </a:rPr>
            </a:br>
            <a:r>
              <a:rPr lang="es-MX" sz="2200" dirty="0" smtClean="0">
                <a:solidFill>
                  <a:schemeClr val="tx1"/>
                </a:solidFill>
              </a:rPr>
              <a:t/>
            </a:r>
            <a:br>
              <a:rPr lang="es-MX" sz="2200" dirty="0" smtClean="0">
                <a:solidFill>
                  <a:schemeClr val="tx1"/>
                </a:solidFill>
              </a:rPr>
            </a:br>
            <a:r>
              <a:rPr lang="es-ES" sz="1800" dirty="0">
                <a:solidFill>
                  <a:schemeClr val="tx1"/>
                </a:solidFill>
              </a:rPr>
              <a:t>El Hospital Particular Santa María, es la institución con mayor presencia en la atención a la salud y en la protección social de los mexicanos desde su fundación en 1933, para ello, combina la investigación y la práctica médica, con la administración de los recursos para el retiro de sus asegurados, para brindar tranquilidad y estabilidad a los trabajadores y sus familias, ante cualquiera de los riesgos especificados en la Ley del Seguro Social. Hoy en día, es uno de los hospitales con mayor prestigio de México, la más grande en su género en América Latina</a:t>
            </a:r>
            <a:r>
              <a:rPr lang="es-ES" sz="1800" dirty="0" smtClean="0">
                <a:solidFill>
                  <a:schemeClr val="tx1"/>
                </a:solidFill>
              </a:rPr>
              <a:t>.</a:t>
            </a:r>
            <a:br>
              <a:rPr lang="es-ES" sz="1800" dirty="0" smtClean="0">
                <a:solidFill>
                  <a:schemeClr val="tx1"/>
                </a:solidFill>
              </a:rPr>
            </a:br>
            <a:r>
              <a:rPr lang="es-ES" sz="2200" dirty="0" smtClean="0">
                <a:solidFill>
                  <a:schemeClr val="accent1">
                    <a:lumMod val="75000"/>
                  </a:schemeClr>
                </a:solidFill>
              </a:rPr>
              <a:t>PLANTEAMIENTO DEL PROBLEMA</a:t>
            </a:r>
            <a:br>
              <a:rPr lang="es-ES" sz="2200" dirty="0" smtClean="0">
                <a:solidFill>
                  <a:schemeClr val="accent1">
                    <a:lumMod val="75000"/>
                  </a:schemeClr>
                </a:solidFill>
              </a:rPr>
            </a:br>
            <a:r>
              <a:rPr lang="es-ES" sz="1100" dirty="0">
                <a:solidFill>
                  <a:schemeClr val="accent1">
                    <a:lumMod val="75000"/>
                  </a:schemeClr>
                </a:solidFill>
              </a:rPr>
              <a:t/>
            </a:r>
            <a:br>
              <a:rPr lang="es-ES" sz="1100" dirty="0">
                <a:solidFill>
                  <a:schemeClr val="accent1">
                    <a:lumMod val="75000"/>
                  </a:schemeClr>
                </a:solidFill>
              </a:rPr>
            </a:br>
            <a:r>
              <a:rPr lang="es-ES" sz="1800" dirty="0">
                <a:solidFill>
                  <a:schemeClr val="tx1"/>
                </a:solidFill>
              </a:rPr>
              <a:t>El Hospital Privado Santa María realiza el control de los pacientes a través de documentos que estos son guardados en archivos correspondientes a los registros de cada paciente que atiende.</a:t>
            </a:r>
            <a:r>
              <a:rPr lang="es-MX" sz="1800" dirty="0">
                <a:solidFill>
                  <a:schemeClr val="tx1"/>
                </a:solidFill>
              </a:rPr>
              <a:t/>
            </a:r>
            <a:br>
              <a:rPr lang="es-MX" sz="1800" dirty="0">
                <a:solidFill>
                  <a:schemeClr val="tx1"/>
                </a:solidFill>
              </a:rPr>
            </a:br>
            <a:r>
              <a:rPr lang="es-ES" sz="1800" dirty="0">
                <a:solidFill>
                  <a:schemeClr val="tx1"/>
                </a:solidFill>
              </a:rPr>
              <a:t>La información esta resguardad en una USB, pero esto solo se lleva a cabo cada cierto tiempo ya que no se cuenta con programas para el control de una base de datos, se requiere una app ya que muchos de los expedientes de los pacientes, se actualizan de manera constante, esto conlleva a que el registro o actualización de la información del paciente sea más tardada.</a:t>
            </a:r>
            <a:r>
              <a:rPr lang="es-MX" sz="1800" dirty="0">
                <a:solidFill>
                  <a:schemeClr val="tx1"/>
                </a:solidFill>
              </a:rPr>
              <a:t/>
            </a:r>
            <a:br>
              <a:rPr lang="es-MX" sz="1800" dirty="0">
                <a:solidFill>
                  <a:schemeClr val="tx1"/>
                </a:solidFill>
              </a:rPr>
            </a:br>
            <a:r>
              <a:rPr lang="es-ES" sz="1800" dirty="0">
                <a:solidFill>
                  <a:schemeClr val="tx1"/>
                </a:solidFill>
              </a:rPr>
              <a:t>Además se requiere tener un registro de los medicamentos del hospital para llevar un control de éstos debido a que en ocasiones los pacientes preguntan si tienen los medicamentos recetados y el costo.</a:t>
            </a:r>
            <a:r>
              <a:rPr lang="es-MX" sz="1800" dirty="0">
                <a:solidFill>
                  <a:schemeClr val="tx1"/>
                </a:solidFill>
              </a:rPr>
              <a:t/>
            </a:r>
            <a:br>
              <a:rPr lang="es-MX" sz="1800" dirty="0">
                <a:solidFill>
                  <a:schemeClr val="tx1"/>
                </a:solidFill>
              </a:rPr>
            </a:br>
            <a:r>
              <a:rPr lang="es-MX" sz="3600" dirty="0"/>
              <a:t/>
            </a:r>
            <a:br>
              <a:rPr lang="es-MX" sz="3600" dirty="0"/>
            </a:br>
            <a:r>
              <a:rPr lang="es-MX" sz="2000" dirty="0" smtClean="0">
                <a:solidFill>
                  <a:schemeClr val="tx1"/>
                </a:solidFill>
              </a:rPr>
              <a:t> </a:t>
            </a:r>
            <a:r>
              <a:rPr lang="es-MX" dirty="0" smtClean="0"/>
              <a:t/>
            </a:r>
            <a:br>
              <a:rPr lang="es-MX" dirty="0" smtClean="0"/>
            </a:br>
            <a:r>
              <a:rPr lang="es-MX" dirty="0"/>
              <a:t/>
            </a:r>
            <a:br>
              <a:rPr lang="es-MX" dirty="0"/>
            </a:br>
            <a:endParaRPr lang="es-MX" dirty="0"/>
          </a:p>
        </p:txBody>
      </p:sp>
    </p:spTree>
    <p:extLst>
      <p:ext uri="{BB962C8B-B14F-4D97-AF65-F5344CB8AC3E}">
        <p14:creationId xmlns:p14="http://schemas.microsoft.com/office/powerpoint/2010/main" val="309382999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192000" cy="6857999"/>
          </a:xfrm>
        </p:spPr>
        <p:txBody>
          <a:bodyPr>
            <a:normAutofit/>
          </a:bodyPr>
          <a:lstStyle/>
          <a:p>
            <a:pPr algn="l"/>
            <a:r>
              <a:rPr lang="es-ES" sz="2000" dirty="0">
                <a:solidFill>
                  <a:schemeClr val="accent6">
                    <a:lumMod val="60000"/>
                    <a:lumOff val="40000"/>
                  </a:schemeClr>
                </a:solidFill>
              </a:rPr>
              <a:t>Objetivo</a:t>
            </a:r>
            <a:r>
              <a:rPr lang="es-MX" sz="2000" dirty="0"/>
              <a:t/>
            </a:r>
            <a:br>
              <a:rPr lang="es-MX" sz="2000" dirty="0"/>
            </a:br>
            <a:r>
              <a:rPr lang="es-ES" sz="2000" dirty="0"/>
              <a:t>	</a:t>
            </a:r>
            <a:r>
              <a:rPr lang="es-MX" sz="2000" dirty="0"/>
              <a:t/>
            </a:r>
            <a:br>
              <a:rPr lang="es-MX" sz="2000" dirty="0"/>
            </a:br>
            <a:r>
              <a:rPr lang="es-ES" sz="2000" dirty="0"/>
              <a:t>El objetivo del sistema es poder ofrecerle al cliente una solución para la administración y gestión del manejo de información de los pacientes, medicamentos y doctores, para realizar los registros, modificarlos, eliminarlos o buscar los datos rápidamente desde el celular del doctor o el médico.</a:t>
            </a:r>
            <a:r>
              <a:rPr lang="es-MX" sz="2000" dirty="0"/>
              <a:t/>
            </a:r>
            <a:br>
              <a:rPr lang="es-MX" sz="2000" dirty="0"/>
            </a:br>
            <a:r>
              <a:rPr lang="es-ES" sz="2000" dirty="0">
                <a:solidFill>
                  <a:schemeClr val="accent6">
                    <a:lumMod val="60000"/>
                    <a:lumOff val="40000"/>
                  </a:schemeClr>
                </a:solidFill>
              </a:rPr>
              <a:t>Objetivos específicos</a:t>
            </a:r>
            <a:r>
              <a:rPr lang="es-MX" sz="2000" dirty="0"/>
              <a:t/>
            </a:r>
            <a:br>
              <a:rPr lang="es-MX" sz="2000" dirty="0"/>
            </a:br>
            <a:r>
              <a:rPr lang="es-ES" sz="2000" dirty="0"/>
              <a:t> </a:t>
            </a:r>
            <a:r>
              <a:rPr lang="es-MX" sz="2000" dirty="0"/>
              <a:t/>
            </a:r>
            <a:br>
              <a:rPr lang="es-MX" sz="2000" dirty="0"/>
            </a:br>
            <a:r>
              <a:rPr lang="es-ES" sz="2000" dirty="0"/>
              <a:t>1.- Aplicación intuitiva, fácil de usar.</a:t>
            </a:r>
            <a:r>
              <a:rPr lang="es-MX" sz="2000" dirty="0"/>
              <a:t/>
            </a:r>
            <a:br>
              <a:rPr lang="es-MX" sz="2000" dirty="0"/>
            </a:br>
            <a:r>
              <a:rPr lang="es-ES" sz="2000" dirty="0"/>
              <a:t>2.- Contar con inicio de sesión para la seguridad de los datos que se almacenen en la app.</a:t>
            </a:r>
            <a:r>
              <a:rPr lang="es-MX" sz="2000" dirty="0"/>
              <a:t/>
            </a:r>
            <a:br>
              <a:rPr lang="es-MX" sz="2000" dirty="0"/>
            </a:br>
            <a:r>
              <a:rPr lang="es-ES" sz="2000" dirty="0"/>
              <a:t>3.-. Se realiza un servidor para crear una base de datos remota.</a:t>
            </a:r>
            <a:r>
              <a:rPr lang="es-MX" sz="2000" dirty="0"/>
              <a:t/>
            </a:r>
            <a:br>
              <a:rPr lang="es-MX" sz="2000" dirty="0"/>
            </a:br>
            <a:r>
              <a:rPr lang="es-ES" sz="2000" dirty="0"/>
              <a:t>4.- Almacenar información de los pacientes, así como poder actualizar o borrar los datos.</a:t>
            </a:r>
            <a:r>
              <a:rPr lang="es-MX" sz="2000" dirty="0"/>
              <a:t/>
            </a:r>
            <a:br>
              <a:rPr lang="es-MX" sz="2000" dirty="0"/>
            </a:br>
            <a:r>
              <a:rPr lang="es-ES" sz="2000" dirty="0"/>
              <a:t>5.- Poder buscar la información rápidamente implementando búsqueda por CURP del paciente.</a:t>
            </a:r>
            <a:r>
              <a:rPr lang="es-MX" sz="2000" dirty="0"/>
              <a:t/>
            </a:r>
            <a:br>
              <a:rPr lang="es-MX" sz="2000" dirty="0"/>
            </a:br>
            <a:r>
              <a:rPr lang="es-ES" sz="2000" dirty="0"/>
              <a:t>6.- Tener un control de medicamentos, para saber rápidamente si se cuenta con dicha medicina en el hospital y conocer el precio.</a:t>
            </a:r>
            <a:r>
              <a:rPr lang="es-MX" sz="2000" dirty="0"/>
              <a:t/>
            </a:r>
            <a:br>
              <a:rPr lang="es-MX" sz="2000" dirty="0"/>
            </a:br>
            <a:r>
              <a:rPr lang="es-ES" sz="2000" dirty="0"/>
              <a:t>7.- Registrar también a los doctores que trabajan en el hospital.</a:t>
            </a:r>
            <a:r>
              <a:rPr lang="es-MX" sz="2000" dirty="0"/>
              <a:t/>
            </a:r>
            <a:br>
              <a:rPr lang="es-MX" sz="2000" dirty="0"/>
            </a:br>
            <a:r>
              <a:rPr lang="es-ES" sz="2000" dirty="0"/>
              <a:t>8.- En todas las opciones se podrá buscar, registrar, eliminar y modificar datos.</a:t>
            </a:r>
            <a:r>
              <a:rPr lang="es-MX" dirty="0"/>
              <a:t/>
            </a:r>
            <a:br>
              <a:rPr lang="es-MX" dirty="0"/>
            </a:br>
            <a:endParaRPr lang="es-MX" dirty="0"/>
          </a:p>
        </p:txBody>
      </p:sp>
    </p:spTree>
    <p:extLst>
      <p:ext uri="{BB962C8B-B14F-4D97-AF65-F5344CB8AC3E}">
        <p14:creationId xmlns:p14="http://schemas.microsoft.com/office/powerpoint/2010/main" val="212701324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152" y="811369"/>
            <a:ext cx="12192000" cy="6858000"/>
          </a:xfrm>
        </p:spPr>
        <p:txBody>
          <a:bodyPr>
            <a:normAutofit fontScale="90000"/>
          </a:bodyPr>
          <a:lstStyle/>
          <a:p>
            <a:pPr lvl="0" algn="l"/>
            <a:r>
              <a:rPr lang="es-ES" sz="1800" b="1" i="1" u="sng" dirty="0" smtClean="0">
                <a:solidFill>
                  <a:schemeClr val="accent6">
                    <a:lumMod val="60000"/>
                    <a:lumOff val="40000"/>
                  </a:schemeClr>
                </a:solidFill>
              </a:rPr>
              <a:t>Identificación de usuarios </a:t>
            </a:r>
            <a:r>
              <a:rPr lang="es-MX" sz="1800" dirty="0"/>
              <a:t/>
            </a:r>
            <a:br>
              <a:rPr lang="es-MX" sz="1800" dirty="0"/>
            </a:br>
            <a:r>
              <a:rPr lang="es-ES" sz="1800" dirty="0">
                <a:solidFill>
                  <a:schemeClr val="accent6">
                    <a:lumMod val="60000"/>
                    <a:lumOff val="40000"/>
                  </a:schemeClr>
                </a:solidFill>
                <a:sym typeface="Wingdings 2" panose="05020102010507070707" pitchFamily="18" charset="2"/>
              </a:rPr>
              <a:t> </a:t>
            </a:r>
            <a:r>
              <a:rPr lang="es-ES" sz="1800" dirty="0" smtClean="0"/>
              <a:t>Administrador</a:t>
            </a:r>
            <a:r>
              <a:rPr lang="es-ES" sz="1800" dirty="0"/>
              <a:t>.</a:t>
            </a:r>
            <a:r>
              <a:rPr lang="es-MX" sz="1800" dirty="0"/>
              <a:t/>
            </a:r>
            <a:br>
              <a:rPr lang="es-MX" sz="1800" dirty="0"/>
            </a:br>
            <a:r>
              <a:rPr lang="es-ES" sz="1800" dirty="0">
                <a:solidFill>
                  <a:schemeClr val="accent6">
                    <a:lumMod val="60000"/>
                    <a:lumOff val="40000"/>
                  </a:schemeClr>
                </a:solidFill>
                <a:sym typeface="Wingdings 2" panose="05020102010507070707" pitchFamily="18" charset="2"/>
              </a:rPr>
              <a:t> </a:t>
            </a:r>
            <a:r>
              <a:rPr lang="es-ES" sz="1800" dirty="0" smtClean="0"/>
              <a:t>Usuario </a:t>
            </a:r>
            <a:r>
              <a:rPr lang="es-ES" sz="1800" dirty="0"/>
              <a:t>Registrado.</a:t>
            </a:r>
            <a:r>
              <a:rPr lang="es-MX" sz="1800" dirty="0"/>
              <a:t/>
            </a:r>
            <a:br>
              <a:rPr lang="es-MX" sz="1800" dirty="0"/>
            </a:br>
            <a:r>
              <a:rPr lang="es-ES" sz="1800" dirty="0">
                <a:solidFill>
                  <a:schemeClr val="accent6">
                    <a:lumMod val="60000"/>
                    <a:lumOff val="40000"/>
                  </a:schemeClr>
                </a:solidFill>
                <a:sym typeface="Wingdings 2" panose="05020102010507070707" pitchFamily="18" charset="2"/>
              </a:rPr>
              <a:t> </a:t>
            </a:r>
            <a:r>
              <a:rPr lang="es-ES" sz="1800" dirty="0" smtClean="0"/>
              <a:t>Autor</a:t>
            </a:r>
            <a:r>
              <a:rPr lang="es-ES" sz="1800" dirty="0"/>
              <a:t>: Nango Ponce Manuel</a:t>
            </a:r>
            <a:r>
              <a:rPr lang="es-MX" sz="1800" dirty="0"/>
              <a:t/>
            </a:r>
            <a:br>
              <a:rPr lang="es-MX" sz="1800" dirty="0"/>
            </a:br>
            <a:r>
              <a:rPr lang="es-ES" sz="1800" dirty="0">
                <a:solidFill>
                  <a:schemeClr val="accent6">
                    <a:lumMod val="60000"/>
                    <a:lumOff val="40000"/>
                  </a:schemeClr>
                </a:solidFill>
                <a:sym typeface="Wingdings 2" panose="05020102010507070707" pitchFamily="18" charset="2"/>
              </a:rPr>
              <a:t> </a:t>
            </a:r>
            <a:r>
              <a:rPr lang="es-ES" sz="1800" dirty="0" smtClean="0"/>
              <a:t>Hospital </a:t>
            </a:r>
            <a:r>
              <a:rPr lang="es-ES" sz="1800" dirty="0"/>
              <a:t>Privado Santa María</a:t>
            </a:r>
            <a:r>
              <a:rPr lang="es-ES" sz="1800" dirty="0" smtClean="0"/>
              <a:t>.</a:t>
            </a:r>
            <a:br>
              <a:rPr lang="es-ES" sz="1800" dirty="0" smtClean="0"/>
            </a:br>
            <a:r>
              <a:rPr lang="es-ES" sz="1800" dirty="0"/>
              <a:t/>
            </a:r>
            <a:br>
              <a:rPr lang="es-ES" sz="1800" dirty="0"/>
            </a:br>
            <a:r>
              <a:rPr lang="es-ES" sz="1800" b="1" i="1" u="sng" dirty="0" smtClean="0">
                <a:solidFill>
                  <a:schemeClr val="accent6">
                    <a:lumMod val="60000"/>
                    <a:lumOff val="40000"/>
                  </a:schemeClr>
                </a:solidFill>
              </a:rPr>
              <a:t>ALCANCE</a:t>
            </a:r>
            <a:br>
              <a:rPr lang="es-ES" sz="1800" b="1" i="1" u="sng" dirty="0" smtClean="0">
                <a:solidFill>
                  <a:schemeClr val="accent6">
                    <a:lumMod val="60000"/>
                    <a:lumOff val="40000"/>
                  </a:schemeClr>
                </a:solidFill>
              </a:rPr>
            </a:br>
            <a:r>
              <a:rPr lang="es-ES" sz="1800" b="1" i="1" u="sng" dirty="0">
                <a:solidFill>
                  <a:schemeClr val="accent6">
                    <a:lumMod val="60000"/>
                    <a:lumOff val="40000"/>
                  </a:schemeClr>
                </a:solidFill>
              </a:rPr>
              <a:t/>
            </a:r>
            <a:br>
              <a:rPr lang="es-ES" sz="1800" b="1" i="1" u="sng" dirty="0">
                <a:solidFill>
                  <a:schemeClr val="accent6">
                    <a:lumMod val="60000"/>
                    <a:lumOff val="40000"/>
                  </a:schemeClr>
                </a:solidFill>
              </a:rPr>
            </a:br>
            <a:r>
              <a:rPr lang="es-ES" sz="1800" dirty="0">
                <a:solidFill>
                  <a:schemeClr val="accent6">
                    <a:lumMod val="60000"/>
                    <a:lumOff val="40000"/>
                  </a:schemeClr>
                </a:solidFill>
                <a:sym typeface="Wingdings 2" panose="05020102010507070707" pitchFamily="18" charset="2"/>
              </a:rPr>
              <a:t> </a:t>
            </a:r>
            <a:r>
              <a:rPr lang="es-ES" sz="1800" dirty="0" smtClean="0"/>
              <a:t>Almacenar </a:t>
            </a:r>
            <a:r>
              <a:rPr lang="es-ES" sz="1800" dirty="0"/>
              <a:t>y consultar información (búsqueda) en grandes cantidades.</a:t>
            </a:r>
            <a:r>
              <a:rPr lang="es-MX" sz="1800" dirty="0"/>
              <a:t/>
            </a:r>
            <a:br>
              <a:rPr lang="es-MX" sz="1800" dirty="0"/>
            </a:br>
            <a:r>
              <a:rPr lang="es-ES" sz="1800" dirty="0"/>
              <a:t>La información se almacenará por las siguientes categorías</a:t>
            </a:r>
            <a:r>
              <a:rPr lang="es-ES" sz="1800" dirty="0" smtClean="0"/>
              <a:t>:</a:t>
            </a:r>
            <a:br>
              <a:rPr lang="es-ES" sz="1800" dirty="0" smtClean="0"/>
            </a:br>
            <a:r>
              <a:rPr lang="es-ES" sz="1800" dirty="0" smtClean="0"/>
              <a:t/>
            </a:r>
            <a:br>
              <a:rPr lang="es-ES" sz="1800" dirty="0" smtClean="0"/>
            </a:br>
            <a:r>
              <a:rPr lang="es-ES" sz="1800" b="1" i="1" u="sng" dirty="0" smtClean="0">
                <a:solidFill>
                  <a:schemeClr val="accent6">
                    <a:lumMod val="60000"/>
                    <a:lumOff val="40000"/>
                  </a:schemeClr>
                </a:solidFill>
              </a:rPr>
              <a:t>PACIENTE </a:t>
            </a:r>
            <a:r>
              <a:rPr lang="es-ES" sz="1800" b="1" i="1" dirty="0" smtClean="0">
                <a:solidFill>
                  <a:schemeClr val="accent6">
                    <a:lumMod val="60000"/>
                    <a:lumOff val="40000"/>
                  </a:schemeClr>
                </a:solidFill>
              </a:rPr>
              <a:t>                                                                                                           </a:t>
            </a:r>
            <a:r>
              <a:rPr lang="es-ES" sz="1800" b="1" i="1" u="sng" dirty="0" smtClean="0">
                <a:solidFill>
                  <a:schemeClr val="accent6">
                    <a:lumMod val="60000"/>
                    <a:lumOff val="40000"/>
                  </a:schemeClr>
                </a:solidFill>
              </a:rPr>
              <a:t> DOCTORES</a:t>
            </a:r>
            <a:br>
              <a:rPr lang="es-ES" sz="1800" b="1" i="1" u="sng" dirty="0" smtClean="0">
                <a:solidFill>
                  <a:schemeClr val="accent6">
                    <a:lumMod val="60000"/>
                    <a:lumOff val="40000"/>
                  </a:schemeClr>
                </a:solidFill>
              </a:rPr>
            </a:br>
            <a:r>
              <a:rPr lang="es-ES" sz="1800" b="1" i="1" u="sng" dirty="0" smtClean="0">
                <a:solidFill>
                  <a:schemeClr val="accent6">
                    <a:lumMod val="60000"/>
                    <a:lumOff val="40000"/>
                  </a:schemeClr>
                </a:solidFill>
              </a:rPr>
              <a:t>                                                      </a:t>
            </a:r>
            <a:r>
              <a:rPr lang="es-ES" sz="1800" b="1" i="1" u="sng" dirty="0">
                <a:solidFill>
                  <a:schemeClr val="accent6">
                    <a:lumMod val="60000"/>
                    <a:lumOff val="40000"/>
                  </a:schemeClr>
                </a:solidFill>
              </a:rPr>
              <a:t/>
            </a:r>
            <a:br>
              <a:rPr lang="es-ES" sz="1800" b="1" i="1" u="sng" dirty="0">
                <a:solidFill>
                  <a:schemeClr val="accent6">
                    <a:lumMod val="60000"/>
                    <a:lumOff val="40000"/>
                  </a:schemeClr>
                </a:solidFill>
              </a:rPr>
            </a:br>
            <a:r>
              <a:rPr lang="es-ES" sz="1400" dirty="0">
                <a:solidFill>
                  <a:schemeClr val="accent6">
                    <a:lumMod val="60000"/>
                    <a:lumOff val="40000"/>
                  </a:schemeClr>
                </a:solidFill>
                <a:sym typeface="Wingdings 2" panose="05020102010507070707" pitchFamily="18" charset="2"/>
              </a:rPr>
              <a:t> </a:t>
            </a:r>
            <a:r>
              <a:rPr lang="es-ES" sz="1600" dirty="0" smtClean="0"/>
              <a:t>CURP                                                                                                                                 </a:t>
            </a:r>
            <a:r>
              <a:rPr lang="es-ES" sz="1600" dirty="0" smtClean="0">
                <a:solidFill>
                  <a:schemeClr val="accent6">
                    <a:lumMod val="60000"/>
                    <a:lumOff val="40000"/>
                  </a:schemeClr>
                </a:solidFill>
                <a:sym typeface="Wingdings 2" panose="05020102010507070707" pitchFamily="18" charset="2"/>
              </a:rPr>
              <a:t> </a:t>
            </a:r>
            <a:r>
              <a:rPr lang="es-ES" sz="1600" dirty="0" smtClean="0">
                <a:sym typeface="Wingdings 2" panose="05020102010507070707" pitchFamily="18" charset="2"/>
              </a:rPr>
              <a:t>ID</a:t>
            </a:r>
            <a:r>
              <a:rPr lang="es-ES" sz="1600" dirty="0" smtClean="0">
                <a:solidFill>
                  <a:schemeClr val="accent6">
                    <a:lumMod val="60000"/>
                    <a:lumOff val="40000"/>
                  </a:schemeClr>
                </a:solidFill>
                <a:sym typeface="Wingdings 2" panose="05020102010507070707" pitchFamily="18" charset="2"/>
              </a:rPr>
              <a:t> </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Apellidos                                                                                                                      </a:t>
            </a:r>
            <a:r>
              <a:rPr lang="es-ES" sz="1600" dirty="0" smtClean="0">
                <a:solidFill>
                  <a:schemeClr val="accent6">
                    <a:lumMod val="60000"/>
                    <a:lumOff val="40000"/>
                  </a:schemeClr>
                </a:solidFill>
                <a:sym typeface="Wingdings 2" panose="05020102010507070707" pitchFamily="18" charset="2"/>
              </a:rPr>
              <a:t> </a:t>
            </a:r>
            <a:r>
              <a:rPr lang="es-ES" sz="1600" dirty="0" smtClean="0">
                <a:sym typeface="Wingdings 2" panose="05020102010507070707" pitchFamily="18" charset="2"/>
              </a:rPr>
              <a:t>APELLIDO PATERNO</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Nombre                                                                                                                          </a:t>
            </a:r>
            <a:r>
              <a:rPr lang="es-ES" sz="1600" dirty="0" smtClean="0">
                <a:solidFill>
                  <a:schemeClr val="accent6">
                    <a:lumMod val="60000"/>
                    <a:lumOff val="40000"/>
                  </a:schemeClr>
                </a:solidFill>
                <a:sym typeface="Wingdings 2" panose="05020102010507070707" pitchFamily="18" charset="2"/>
              </a:rPr>
              <a:t> </a:t>
            </a:r>
            <a:r>
              <a:rPr lang="es-ES" sz="1600" dirty="0" smtClean="0">
                <a:sym typeface="Wingdings 2" panose="05020102010507070707" pitchFamily="18" charset="2"/>
              </a:rPr>
              <a:t>APELLIDO MATERNO</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Sexo                                                                                                                                </a:t>
            </a:r>
            <a:r>
              <a:rPr lang="es-ES" sz="1600" dirty="0" smtClean="0">
                <a:solidFill>
                  <a:schemeClr val="accent6">
                    <a:lumMod val="60000"/>
                    <a:lumOff val="40000"/>
                  </a:schemeClr>
                </a:solidFill>
                <a:sym typeface="Wingdings 2" panose="05020102010507070707" pitchFamily="18" charset="2"/>
              </a:rPr>
              <a:t> </a:t>
            </a:r>
            <a:r>
              <a:rPr lang="es-ES" sz="1600" dirty="0" smtClean="0">
                <a:sym typeface="Wingdings 2" panose="05020102010507070707" pitchFamily="18" charset="2"/>
              </a:rPr>
              <a:t>NOMBRE</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Diagnóstico                                                                                                               </a:t>
            </a:r>
            <a:r>
              <a:rPr lang="es-ES" sz="1600" dirty="0" smtClean="0">
                <a:solidFill>
                  <a:schemeClr val="accent6">
                    <a:lumMod val="60000"/>
                    <a:lumOff val="40000"/>
                  </a:schemeClr>
                </a:solidFill>
                <a:sym typeface="Wingdings 2" panose="05020102010507070707" pitchFamily="18" charset="2"/>
              </a:rPr>
              <a:t> </a:t>
            </a:r>
            <a:r>
              <a:rPr lang="es-ES" sz="1600" dirty="0" smtClean="0">
                <a:sym typeface="Wingdings 2" panose="05020102010507070707" pitchFamily="18" charset="2"/>
              </a:rPr>
              <a:t>DIRECCION</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Número </a:t>
            </a:r>
            <a:r>
              <a:rPr lang="es-ES" sz="1600" dirty="0"/>
              <a:t>de Consultorio</a:t>
            </a:r>
            <a:r>
              <a:rPr lang="es-ES" sz="1600" dirty="0" smtClean="0"/>
              <a:t>                                                                                      </a:t>
            </a:r>
            <a:r>
              <a:rPr lang="es-ES" sz="1600" dirty="0" smtClean="0">
                <a:solidFill>
                  <a:schemeClr val="accent6">
                    <a:lumMod val="60000"/>
                    <a:lumOff val="40000"/>
                  </a:schemeClr>
                </a:solidFill>
                <a:sym typeface="Wingdings 2" panose="05020102010507070707" pitchFamily="18" charset="2"/>
              </a:rPr>
              <a:t> </a:t>
            </a:r>
            <a:r>
              <a:rPr lang="es-ES" sz="1600" dirty="0" smtClean="0">
                <a:sym typeface="Wingdings 2" panose="05020102010507070707" pitchFamily="18" charset="2"/>
              </a:rPr>
              <a:t>TELEFONO</a:t>
            </a:r>
            <a:r>
              <a:rPr lang="es-ES" sz="1600" dirty="0" smtClean="0"/>
              <a:t>                                                                                                                                            </a:t>
            </a:r>
            <a:r>
              <a:rPr lang="es-ES" sz="700" dirty="0" smtClean="0"/>
              <a:t/>
            </a:r>
            <a:br>
              <a:rPr lang="es-ES" sz="700" dirty="0" smtClean="0"/>
            </a:br>
            <a:r>
              <a:rPr lang="es-ES" sz="700" dirty="0"/>
              <a:t/>
            </a:r>
            <a:br>
              <a:rPr lang="es-ES" sz="700" dirty="0"/>
            </a:br>
            <a:r>
              <a:rPr lang="es-ES" sz="2000" b="1" i="1" u="sng" dirty="0" smtClean="0">
                <a:solidFill>
                  <a:schemeClr val="accent6">
                    <a:lumMod val="60000"/>
                    <a:lumOff val="40000"/>
                  </a:schemeClr>
                </a:solidFill>
              </a:rPr>
              <a:t>MEDICAMENTOS </a:t>
            </a:r>
            <a:br>
              <a:rPr lang="es-ES" sz="2000" b="1" i="1" u="sng" dirty="0" smtClean="0">
                <a:solidFill>
                  <a:schemeClr val="accent6">
                    <a:lumMod val="60000"/>
                    <a:lumOff val="40000"/>
                  </a:schemeClr>
                </a:solidFill>
              </a:rPr>
            </a:br>
            <a:r>
              <a:rPr lang="es-ES" sz="1600" b="1" i="1" u="sng" dirty="0">
                <a:solidFill>
                  <a:schemeClr val="accent6">
                    <a:lumMod val="60000"/>
                    <a:lumOff val="40000"/>
                  </a:schemeClr>
                </a:solidFill>
              </a:rPr>
              <a:t/>
            </a:r>
            <a:br>
              <a:rPr lang="es-ES" sz="1600" b="1" i="1" u="sng" dirty="0">
                <a:solidFill>
                  <a:schemeClr val="accent6">
                    <a:lumMod val="60000"/>
                    <a:lumOff val="40000"/>
                  </a:schemeClr>
                </a:solidFill>
              </a:rPr>
            </a:br>
            <a:r>
              <a:rPr lang="es-ES" sz="1600" dirty="0">
                <a:solidFill>
                  <a:schemeClr val="accent6">
                    <a:lumMod val="60000"/>
                    <a:lumOff val="40000"/>
                  </a:schemeClr>
                </a:solidFill>
                <a:sym typeface="Wingdings 2" panose="05020102010507070707" pitchFamily="18" charset="2"/>
              </a:rPr>
              <a:t> </a:t>
            </a:r>
            <a:r>
              <a:rPr lang="es-ES" sz="1600" dirty="0" smtClean="0"/>
              <a:t>Código </a:t>
            </a:r>
            <a:r>
              <a:rPr lang="es-ES" sz="1600" dirty="0"/>
              <a:t>de Medicamento</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Nombre</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Función</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Presentación</a:t>
            </a:r>
            <a:r>
              <a:rPr lang="es-MX" sz="1600" dirty="0"/>
              <a:t/>
            </a:r>
            <a:br>
              <a:rPr lang="es-MX" sz="1600" dirty="0"/>
            </a:br>
            <a:r>
              <a:rPr lang="es-ES" sz="1600" dirty="0">
                <a:solidFill>
                  <a:schemeClr val="accent6">
                    <a:lumMod val="60000"/>
                    <a:lumOff val="40000"/>
                  </a:schemeClr>
                </a:solidFill>
                <a:sym typeface="Wingdings 2" panose="05020102010507070707" pitchFamily="18" charset="2"/>
              </a:rPr>
              <a:t> </a:t>
            </a:r>
            <a:r>
              <a:rPr lang="es-ES" sz="1600" dirty="0" smtClean="0"/>
              <a:t>Precio</a:t>
            </a:r>
            <a:br>
              <a:rPr lang="es-ES" sz="1600" dirty="0" smtClean="0"/>
            </a:br>
            <a:r>
              <a:rPr lang="es-ES" sz="1600" dirty="0"/>
              <a:t/>
            </a:r>
            <a:br>
              <a:rPr lang="es-ES" sz="1600" dirty="0"/>
            </a:br>
            <a:r>
              <a:rPr lang="es-MX" sz="1600" dirty="0"/>
              <a:t/>
            </a:r>
            <a:br>
              <a:rPr lang="es-MX" sz="1600" dirty="0"/>
            </a:br>
            <a:r>
              <a:rPr lang="es-ES" sz="1600" dirty="0" smtClean="0"/>
              <a:t/>
            </a:r>
            <a:br>
              <a:rPr lang="es-ES" sz="1600" dirty="0" smtClean="0"/>
            </a:br>
            <a:r>
              <a:rPr lang="es-ES" sz="700" dirty="0"/>
              <a:t/>
            </a:r>
            <a:br>
              <a:rPr lang="es-ES" sz="700" dirty="0"/>
            </a:br>
            <a:r>
              <a:rPr lang="es-ES" sz="700" dirty="0" smtClean="0"/>
              <a:t/>
            </a:r>
            <a:br>
              <a:rPr lang="es-ES" sz="700" dirty="0" smtClean="0"/>
            </a:br>
            <a:r>
              <a:rPr lang="es-ES" sz="700" dirty="0"/>
              <a:t/>
            </a:r>
            <a:br>
              <a:rPr lang="es-ES" sz="700" dirty="0"/>
            </a:br>
            <a:r>
              <a:rPr lang="es-ES" sz="1800" dirty="0" smtClean="0"/>
              <a:t/>
            </a:r>
            <a:br>
              <a:rPr lang="es-ES" sz="1800" dirty="0" smtClean="0"/>
            </a:br>
            <a:r>
              <a:rPr lang="es-ES" sz="1800" dirty="0"/>
              <a:t/>
            </a:r>
            <a:br>
              <a:rPr lang="es-ES" sz="1800" dirty="0"/>
            </a:br>
            <a:r>
              <a:rPr lang="es-MX" sz="2800" dirty="0"/>
              <a:t/>
            </a:r>
            <a:br>
              <a:rPr lang="es-MX" sz="2800" dirty="0"/>
            </a:br>
            <a:r>
              <a:rPr lang="es-ES" b="1" dirty="0"/>
              <a:t> </a:t>
            </a:r>
            <a:r>
              <a:rPr lang="es-MX" dirty="0"/>
              <a:t/>
            </a:r>
            <a:br>
              <a:rPr lang="es-MX" dirty="0"/>
            </a:br>
            <a:r>
              <a:rPr lang="es-MX" sz="1800" dirty="0"/>
              <a:t/>
            </a:r>
            <a:br>
              <a:rPr lang="es-MX" sz="1800" dirty="0"/>
            </a:br>
            <a:r>
              <a:rPr lang="es-ES" sz="1800" dirty="0"/>
              <a:t> </a:t>
            </a:r>
            <a:r>
              <a:rPr lang="es-MX" sz="1800" dirty="0"/>
              <a:t/>
            </a:r>
            <a:br>
              <a:rPr lang="es-MX" sz="1800" dirty="0"/>
            </a:br>
            <a:r>
              <a:rPr lang="es-MX" sz="1800" dirty="0"/>
              <a:t/>
            </a:r>
            <a:br>
              <a:rPr lang="es-MX" sz="1800" dirty="0"/>
            </a:br>
            <a:endParaRPr lang="es-MX" sz="1800" dirty="0"/>
          </a:p>
        </p:txBody>
      </p:sp>
      <p:sp>
        <p:nvSpPr>
          <p:cNvPr id="3" name="AutoShape 2" descr="Enfermera Con Paciente En Vector De Dibujos Animados De Gent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27" y="2601531"/>
            <a:ext cx="2143125" cy="1468193"/>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664" y="4468968"/>
            <a:ext cx="2381250" cy="1390918"/>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341" y="2776000"/>
            <a:ext cx="2143125" cy="1383876"/>
          </a:xfrm>
          <a:prstGeom prst="rect">
            <a:avLst/>
          </a:prstGeom>
        </p:spPr>
      </p:pic>
    </p:spTree>
    <p:extLst>
      <p:ext uri="{BB962C8B-B14F-4D97-AF65-F5344CB8AC3E}">
        <p14:creationId xmlns:p14="http://schemas.microsoft.com/office/powerpoint/2010/main" val="897243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6858000"/>
          </a:xfrm>
        </p:spPr>
        <p:txBody>
          <a:bodyPr>
            <a:normAutofit fontScale="90000"/>
          </a:bodyPr>
          <a:lstStyle/>
          <a:p>
            <a:pPr lvl="0" algn="l"/>
            <a:r>
              <a:rPr lang="es-ES" sz="2200" dirty="0" smtClean="0">
                <a:solidFill>
                  <a:srgbClr val="FFFF00"/>
                </a:solidFill>
              </a:rPr>
              <a:t>2-Interfaz intuitiva.</a:t>
            </a:r>
            <a:r>
              <a:rPr lang="es-MX" sz="1600" dirty="0">
                <a:solidFill>
                  <a:schemeClr val="tx1"/>
                </a:solidFill>
              </a:rPr>
              <a:t/>
            </a:r>
            <a:br>
              <a:rPr lang="es-MX" sz="1600" dirty="0">
                <a:solidFill>
                  <a:schemeClr val="tx1"/>
                </a:solidFill>
              </a:rPr>
            </a:br>
            <a:r>
              <a:rPr lang="es-ES" sz="1600" dirty="0">
                <a:solidFill>
                  <a:schemeClr val="tx1"/>
                </a:solidFill>
              </a:rPr>
              <a:t>                </a:t>
            </a:r>
            <a:r>
              <a:rPr lang="es-MX" sz="1600" dirty="0">
                <a:solidFill>
                  <a:schemeClr val="tx1"/>
                </a:solidFill>
              </a:rPr>
              <a:t/>
            </a:r>
            <a:br>
              <a:rPr lang="es-MX" sz="1600" dirty="0">
                <a:solidFill>
                  <a:schemeClr val="tx1"/>
                </a:solidFill>
              </a:rPr>
            </a:br>
            <a:r>
              <a:rPr lang="es-ES" sz="1600" dirty="0">
                <a:solidFill>
                  <a:schemeClr val="tx1"/>
                </a:solidFill>
              </a:rPr>
              <a:t>El diseño de la aplicación permitirá al usuario entender fácilmente como </a:t>
            </a:r>
            <a:r>
              <a:rPr lang="es-ES" sz="1600" dirty="0" smtClean="0">
                <a:solidFill>
                  <a:schemeClr val="tx1"/>
                </a:solidFill>
              </a:rPr>
              <a:t>utilizarla.</a:t>
            </a:r>
            <a:r>
              <a:rPr lang="es-MX" sz="1600" dirty="0" smtClean="0">
                <a:solidFill>
                  <a:schemeClr val="tx1"/>
                </a:solidFill>
              </a:rPr>
              <a:t/>
            </a:r>
            <a:br>
              <a:rPr lang="es-MX" sz="1600" dirty="0" smtClean="0">
                <a:solidFill>
                  <a:schemeClr val="tx1"/>
                </a:solidFill>
              </a:rPr>
            </a:br>
            <a:r>
              <a:rPr lang="es-ES" sz="1600" dirty="0" smtClean="0">
                <a:solidFill>
                  <a:schemeClr val="tx1"/>
                </a:solidFill>
              </a:rPr>
              <a:t>Implementación </a:t>
            </a:r>
            <a:r>
              <a:rPr lang="es-ES" sz="1600" dirty="0">
                <a:solidFill>
                  <a:schemeClr val="tx1"/>
                </a:solidFill>
              </a:rPr>
              <a:t>de imágenes.</a:t>
            </a:r>
            <a:r>
              <a:rPr lang="es-MX" sz="1600" dirty="0">
                <a:solidFill>
                  <a:schemeClr val="tx1"/>
                </a:solidFill>
              </a:rPr>
              <a:t/>
            </a:r>
            <a:br>
              <a:rPr lang="es-MX" sz="1600" dirty="0">
                <a:solidFill>
                  <a:schemeClr val="tx1"/>
                </a:solidFill>
              </a:rPr>
            </a:br>
            <a:r>
              <a:rPr lang="es-ES" sz="1600" dirty="0">
                <a:solidFill>
                  <a:schemeClr val="tx1"/>
                </a:solidFill>
              </a:rPr>
              <a:t> </a:t>
            </a:r>
            <a:r>
              <a:rPr lang="es-MX" sz="2200" dirty="0">
                <a:solidFill>
                  <a:schemeClr val="tx1"/>
                </a:solidFill>
              </a:rPr>
              <a:t/>
            </a:r>
            <a:br>
              <a:rPr lang="es-MX" sz="2200" dirty="0">
                <a:solidFill>
                  <a:schemeClr val="tx1"/>
                </a:solidFill>
              </a:rPr>
            </a:br>
            <a:r>
              <a:rPr lang="es-MX" sz="2200" dirty="0" smtClean="0">
                <a:solidFill>
                  <a:srgbClr val="FFFF00"/>
                </a:solidFill>
              </a:rPr>
              <a:t>3-</a:t>
            </a:r>
            <a:r>
              <a:rPr lang="es-ES" sz="2200" dirty="0" smtClean="0">
                <a:solidFill>
                  <a:srgbClr val="FFFF00"/>
                </a:solidFill>
              </a:rPr>
              <a:t>Seguridad</a:t>
            </a:r>
            <a:r>
              <a:rPr lang="es-ES" sz="2200" dirty="0">
                <a:solidFill>
                  <a:srgbClr val="FFFF00"/>
                </a:solidFill>
              </a:rPr>
              <a:t>.</a:t>
            </a:r>
            <a:r>
              <a:rPr lang="es-MX" sz="1600" dirty="0">
                <a:solidFill>
                  <a:schemeClr val="tx1"/>
                </a:solidFill>
              </a:rPr>
              <a:t/>
            </a:r>
            <a:br>
              <a:rPr lang="es-MX" sz="1600" dirty="0">
                <a:solidFill>
                  <a:schemeClr val="tx1"/>
                </a:solidFill>
              </a:rPr>
            </a:br>
            <a:r>
              <a:rPr lang="es-ES" sz="1600" dirty="0">
                <a:solidFill>
                  <a:schemeClr val="tx1"/>
                </a:solidFill>
              </a:rPr>
              <a:t> </a:t>
            </a:r>
            <a:r>
              <a:rPr lang="es-MX" sz="1600" dirty="0">
                <a:solidFill>
                  <a:schemeClr val="tx1"/>
                </a:solidFill>
              </a:rPr>
              <a:t/>
            </a:r>
            <a:br>
              <a:rPr lang="es-MX" sz="1600" dirty="0">
                <a:solidFill>
                  <a:schemeClr val="tx1"/>
                </a:solidFill>
              </a:rPr>
            </a:br>
            <a:r>
              <a:rPr lang="es-ES" sz="1600" dirty="0">
                <a:solidFill>
                  <a:schemeClr val="tx1"/>
                </a:solidFill>
              </a:rPr>
              <a:t>Se tendrá que iniciar sesión siempre para poder entrar a la aplicación, debido a la información personal que se contiene en ella.</a:t>
            </a:r>
            <a:r>
              <a:rPr lang="es-MX" sz="1600" dirty="0">
                <a:solidFill>
                  <a:schemeClr val="tx1"/>
                </a:solidFill>
              </a:rPr>
              <a:t/>
            </a:r>
            <a:br>
              <a:rPr lang="es-MX" sz="1600" dirty="0">
                <a:solidFill>
                  <a:schemeClr val="tx1"/>
                </a:solidFill>
              </a:rPr>
            </a:br>
            <a:r>
              <a:rPr lang="es-ES" sz="1600" dirty="0">
                <a:solidFill>
                  <a:schemeClr val="tx1"/>
                </a:solidFill>
              </a:rPr>
              <a:t>Los usuarios deberán estar previamente registrados en la base de datos para que no cualquiera pueda acceder.</a:t>
            </a:r>
            <a:r>
              <a:rPr lang="es-MX" sz="1600" dirty="0">
                <a:solidFill>
                  <a:schemeClr val="tx1"/>
                </a:solidFill>
              </a:rPr>
              <a:t/>
            </a:r>
            <a:br>
              <a:rPr lang="es-MX" sz="1600" dirty="0">
                <a:solidFill>
                  <a:schemeClr val="tx1"/>
                </a:solidFill>
              </a:rPr>
            </a:br>
            <a:r>
              <a:rPr lang="es-ES" sz="1600" dirty="0">
                <a:solidFill>
                  <a:schemeClr val="tx1"/>
                </a:solidFill>
              </a:rPr>
              <a:t>Ya que se utiliza una base de datos remota se requiere de estar siempre conectado a internet.</a:t>
            </a:r>
            <a:r>
              <a:rPr lang="es-MX" sz="1600" dirty="0">
                <a:solidFill>
                  <a:schemeClr val="tx1"/>
                </a:solidFill>
              </a:rPr>
              <a:t/>
            </a:r>
            <a:br>
              <a:rPr lang="es-MX" sz="1600" dirty="0">
                <a:solidFill>
                  <a:schemeClr val="tx1"/>
                </a:solidFill>
              </a:rPr>
            </a:br>
            <a:r>
              <a:rPr lang="es-ES" sz="1600" dirty="0">
                <a:solidFill>
                  <a:schemeClr val="tx1"/>
                </a:solidFill>
              </a:rPr>
              <a:t> </a:t>
            </a:r>
            <a:r>
              <a:rPr lang="es-MX" sz="1600" dirty="0">
                <a:solidFill>
                  <a:schemeClr val="tx1"/>
                </a:solidFill>
              </a:rPr>
              <a:t/>
            </a:r>
            <a:br>
              <a:rPr lang="es-MX" sz="1600" dirty="0">
                <a:solidFill>
                  <a:schemeClr val="tx1"/>
                </a:solidFill>
              </a:rPr>
            </a:br>
            <a:r>
              <a:rPr lang="es-ES" sz="1600" dirty="0">
                <a:solidFill>
                  <a:schemeClr val="tx1"/>
                </a:solidFill>
              </a:rPr>
              <a:t> </a:t>
            </a:r>
            <a:r>
              <a:rPr lang="es-MX" sz="2200" dirty="0">
                <a:solidFill>
                  <a:schemeClr val="tx1"/>
                </a:solidFill>
              </a:rPr>
              <a:t/>
            </a:r>
            <a:br>
              <a:rPr lang="es-MX" sz="2200" dirty="0">
                <a:solidFill>
                  <a:schemeClr val="tx1"/>
                </a:solidFill>
              </a:rPr>
            </a:br>
            <a:r>
              <a:rPr lang="es-MX" sz="2200" dirty="0" smtClean="0">
                <a:solidFill>
                  <a:srgbClr val="FFFF00"/>
                </a:solidFill>
              </a:rPr>
              <a:t>4-</a:t>
            </a:r>
            <a:r>
              <a:rPr lang="es-ES" sz="2200" dirty="0" smtClean="0">
                <a:solidFill>
                  <a:srgbClr val="FFFF00"/>
                </a:solidFill>
              </a:rPr>
              <a:t>Mostrar </a:t>
            </a:r>
            <a:r>
              <a:rPr lang="es-ES" sz="2200" dirty="0">
                <a:solidFill>
                  <a:srgbClr val="FFFF00"/>
                </a:solidFill>
              </a:rPr>
              <a:t>Información Gráfica.</a:t>
            </a:r>
            <a:r>
              <a:rPr lang="es-MX" sz="1600" dirty="0">
                <a:solidFill>
                  <a:schemeClr val="tx1"/>
                </a:solidFill>
              </a:rPr>
              <a:t/>
            </a:r>
            <a:br>
              <a:rPr lang="es-MX" sz="1600" dirty="0">
                <a:solidFill>
                  <a:schemeClr val="tx1"/>
                </a:solidFill>
              </a:rPr>
            </a:br>
            <a:r>
              <a:rPr lang="es-ES" sz="1600" dirty="0">
                <a:solidFill>
                  <a:schemeClr val="tx1"/>
                </a:solidFill>
              </a:rPr>
              <a:t> </a:t>
            </a:r>
            <a:r>
              <a:rPr lang="es-MX" sz="1600" dirty="0">
                <a:solidFill>
                  <a:schemeClr val="tx1"/>
                </a:solidFill>
              </a:rPr>
              <a:t/>
            </a:r>
            <a:br>
              <a:rPr lang="es-MX" sz="1600" dirty="0">
                <a:solidFill>
                  <a:schemeClr val="tx1"/>
                </a:solidFill>
              </a:rPr>
            </a:br>
            <a:r>
              <a:rPr lang="es-ES" sz="1600" dirty="0">
                <a:solidFill>
                  <a:schemeClr val="tx1"/>
                </a:solidFill>
              </a:rPr>
              <a:t>Muestra los formularios con la información que previamente se llenó por el usuario.</a:t>
            </a:r>
            <a:r>
              <a:rPr lang="es-MX" sz="1600" dirty="0">
                <a:solidFill>
                  <a:schemeClr val="tx1"/>
                </a:solidFill>
              </a:rPr>
              <a:t/>
            </a:r>
            <a:br>
              <a:rPr lang="es-MX" sz="1600" dirty="0">
                <a:solidFill>
                  <a:schemeClr val="tx1"/>
                </a:solidFill>
              </a:rPr>
            </a:br>
            <a:r>
              <a:rPr lang="es-ES" sz="1600" dirty="0">
                <a:solidFill>
                  <a:schemeClr val="tx1"/>
                </a:solidFill>
              </a:rPr>
              <a:t>Cuadros de dialogo para informar si falló la conexión, si al iniciar sesión el correo o contraseña está incorrecta, y/o si alguna otra operación tu un error.</a:t>
            </a:r>
            <a:r>
              <a:rPr lang="es-MX" sz="1600" dirty="0">
                <a:solidFill>
                  <a:schemeClr val="tx1"/>
                </a:solidFill>
              </a:rPr>
              <a:t/>
            </a:r>
            <a:br>
              <a:rPr lang="es-MX" sz="1600" dirty="0">
                <a:solidFill>
                  <a:schemeClr val="tx1"/>
                </a:solidFill>
              </a:rPr>
            </a:br>
            <a:r>
              <a:rPr lang="es-ES" sz="1600" dirty="0">
                <a:solidFill>
                  <a:schemeClr val="tx1"/>
                </a:solidFill>
              </a:rPr>
              <a:t> </a:t>
            </a:r>
            <a:r>
              <a:rPr lang="es-MX" sz="1600" dirty="0">
                <a:solidFill>
                  <a:srgbClr val="FFFF00"/>
                </a:solidFill>
              </a:rPr>
              <a:t/>
            </a:r>
            <a:br>
              <a:rPr lang="es-MX" sz="1600" dirty="0">
                <a:solidFill>
                  <a:srgbClr val="FFFF00"/>
                </a:solidFill>
              </a:rPr>
            </a:br>
            <a:r>
              <a:rPr lang="es-MX" sz="2200" dirty="0" smtClean="0">
                <a:solidFill>
                  <a:srgbClr val="FFFF00"/>
                </a:solidFill>
              </a:rPr>
              <a:t>5-</a:t>
            </a:r>
            <a:r>
              <a:rPr lang="es-ES" sz="2200" dirty="0" smtClean="0">
                <a:solidFill>
                  <a:srgbClr val="FFFF00"/>
                </a:solidFill>
              </a:rPr>
              <a:t>Actualización </a:t>
            </a:r>
            <a:r>
              <a:rPr lang="es-ES" sz="2200" dirty="0">
                <a:solidFill>
                  <a:srgbClr val="FFFF00"/>
                </a:solidFill>
              </a:rPr>
              <a:t>del Sistema.</a:t>
            </a:r>
            <a:r>
              <a:rPr lang="es-MX" sz="1600" dirty="0">
                <a:solidFill>
                  <a:schemeClr val="tx1"/>
                </a:solidFill>
              </a:rPr>
              <a:t/>
            </a:r>
            <a:br>
              <a:rPr lang="es-MX" sz="1600" dirty="0">
                <a:solidFill>
                  <a:schemeClr val="tx1"/>
                </a:solidFill>
              </a:rPr>
            </a:br>
            <a:r>
              <a:rPr lang="es-ES" sz="1600" dirty="0">
                <a:solidFill>
                  <a:schemeClr val="tx1"/>
                </a:solidFill>
              </a:rPr>
              <a:t> </a:t>
            </a:r>
            <a:r>
              <a:rPr lang="es-MX" sz="1600" dirty="0">
                <a:solidFill>
                  <a:schemeClr val="tx1"/>
                </a:solidFill>
              </a:rPr>
              <a:t/>
            </a:r>
            <a:br>
              <a:rPr lang="es-MX" sz="1600" dirty="0">
                <a:solidFill>
                  <a:schemeClr val="tx1"/>
                </a:solidFill>
              </a:rPr>
            </a:br>
            <a:r>
              <a:rPr lang="es-ES" sz="1600" dirty="0">
                <a:solidFill>
                  <a:schemeClr val="tx1"/>
                </a:solidFill>
              </a:rPr>
              <a:t>Permite editar los formularios para poder actualizar los datos y posteriormente guardarlos en la base de datos.</a:t>
            </a:r>
            <a:r>
              <a:rPr lang="es-MX" sz="1600" dirty="0">
                <a:solidFill>
                  <a:schemeClr val="tx1"/>
                </a:solidFill>
              </a:rPr>
              <a:t/>
            </a:r>
            <a:br>
              <a:rPr lang="es-MX" sz="1600" dirty="0">
                <a:solidFill>
                  <a:schemeClr val="tx1"/>
                </a:solidFill>
              </a:rPr>
            </a:br>
            <a:r>
              <a:rPr lang="es-ES" sz="1600" dirty="0">
                <a:solidFill>
                  <a:schemeClr val="tx1"/>
                </a:solidFill>
              </a:rPr>
              <a:t>La aplicación (de requerirlo) se actualizaría para implementar más funciones o solucionar nuevos problemas tanto de la misma aplicación como del hospital.</a:t>
            </a:r>
            <a:r>
              <a:rPr lang="es-MX" sz="4400" dirty="0">
                <a:solidFill>
                  <a:schemeClr val="tx1"/>
                </a:solidFill>
              </a:rPr>
              <a:t/>
            </a:r>
            <a:br>
              <a:rPr lang="es-MX" sz="4400" dirty="0">
                <a:solidFill>
                  <a:schemeClr val="tx1"/>
                </a:solidFill>
              </a:rPr>
            </a:br>
            <a:r>
              <a:rPr lang="es-ES" sz="4400" dirty="0">
                <a:solidFill>
                  <a:schemeClr val="tx1"/>
                </a:solidFill>
              </a:rPr>
              <a:t> </a:t>
            </a:r>
            <a:r>
              <a:rPr lang="es-MX" sz="4000" dirty="0"/>
              <a:t/>
            </a:r>
            <a:br>
              <a:rPr lang="es-MX" sz="4000" dirty="0"/>
            </a:br>
            <a:r>
              <a:rPr lang="es-ES" dirty="0"/>
              <a:t> </a:t>
            </a:r>
            <a:r>
              <a:rPr lang="es-MX" dirty="0"/>
              <a:t/>
            </a:r>
            <a:br>
              <a:rPr lang="es-MX" dirty="0"/>
            </a:br>
            <a:endParaRPr lang="es-MX" dirty="0"/>
          </a:p>
        </p:txBody>
      </p:sp>
    </p:spTree>
    <p:extLst>
      <p:ext uri="{BB962C8B-B14F-4D97-AF65-F5344CB8AC3E}">
        <p14:creationId xmlns:p14="http://schemas.microsoft.com/office/powerpoint/2010/main" val="2388974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81" y="1635619"/>
            <a:ext cx="12192000" cy="6284889"/>
          </a:xfrm>
        </p:spPr>
        <p:txBody>
          <a:bodyPr>
            <a:normAutofit fontScale="90000"/>
          </a:bodyPr>
          <a:lstStyle/>
          <a:p>
            <a:pPr algn="l"/>
            <a:r>
              <a:rPr lang="es-MX" dirty="0" smtClean="0"/>
              <a:t>                           DESCRIPCION DE LAS NECESIDADES </a:t>
            </a:r>
            <a:br>
              <a:rPr lang="es-MX" dirty="0" smtClean="0"/>
            </a:br>
            <a:r>
              <a:rPr lang="es-ES" sz="1600" dirty="0">
                <a:solidFill>
                  <a:schemeClr val="accent6">
                    <a:lumMod val="60000"/>
                    <a:lumOff val="40000"/>
                  </a:schemeClr>
                </a:solidFill>
              </a:rPr>
              <a:t>El sistema debe de</a:t>
            </a:r>
            <a:r>
              <a:rPr lang="es-ES" sz="1600" dirty="0" smtClean="0">
                <a:solidFill>
                  <a:schemeClr val="accent6">
                    <a:lumMod val="60000"/>
                    <a:lumOff val="40000"/>
                  </a:schemeClr>
                </a:solidFill>
              </a:rPr>
              <a:t>:</a:t>
            </a:r>
            <a:r>
              <a:rPr lang="es-ES" sz="1600" dirty="0" smtClean="0">
                <a:solidFill>
                  <a:schemeClr val="tx1"/>
                </a:solidFill>
              </a:rPr>
              <a:t/>
            </a:r>
            <a:br>
              <a:rPr lang="es-ES" sz="1600" dirty="0" smtClean="0">
                <a:solidFill>
                  <a:schemeClr val="tx1"/>
                </a:solidFill>
              </a:rPr>
            </a:br>
            <a:r>
              <a:rPr lang="es-ES" sz="1600" dirty="0">
                <a:solidFill>
                  <a:schemeClr val="tx1"/>
                </a:solidFill>
              </a:rPr>
              <a:t/>
            </a:r>
            <a:br>
              <a:rPr lang="es-ES" sz="1600" dirty="0">
                <a:solidFill>
                  <a:schemeClr val="tx1"/>
                </a:solidFill>
              </a:rPr>
            </a:br>
            <a:r>
              <a:rPr lang="es-ES" sz="1600" dirty="0" smtClean="0">
                <a:solidFill>
                  <a:srgbClr val="FF0000"/>
                </a:solidFill>
                <a:sym typeface="Wingdings 2" panose="05020102010507070707" pitchFamily="18" charset="2"/>
              </a:rPr>
              <a:t></a:t>
            </a:r>
            <a:r>
              <a:rPr lang="es-ES" dirty="0"/>
              <a:t> </a:t>
            </a:r>
            <a:r>
              <a:rPr lang="es-ES" sz="1400" dirty="0">
                <a:solidFill>
                  <a:schemeClr val="tx1"/>
                </a:solidFill>
              </a:rPr>
              <a:t>Mostrar formularios e interfaz gráfica donde se registrarán, visualizará, borrará y actualizarán los datos del paciente, medicamentos y doctores</a:t>
            </a:r>
            <a:r>
              <a:rPr lang="es-ES" sz="1400" dirty="0" smtClean="0">
                <a:solidFill>
                  <a:schemeClr val="tx1"/>
                </a:solidFill>
              </a:rPr>
              <a:t>.</a:t>
            </a:r>
            <a:br>
              <a:rPr lang="es-ES" sz="1400" dirty="0" smtClean="0">
                <a:solidFill>
                  <a:schemeClr val="tx1"/>
                </a:solidFill>
              </a:rPr>
            </a:br>
            <a:r>
              <a:rPr lang="es-ES" sz="1400" dirty="0">
                <a:solidFill>
                  <a:schemeClr val="tx1"/>
                </a:solidFill>
              </a:rPr>
              <a:t/>
            </a:r>
            <a:br>
              <a:rPr lang="es-ES" sz="1400" dirty="0">
                <a:solidFill>
                  <a:schemeClr val="tx1"/>
                </a:solidFill>
              </a:rPr>
            </a:br>
            <a:r>
              <a:rPr lang="es-ES" sz="1400" dirty="0" smtClean="0">
                <a:solidFill>
                  <a:srgbClr val="FF0000"/>
                </a:solidFill>
                <a:sym typeface="Wingdings 2" panose="05020102010507070707" pitchFamily="18" charset="2"/>
              </a:rPr>
              <a:t></a:t>
            </a:r>
            <a:r>
              <a:rPr lang="es-ES" dirty="0"/>
              <a:t> </a:t>
            </a:r>
            <a:r>
              <a:rPr lang="es-ES" sz="1400" dirty="0">
                <a:solidFill>
                  <a:schemeClr val="tx1"/>
                </a:solidFill>
              </a:rPr>
              <a:t>Contar con una </a:t>
            </a:r>
            <a:r>
              <a:rPr lang="es-ES" sz="1400" b="1" dirty="0">
                <a:solidFill>
                  <a:schemeClr val="tx1"/>
                </a:solidFill>
              </a:rPr>
              <a:t>base de datos remota</a:t>
            </a:r>
            <a:r>
              <a:rPr lang="es-ES" sz="1400" dirty="0">
                <a:solidFill>
                  <a:schemeClr val="tx1"/>
                </a:solidFill>
              </a:rPr>
              <a:t> para almacenar la información de los pacientes, doctores y medicamentos</a:t>
            </a:r>
            <a:r>
              <a:rPr lang="es-ES" sz="1400" dirty="0" smtClean="0">
                <a:solidFill>
                  <a:schemeClr val="tx1"/>
                </a:solidFill>
              </a:rPr>
              <a:t>.</a:t>
            </a:r>
            <a:br>
              <a:rPr lang="es-ES" sz="1400" dirty="0" smtClean="0">
                <a:solidFill>
                  <a:schemeClr val="tx1"/>
                </a:solidFill>
              </a:rPr>
            </a:br>
            <a:r>
              <a:rPr lang="es-ES" sz="1400" dirty="0">
                <a:solidFill>
                  <a:schemeClr val="tx1"/>
                </a:solidFill>
              </a:rPr>
              <a:t/>
            </a:r>
            <a:br>
              <a:rPr lang="es-ES" sz="1400" dirty="0">
                <a:solidFill>
                  <a:schemeClr val="tx1"/>
                </a:solidFill>
              </a:rPr>
            </a:br>
            <a:r>
              <a:rPr lang="es-ES" sz="1400" dirty="0" smtClean="0">
                <a:solidFill>
                  <a:srgbClr val="FF0000"/>
                </a:solidFill>
                <a:sym typeface="Wingdings 2" panose="05020102010507070707" pitchFamily="18" charset="2"/>
              </a:rPr>
              <a:t></a:t>
            </a:r>
            <a:r>
              <a:rPr lang="es-ES" dirty="0"/>
              <a:t> </a:t>
            </a:r>
            <a:r>
              <a:rPr lang="es-ES" sz="1400" dirty="0">
                <a:solidFill>
                  <a:schemeClr val="tx1"/>
                </a:solidFill>
              </a:rPr>
              <a:t>Implementar un sistema de búsquedas por ID o nombre (para el caso de medicamentos si se hará por nombre</a:t>
            </a:r>
            <a:r>
              <a:rPr lang="es-ES" sz="1400" dirty="0" smtClean="0">
                <a:solidFill>
                  <a:schemeClr val="tx1"/>
                </a:solidFill>
              </a:rPr>
              <a:t>).</a:t>
            </a:r>
            <a:br>
              <a:rPr lang="es-ES" sz="1400" dirty="0" smtClean="0">
                <a:solidFill>
                  <a:schemeClr val="tx1"/>
                </a:solidFill>
              </a:rPr>
            </a:br>
            <a:r>
              <a:rPr lang="es-ES" sz="1400" dirty="0">
                <a:solidFill>
                  <a:schemeClr val="tx1"/>
                </a:solidFill>
              </a:rPr>
              <a:t/>
            </a:r>
            <a:br>
              <a:rPr lang="es-ES" sz="1400" dirty="0">
                <a:solidFill>
                  <a:schemeClr val="tx1"/>
                </a:solidFill>
              </a:rPr>
            </a:br>
            <a:r>
              <a:rPr lang="es-ES" sz="1400" dirty="0" smtClean="0">
                <a:solidFill>
                  <a:srgbClr val="FF0000"/>
                </a:solidFill>
                <a:sym typeface="Wingdings 2" panose="05020102010507070707" pitchFamily="18" charset="2"/>
              </a:rPr>
              <a:t></a:t>
            </a:r>
            <a:r>
              <a:rPr lang="es-ES" sz="1400" dirty="0" smtClean="0">
                <a:solidFill>
                  <a:schemeClr val="tx1"/>
                </a:solidFill>
                <a:sym typeface="Wingdings 2" panose="05020102010507070707" pitchFamily="18" charset="2"/>
              </a:rPr>
              <a:t>  </a:t>
            </a:r>
            <a:r>
              <a:rPr lang="es-ES" sz="1400" dirty="0" smtClean="0">
                <a:solidFill>
                  <a:schemeClr val="tx1"/>
                </a:solidFill>
              </a:rPr>
              <a:t>Ver </a:t>
            </a:r>
            <a:r>
              <a:rPr lang="es-ES" sz="1400" dirty="0">
                <a:solidFill>
                  <a:schemeClr val="tx1"/>
                </a:solidFill>
              </a:rPr>
              <a:t>los formularios que se llenaron anteriormente</a:t>
            </a:r>
            <a:r>
              <a:rPr lang="es-ES" sz="1400" dirty="0" smtClean="0">
                <a:solidFill>
                  <a:schemeClr val="tx1"/>
                </a:solidFill>
              </a:rPr>
              <a:t>.</a:t>
            </a:r>
            <a:br>
              <a:rPr lang="es-ES" sz="1400" dirty="0" smtClean="0">
                <a:solidFill>
                  <a:schemeClr val="tx1"/>
                </a:solidFill>
              </a:rPr>
            </a:br>
            <a:r>
              <a:rPr lang="es-ES" sz="1400" dirty="0">
                <a:solidFill>
                  <a:schemeClr val="tx1"/>
                </a:solidFill>
              </a:rPr>
              <a:t/>
            </a:r>
            <a:br>
              <a:rPr lang="es-ES" sz="1400" dirty="0">
                <a:solidFill>
                  <a:schemeClr val="tx1"/>
                </a:solidFill>
              </a:rPr>
            </a:br>
            <a:r>
              <a:rPr lang="es-ES" sz="1400" dirty="0" smtClean="0">
                <a:solidFill>
                  <a:srgbClr val="FF0000"/>
                </a:solidFill>
                <a:sym typeface="Wingdings 2" panose="05020102010507070707" pitchFamily="18" charset="2"/>
              </a:rPr>
              <a:t> </a:t>
            </a:r>
            <a:r>
              <a:rPr lang="es-ES" sz="1600" dirty="0">
                <a:solidFill>
                  <a:schemeClr val="tx1"/>
                </a:solidFill>
              </a:rPr>
              <a:t>Contar con un menú para que el usuario pueda manejar el programa de manera más fácil</a:t>
            </a:r>
            <a:r>
              <a:rPr lang="es-ES" sz="1600" dirty="0" smtClean="0">
                <a:solidFill>
                  <a:schemeClr val="tx1"/>
                </a:solidFill>
              </a:rPr>
              <a:t>.</a:t>
            </a:r>
            <a:br>
              <a:rPr lang="es-ES" sz="1600" dirty="0" smtClean="0">
                <a:solidFill>
                  <a:schemeClr val="tx1"/>
                </a:solidFill>
              </a:rPr>
            </a:br>
            <a:r>
              <a:rPr lang="es-ES" sz="1600" dirty="0">
                <a:solidFill>
                  <a:schemeClr val="tx1"/>
                </a:solidFill>
              </a:rPr>
              <a:t/>
            </a:r>
            <a:br>
              <a:rPr lang="es-ES" sz="1600" dirty="0">
                <a:solidFill>
                  <a:schemeClr val="tx1"/>
                </a:solidFill>
              </a:rPr>
            </a:br>
            <a:r>
              <a:rPr lang="es-ES" sz="1400" dirty="0" smtClean="0">
                <a:solidFill>
                  <a:srgbClr val="FF0000"/>
                </a:solidFill>
                <a:sym typeface="Wingdings 2" panose="05020102010507070707" pitchFamily="18" charset="2"/>
              </a:rPr>
              <a:t> </a:t>
            </a:r>
            <a:r>
              <a:rPr lang="es-ES" sz="1600" dirty="0">
                <a:solidFill>
                  <a:schemeClr val="tx1"/>
                </a:solidFill>
              </a:rPr>
              <a:t>Hacer usos de imágenes para hacer la aplicación más interactiva y alusiva</a:t>
            </a:r>
            <a:r>
              <a:rPr lang="es-ES" sz="1600" dirty="0" smtClean="0">
                <a:solidFill>
                  <a:schemeClr val="tx1"/>
                </a:solidFill>
              </a:rPr>
              <a:t>.</a:t>
            </a:r>
            <a:br>
              <a:rPr lang="es-ES" sz="1600" dirty="0" smtClean="0">
                <a:solidFill>
                  <a:schemeClr val="tx1"/>
                </a:solidFill>
              </a:rPr>
            </a:br>
            <a:r>
              <a:rPr lang="es-ES" sz="1600" dirty="0">
                <a:solidFill>
                  <a:schemeClr val="tx1"/>
                </a:solidFill>
              </a:rPr>
              <a:t/>
            </a:r>
            <a:br>
              <a:rPr lang="es-ES" sz="1600" dirty="0">
                <a:solidFill>
                  <a:schemeClr val="tx1"/>
                </a:solidFill>
              </a:rPr>
            </a:br>
            <a:r>
              <a:rPr lang="es-ES" sz="1400" dirty="0" smtClean="0">
                <a:solidFill>
                  <a:srgbClr val="FF0000"/>
                </a:solidFill>
                <a:sym typeface="Wingdings 2" panose="05020102010507070707" pitchFamily="18" charset="2"/>
              </a:rPr>
              <a:t> </a:t>
            </a:r>
            <a:r>
              <a:rPr lang="es-ES" sz="1600" dirty="0">
                <a:solidFill>
                  <a:schemeClr val="tx1"/>
                </a:solidFill>
              </a:rPr>
              <a:t>Cuentas ya registradas en la base de datos para mayor seguridad.</a:t>
            </a:r>
            <a:r>
              <a:rPr lang="es-ES" sz="1600" dirty="0" smtClean="0">
                <a:solidFill>
                  <a:schemeClr val="tx1"/>
                </a:solidFill>
              </a:rPr>
              <a:t/>
            </a:r>
            <a:br>
              <a:rPr lang="es-ES" sz="1600" dirty="0" smtClean="0">
                <a:solidFill>
                  <a:schemeClr val="tx1"/>
                </a:solidFill>
              </a:rPr>
            </a:br>
            <a:r>
              <a:rPr lang="es-MX" dirty="0">
                <a:solidFill>
                  <a:schemeClr val="tx1"/>
                </a:solidFill>
              </a:rPr>
              <a:t/>
            </a:r>
            <a:br>
              <a:rPr lang="es-MX" dirty="0">
                <a:solidFill>
                  <a:schemeClr val="tx1"/>
                </a:solidFill>
              </a:rPr>
            </a:br>
            <a:r>
              <a:rPr lang="es-ES" dirty="0"/>
              <a:t> </a:t>
            </a:r>
            <a:r>
              <a:rPr lang="es-ES" dirty="0" smtClean="0"/>
              <a:t>                                                 </a:t>
            </a:r>
            <a:r>
              <a:rPr lang="es-ES" dirty="0" smtClean="0">
                <a:solidFill>
                  <a:schemeClr val="accent6">
                    <a:lumMod val="60000"/>
                    <a:lumOff val="40000"/>
                  </a:schemeClr>
                </a:solidFill>
              </a:rPr>
              <a:t>SOLUCION</a:t>
            </a:r>
            <a:r>
              <a:rPr lang="es-ES" dirty="0" smtClean="0"/>
              <a:t/>
            </a:r>
            <a:br>
              <a:rPr lang="es-ES" dirty="0" smtClean="0"/>
            </a:br>
            <a:r>
              <a:rPr lang="es-ES" sz="1600" dirty="0">
                <a:solidFill>
                  <a:schemeClr val="tx1"/>
                </a:solidFill>
              </a:rPr>
              <a:t>Se creará una aplicación Android que tendrá una base de datos remota y formularios para facilitar el uso a los usuarios y personal ya que debido al exceso de pacientes muchas veces no se dan abasto para poder registrar a todos rápidamente, con esta medida el usuario puede realizar su registro previamente y desde su casa para llegar y tomar una consulta que ya fue programada.</a:t>
            </a:r>
            <a:r>
              <a:rPr lang="es-MX" sz="1600" dirty="0">
                <a:solidFill>
                  <a:schemeClr val="tx1"/>
                </a:solidFill>
              </a:rPr>
              <a:t/>
            </a:r>
            <a:br>
              <a:rPr lang="es-MX" sz="1600" dirty="0">
                <a:solidFill>
                  <a:schemeClr val="tx1"/>
                </a:solidFill>
              </a:rPr>
            </a:br>
            <a:r>
              <a:rPr lang="es-ES" sz="1600" dirty="0">
                <a:solidFill>
                  <a:schemeClr val="tx1"/>
                </a:solidFill>
              </a:rPr>
              <a:t>Así mismo el doctor contará con un sistema donde puede buscar al paciente por su CURP y obtendrá información referente al paciente evitando las clásicas preguntas de padecimientos anteriores, alergias, etc. y centrándose en los síntomas del paciente, así como su pronto tratamiento.</a:t>
            </a:r>
            <a:r>
              <a:rPr lang="es-MX" sz="1600" dirty="0">
                <a:solidFill>
                  <a:schemeClr val="tx1"/>
                </a:solidFill>
              </a:rPr>
              <a:t/>
            </a:r>
            <a:br>
              <a:rPr lang="es-MX" sz="1600" dirty="0">
                <a:solidFill>
                  <a:schemeClr val="tx1"/>
                </a:solidFill>
              </a:rPr>
            </a:br>
            <a:r>
              <a:rPr lang="es-ES" sz="1600" dirty="0">
                <a:solidFill>
                  <a:schemeClr val="tx1"/>
                </a:solidFill>
              </a:rPr>
              <a:t> </a:t>
            </a:r>
            <a:r>
              <a:rPr lang="es-MX" sz="1600" dirty="0">
                <a:solidFill>
                  <a:schemeClr val="tx1"/>
                </a:solidFill>
              </a:rPr>
              <a:t/>
            </a:r>
            <a:br>
              <a:rPr lang="es-MX" sz="1600" dirty="0">
                <a:solidFill>
                  <a:schemeClr val="tx1"/>
                </a:solidFill>
              </a:rPr>
            </a:br>
            <a:r>
              <a:rPr lang="es-ES" sz="1600" dirty="0">
                <a:solidFill>
                  <a:schemeClr val="tx1"/>
                </a:solidFill>
              </a:rPr>
              <a:t>Gracias a esta aplicación el proceso y gestión de medicamentos se podrá realizar en menor tiempo y cuando algún paciente necesite conocer si se cuenta con el medicamento o el costo se pueda saber rápidamente a través del celular</a:t>
            </a:r>
            <a:r>
              <a:rPr lang="es-MX" dirty="0"/>
              <a:t/>
            </a:r>
            <a:br>
              <a:rPr lang="es-MX" dirty="0"/>
            </a:br>
            <a:r>
              <a:rPr lang="es-ES" sz="1400" dirty="0" smtClean="0">
                <a:solidFill>
                  <a:schemeClr val="tx1"/>
                </a:solidFill>
              </a:rPr>
              <a:t/>
            </a:r>
            <a:br>
              <a:rPr lang="es-ES" sz="1400" dirty="0" smtClean="0">
                <a:solidFill>
                  <a:schemeClr val="tx1"/>
                </a:solidFill>
              </a:rPr>
            </a:br>
            <a:r>
              <a:rPr lang="es-ES" sz="1400" dirty="0" smtClean="0">
                <a:solidFill>
                  <a:schemeClr val="tx1"/>
                </a:solidFill>
              </a:rPr>
              <a:t/>
            </a:r>
            <a:br>
              <a:rPr lang="es-ES" sz="1400" dirty="0" smtClean="0">
                <a:solidFill>
                  <a:schemeClr val="tx1"/>
                </a:solidFill>
              </a:rPr>
            </a:br>
            <a:r>
              <a:rPr lang="es-ES" sz="1400" dirty="0">
                <a:solidFill>
                  <a:schemeClr val="tx1"/>
                </a:solidFill>
              </a:rPr>
              <a:t/>
            </a:r>
            <a:br>
              <a:rPr lang="es-ES" sz="1400" dirty="0">
                <a:solidFill>
                  <a:schemeClr val="tx1"/>
                </a:solidFill>
              </a:rPr>
            </a:br>
            <a:r>
              <a:rPr lang="es-ES" sz="1400" dirty="0" smtClean="0">
                <a:solidFill>
                  <a:schemeClr val="tx1"/>
                </a:solidFill>
              </a:rPr>
              <a:t/>
            </a:r>
            <a:br>
              <a:rPr lang="es-ES" sz="1400" dirty="0" smtClean="0">
                <a:solidFill>
                  <a:schemeClr val="tx1"/>
                </a:solidFill>
              </a:rPr>
            </a:br>
            <a:r>
              <a:rPr lang="es-MX" dirty="0"/>
              <a:t/>
            </a:r>
            <a:br>
              <a:rPr lang="es-MX" dirty="0"/>
            </a:br>
            <a:r>
              <a:rPr lang="es-ES" sz="1400" dirty="0" smtClean="0">
                <a:solidFill>
                  <a:schemeClr val="tx1"/>
                </a:solidFill>
              </a:rPr>
              <a:t/>
            </a:r>
            <a:br>
              <a:rPr lang="es-ES" sz="1400" dirty="0" smtClean="0">
                <a:solidFill>
                  <a:schemeClr val="tx1"/>
                </a:solidFill>
              </a:rPr>
            </a:br>
            <a:r>
              <a:rPr lang="es-ES" sz="1400" dirty="0">
                <a:solidFill>
                  <a:schemeClr val="tx1"/>
                </a:solidFill>
              </a:rPr>
              <a:t/>
            </a:r>
            <a:br>
              <a:rPr lang="es-ES" sz="1400" dirty="0">
                <a:solidFill>
                  <a:schemeClr val="tx1"/>
                </a:solidFill>
              </a:rPr>
            </a:br>
            <a:r>
              <a:rPr lang="es-MX" dirty="0"/>
              <a:t/>
            </a:r>
            <a:br>
              <a:rPr lang="es-MX" dirty="0"/>
            </a:br>
            <a:r>
              <a:rPr lang="es-MX" dirty="0" smtClean="0"/>
              <a:t/>
            </a:r>
            <a:br>
              <a:rPr lang="es-MX" dirty="0" smtClean="0"/>
            </a:br>
            <a:endParaRPr lang="es-MX"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773" y="2804980"/>
            <a:ext cx="1994550" cy="1509444"/>
          </a:xfrm>
          <a:prstGeom prst="rect">
            <a:avLst/>
          </a:prstGeom>
        </p:spPr>
      </p:pic>
    </p:spTree>
    <p:extLst>
      <p:ext uri="{BB962C8B-B14F-4D97-AF65-F5344CB8AC3E}">
        <p14:creationId xmlns:p14="http://schemas.microsoft.com/office/powerpoint/2010/main" val="3202750452"/>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682580"/>
            <a:ext cx="12192000" cy="6175420"/>
          </a:xfrm>
        </p:spPr>
        <p:txBody>
          <a:bodyPr>
            <a:normAutofit fontScale="90000"/>
          </a:bodyPr>
          <a:lstStyle/>
          <a:p>
            <a:pPr algn="l"/>
            <a:r>
              <a:rPr lang="es-ES" sz="2400" dirty="0" smtClean="0">
                <a:solidFill>
                  <a:srgbClr val="FFFF00"/>
                </a:solidFill>
              </a:rPr>
              <a:t>                                           Descripción </a:t>
            </a:r>
            <a:r>
              <a:rPr lang="es-ES" sz="2400" dirty="0">
                <a:solidFill>
                  <a:srgbClr val="FFFF00"/>
                </a:solidFill>
              </a:rPr>
              <a:t>de </a:t>
            </a:r>
            <a:r>
              <a:rPr lang="es-ES" sz="2400" dirty="0" smtClean="0">
                <a:solidFill>
                  <a:srgbClr val="FFFF00"/>
                </a:solidFill>
              </a:rPr>
              <a:t>Requerimientos.</a:t>
            </a:r>
            <a:r>
              <a:rPr lang="es-ES" sz="2400" dirty="0">
                <a:solidFill>
                  <a:srgbClr val="FFFF00"/>
                </a:solidFill>
              </a:rPr>
              <a:t> </a:t>
            </a:r>
            <a:r>
              <a:rPr lang="es-ES" sz="2400" dirty="0" smtClean="0">
                <a:solidFill>
                  <a:srgbClr val="FFFF00"/>
                </a:solidFill>
              </a:rPr>
              <a:t/>
            </a:r>
            <a:br>
              <a:rPr lang="es-ES" sz="2400" dirty="0" smtClean="0">
                <a:solidFill>
                  <a:srgbClr val="FFFF00"/>
                </a:solidFill>
              </a:rPr>
            </a:br>
            <a:r>
              <a:rPr lang="es-ES" sz="1800" dirty="0" smtClean="0">
                <a:solidFill>
                  <a:srgbClr val="0070C0"/>
                </a:solidFill>
              </a:rPr>
              <a:t>Requerimientos funcionales :</a:t>
            </a:r>
            <a:br>
              <a:rPr lang="es-ES" sz="1800" dirty="0" smtClean="0">
                <a:solidFill>
                  <a:srgbClr val="0070C0"/>
                </a:solidFill>
              </a:rPr>
            </a:br>
            <a:r>
              <a:rPr lang="es-ES" sz="1400" dirty="0">
                <a:solidFill>
                  <a:schemeClr val="tx1"/>
                </a:solidFill>
              </a:rPr>
              <a:t/>
            </a:r>
            <a:br>
              <a:rPr lang="es-ES" sz="1400" dirty="0">
                <a:solidFill>
                  <a:schemeClr val="tx1"/>
                </a:solidFill>
              </a:rPr>
            </a:br>
            <a:r>
              <a:rPr lang="es-ES" sz="2700" dirty="0" smtClean="0">
                <a:solidFill>
                  <a:srgbClr val="FF0000"/>
                </a:solidFill>
                <a:sym typeface="Wingdings 2" panose="05020102010507070707" pitchFamily="18" charset="2"/>
              </a:rPr>
              <a:t></a:t>
            </a:r>
            <a:r>
              <a:rPr lang="es-ES" sz="2000" dirty="0" smtClean="0">
                <a:solidFill>
                  <a:schemeClr val="tx1"/>
                </a:solidFill>
              </a:rPr>
              <a:t>El </a:t>
            </a:r>
            <a:r>
              <a:rPr lang="es-ES" sz="2000" dirty="0">
                <a:solidFill>
                  <a:schemeClr val="tx1"/>
                </a:solidFill>
              </a:rPr>
              <a:t>programa se desarrollará en Android Studio para ser una aplicación de dispositivos Android.</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Debe </a:t>
            </a:r>
            <a:r>
              <a:rPr lang="es-ES" sz="2000" dirty="0">
                <a:solidFill>
                  <a:schemeClr val="tx1"/>
                </a:solidFill>
              </a:rPr>
              <a:t>contar con una </a:t>
            </a:r>
            <a:r>
              <a:rPr lang="es-ES" sz="2000" b="1" dirty="0">
                <a:solidFill>
                  <a:schemeClr val="tx1"/>
                </a:solidFill>
              </a:rPr>
              <a:t>base de datos remota</a:t>
            </a:r>
            <a:r>
              <a:rPr lang="es-ES" sz="2000" dirty="0">
                <a:solidFill>
                  <a:schemeClr val="tx1"/>
                </a:solidFill>
              </a:rPr>
              <a:t> con la que se le permitirá al usuario llenar formularios, guardar, </a:t>
            </a:r>
            <a:r>
              <a:rPr lang="es-ES" sz="2000" dirty="0" smtClean="0">
                <a:solidFill>
                  <a:schemeClr val="tx1"/>
                </a:solidFill>
              </a:rPr>
              <a:t>   eliminar</a:t>
            </a:r>
            <a:r>
              <a:rPr lang="es-ES" sz="2000" dirty="0">
                <a:solidFill>
                  <a:schemeClr val="tx1"/>
                </a:solidFill>
              </a:rPr>
              <a:t>, modificar y buscar los datos. </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La </a:t>
            </a:r>
            <a:r>
              <a:rPr lang="es-ES" sz="2000" dirty="0">
                <a:solidFill>
                  <a:schemeClr val="tx1"/>
                </a:solidFill>
              </a:rPr>
              <a:t>aplicación contara con un formulario e interfaz gráfica donde se registrarán, visualizará, borrará y actualizarán los datos del paciente, doctores y los medicamentos.</a:t>
            </a:r>
            <a:r>
              <a:rPr lang="es-MX" sz="2000" dirty="0">
                <a:solidFill>
                  <a:schemeClr val="tx1"/>
                </a:solidFill>
              </a:rPr>
              <a:t/>
            </a:r>
            <a:br>
              <a:rPr lang="es-MX" sz="2000" dirty="0">
                <a:solidFill>
                  <a:schemeClr val="tx1"/>
                </a:solidFill>
              </a:rPr>
            </a:br>
            <a:r>
              <a:rPr lang="es-ES" sz="2000" dirty="0">
                <a:solidFill>
                  <a:schemeClr val="tx1"/>
                </a:solidFill>
              </a:rPr>
              <a:t> </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A </a:t>
            </a:r>
            <a:r>
              <a:rPr lang="es-ES" sz="2000" dirty="0">
                <a:solidFill>
                  <a:schemeClr val="tx1"/>
                </a:solidFill>
              </a:rPr>
              <a:t>su vez la base de datos cuenta con un sistema de búsqueda por ID (para doctores), CURP (para los pacientes) y Nombre (para los medicamentos) que se implementó debido a la facilidad que genera este tipo de búsquedas.</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En </a:t>
            </a:r>
            <a:r>
              <a:rPr lang="es-ES" sz="2000" dirty="0">
                <a:solidFill>
                  <a:schemeClr val="tx1"/>
                </a:solidFill>
              </a:rPr>
              <a:t>la aplicación se pueden realizar registros, insertar y modificar datos gracias a la base de datos que se implementó para el proyecto y como requisito del cliente.</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Se </a:t>
            </a:r>
            <a:r>
              <a:rPr lang="es-ES" sz="2000" dirty="0">
                <a:solidFill>
                  <a:schemeClr val="tx1"/>
                </a:solidFill>
              </a:rPr>
              <a:t>implementó un menú para que el usuario pueda manejar la aplicación de manera más fácil.</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La </a:t>
            </a:r>
            <a:r>
              <a:rPr lang="es-ES" sz="2000" dirty="0">
                <a:solidFill>
                  <a:schemeClr val="tx1"/>
                </a:solidFill>
              </a:rPr>
              <a:t>aplicación usa métodos definidos por el usuario.</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Se </a:t>
            </a:r>
            <a:r>
              <a:rPr lang="es-ES" sz="2000" dirty="0">
                <a:solidFill>
                  <a:schemeClr val="tx1"/>
                </a:solidFill>
              </a:rPr>
              <a:t>hace usos de imágenes para hacer la aplicación más interactiva y alusiva.</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La </a:t>
            </a:r>
            <a:r>
              <a:rPr lang="es-ES" sz="2000" dirty="0">
                <a:solidFill>
                  <a:schemeClr val="tx1"/>
                </a:solidFill>
              </a:rPr>
              <a:t>aplicación usa diálogos para notificaciones como errores o que la acción se realizó con éxito.</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Cuenta </a:t>
            </a:r>
            <a:r>
              <a:rPr lang="es-ES" sz="2000" dirty="0">
                <a:solidFill>
                  <a:schemeClr val="tx1"/>
                </a:solidFill>
              </a:rPr>
              <a:t>con un Inicio de sesión al abrir la aplicación debido a la información que se guarda en la app.</a:t>
            </a:r>
            <a:r>
              <a:rPr lang="es-MX" sz="2000" dirty="0">
                <a:solidFill>
                  <a:schemeClr val="tx1"/>
                </a:solidFill>
              </a:rPr>
              <a:t/>
            </a:r>
            <a:br>
              <a:rPr lang="es-MX" sz="2000" dirty="0">
                <a:solidFill>
                  <a:schemeClr val="tx1"/>
                </a:solidFill>
              </a:rPr>
            </a:br>
            <a:r>
              <a:rPr lang="es-ES" sz="2000" dirty="0">
                <a:solidFill>
                  <a:srgbClr val="FF0000"/>
                </a:solidFill>
                <a:sym typeface="Wingdings 2" panose="05020102010507070707" pitchFamily="18" charset="2"/>
              </a:rPr>
              <a:t> </a:t>
            </a:r>
            <a:r>
              <a:rPr lang="es-ES" sz="2000" dirty="0" smtClean="0">
                <a:solidFill>
                  <a:schemeClr val="tx1"/>
                </a:solidFill>
              </a:rPr>
              <a:t>Solo </a:t>
            </a:r>
            <a:r>
              <a:rPr lang="es-ES" sz="2000" dirty="0">
                <a:solidFill>
                  <a:schemeClr val="tx1"/>
                </a:solidFill>
              </a:rPr>
              <a:t>los usuarios registrados desde la base de datos pueden acceder a la app, para que no cualquiera con </a:t>
            </a:r>
            <a:r>
              <a:rPr lang="es-ES" sz="2000" dirty="0" smtClean="0">
                <a:solidFill>
                  <a:schemeClr val="tx1"/>
                </a:solidFill>
              </a:rPr>
              <a:t>la</a:t>
            </a:r>
            <a:r>
              <a:rPr lang="es-ES" sz="2000" dirty="0" smtClean="0">
                <a:solidFill>
                  <a:srgbClr val="FF0000"/>
                </a:solidFill>
                <a:sym typeface="Wingdings 2" panose="05020102010507070707" pitchFamily="18" charset="2"/>
              </a:rPr>
              <a:t> </a:t>
            </a:r>
            <a:r>
              <a:rPr lang="es-ES" sz="2000" dirty="0" smtClean="0">
                <a:solidFill>
                  <a:schemeClr val="tx1"/>
                </a:solidFill>
              </a:rPr>
              <a:t>aplicación </a:t>
            </a:r>
            <a:r>
              <a:rPr lang="es-ES" sz="2000" dirty="0">
                <a:solidFill>
                  <a:schemeClr val="tx1"/>
                </a:solidFill>
              </a:rPr>
              <a:t>pueda simplemente registrarse y acceder.</a:t>
            </a:r>
            <a:r>
              <a:rPr lang="es-MX" sz="4400" dirty="0"/>
              <a:t/>
            </a:r>
            <a:br>
              <a:rPr lang="es-MX" sz="4400" dirty="0"/>
            </a:br>
            <a:r>
              <a:rPr lang="es-MX" sz="4400" dirty="0"/>
              <a:t/>
            </a:r>
            <a:br>
              <a:rPr lang="es-MX" sz="4400" dirty="0"/>
            </a:br>
            <a:endParaRPr lang="es-MX" dirty="0"/>
          </a:p>
        </p:txBody>
      </p:sp>
    </p:spTree>
    <p:extLst>
      <p:ext uri="{BB962C8B-B14F-4D97-AF65-F5344CB8AC3E}">
        <p14:creationId xmlns:p14="http://schemas.microsoft.com/office/powerpoint/2010/main" val="27558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TM10001114[[fn=Galería]]</Template>
  <TotalTime>183</TotalTime>
  <Words>722</Words>
  <Application>Microsoft Office PowerPoint</Application>
  <PresentationFormat>Panorámica</PresentationFormat>
  <Paragraphs>56</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Libre Franklin</vt:lpstr>
      <vt:lpstr>Rockwell</vt:lpstr>
      <vt:lpstr>Times New Roman</vt:lpstr>
      <vt:lpstr>Wingdings 2</vt:lpstr>
      <vt:lpstr>Gallery</vt:lpstr>
      <vt:lpstr>         Proyecto administrador del hospital.  MANUEL NANGO PONCE  6iV11 </vt:lpstr>
      <vt:lpstr>Presentación de PowerPoint</vt:lpstr>
      <vt:lpstr>EMPRESA: Hospital Santa María.  MISION Ofrecer a los clientes un servicio en donde sus datos sean guardados con mucho cuidado, ser atendidos de manera rápida y eficaz, además de brindar un servicio amigable y respetuoso, mantener una buena calidad de vida.  VISION Ser la mejor clínica especialista en atender a pacientes y con mayor prestigio en toda américa y distinción en el uso de informática y nuevas tecnologías para la atención de los pacientes.  VALORES  *lo primero, tu salud. *Trabajo en equipo. *Implicación y pasión. *Humanidad. *Competencia profesional. *innovación. *Beneficio para la sociedad.</vt:lpstr>
      <vt:lpstr>                              DELIMITACION DEL PROYECTO. Nombre del proyecto  Administrador de Pacientes  PERFIL DEL CLIENTE  El Hospital Particular Santa María, es la institución con mayor presencia en la atención a la salud y en la protección social de los mexicanos desde su fundación en 1933, para ello, combina la investigación y la práctica médica, con la administración de los recursos para el retiro de sus asegurados, para brindar tranquilidad y estabilidad a los trabajadores y sus familias, ante cualquiera de los riesgos especificados en la Ley del Seguro Social. Hoy en día, es uno de los hospitales con mayor prestigio de México, la más grande en su género en América Latina. PLANTEAMIENTO DEL PROBLEMA  El Hospital Privado Santa María realiza el control de los pacientes a través de documentos que estos son guardados en archivos correspondientes a los registros de cada paciente que atiende. La información esta resguardad en una USB, pero esto solo se lleva a cabo cada cierto tiempo ya que no se cuenta con programas para el control de una base de datos, se requiere una app ya que muchos de los expedientes de los pacientes, se actualizan de manera constante, esto conlleva a que el registro o actualización de la información del paciente sea más tardada. Además se requiere tener un registro de los medicamentos del hospital para llevar un control de éstos debido a que en ocasiones los pacientes preguntan si tienen los medicamentos recetados y el costo.     </vt:lpstr>
      <vt:lpstr>Objetivo   El objetivo del sistema es poder ofrecerle al cliente una solución para la administración y gestión del manejo de información de los pacientes, medicamentos y doctores, para realizar los registros, modificarlos, eliminarlos o buscar los datos rápidamente desde el celular del doctor o el médico. Objetivos específicos   1.- Aplicación intuitiva, fácil de usar. 2.- Contar con inicio de sesión para la seguridad de los datos que se almacenen en la app. 3.-. Se realiza un servidor para crear una base de datos remota. 4.- Almacenar información de los pacientes, así como poder actualizar o borrar los datos. 5.- Poder buscar la información rápidamente implementando búsqueda por CURP del paciente. 6.- Tener un control de medicamentos, para saber rápidamente si se cuenta con dicha medicina en el hospital y conocer el precio. 7.- Registrar también a los doctores que trabajan en el hospital. 8.- En todas las opciones se podrá buscar, registrar, eliminar y modificar datos. </vt:lpstr>
      <vt:lpstr>Identificación de usuarios   Administrador.  Usuario Registrado.  Autor: Nango Ponce Manuel  Hospital Privado Santa María.  ALCANCE   Almacenar y consultar información (búsqueda) en grandes cantidades. La información se almacenará por las siguientes categorías:  PACIENTE                                                                                                             DOCTORES                                                         CURP                                                                                                                                  ID   Apellidos                                                                                                                       APELLIDO PATERNO  Nombre                                                                                                                           APELLIDO MATERNO  Sexo                                                                                                                                 NOMBRE  Diagnóstico                                                                                                                DIRECCION  Número de Consultorio                                                                                       TELEFONO                                                                                                                                              MEDICAMENTOS    Código de Medicamento  Nombre  Función  Presentación  Precio                </vt:lpstr>
      <vt:lpstr>2-Interfaz intuitiva.                  El diseño de la aplicación permitirá al usuario entender fácilmente como utilizarla. Implementación de imágenes.   3-Seguridad.   Se tendrá que iniciar sesión siempre para poder entrar a la aplicación, debido a la información personal que se contiene en ella. Los usuarios deberán estar previamente registrados en la base de datos para que no cualquiera pueda acceder. Ya que se utiliza una base de datos remota se requiere de estar siempre conectado a internet.     4-Mostrar Información Gráfica.   Muestra los formularios con la información que previamente se llenó por el usuario. Cuadros de dialogo para informar si falló la conexión, si al iniciar sesión el correo o contraseña está incorrecta, y/o si alguna otra operación tu un error.   5-Actualización del Sistema.   Permite editar los formularios para poder actualizar los datos y posteriormente guardarlos en la base de datos. La aplicación (de requerirlo) se actualizaría para implementar más funciones o solucionar nuevos problemas tanto de la misma aplicación como del hospital.     </vt:lpstr>
      <vt:lpstr>                           DESCRIPCION DE LAS NECESIDADES  El sistema debe de:   Mostrar formularios e interfaz gráfica donde se registrarán, visualizará, borrará y actualizarán los datos del paciente, medicamentos y doctores.   Contar con una base de datos remota para almacenar la información de los pacientes, doctores y medicamentos.   Implementar un sistema de búsquedas por ID o nombre (para el caso de medicamentos si se hará por nombre).    Ver los formularios que se llenaron anteriormente.   Contar con un menú para que el usuario pueda manejar el programa de manera más fácil.   Hacer usos de imágenes para hacer la aplicación más interactiva y alusiva.   Cuentas ya registradas en la base de datos para mayor seguridad.                                                    SOLUCION Se creará una aplicación Android que tendrá una base de datos remota y formularios para facilitar el uso a los usuarios y personal ya que debido al exceso de pacientes muchas veces no se dan abasto para poder registrar a todos rápidamente, con esta medida el usuario puede realizar su registro previamente y desde su casa para llegar y tomar una consulta que ya fue programada. Así mismo el doctor contará con un sistema donde puede buscar al paciente por su CURP y obtendrá información referente al paciente evitando las clásicas preguntas de padecimientos anteriores, alergias, etc. y centrándose en los síntomas del paciente, así como su pronto tratamiento.   Gracias a esta aplicación el proceso y gestión de medicamentos se podrá realizar en menor tiempo y cuando algún paciente necesite conocer si se cuenta con el medicamento o el costo se pueda saber rápidamente a través del celular          </vt:lpstr>
      <vt:lpstr>                                           Descripción de Requerimientos.  Requerimientos funcionales :  El programa se desarrollará en Android Studio para ser una aplicación de dispositivos Android.  Debe contar con una base de datos remota con la que se le permitirá al usuario llenar formularios, guardar,    eliminar, modificar y buscar los datos.   La aplicación contara con un formulario e interfaz gráfica donde se registrarán, visualizará, borrará y actualizarán los datos del paciente, doctores y los medicamentos.    A su vez la base de datos cuenta con un sistema de búsqueda por ID (para doctores), CURP (para los pacientes) y Nombre (para los medicamentos) que se implementó debido a la facilidad que genera este tipo de búsquedas.  En la aplicación se pueden realizar registros, insertar y modificar datos gracias a la base de datos que se implementó para el proyecto y como requisito del cliente.  Se implementó un menú para que el usuario pueda manejar la aplicación de manera más fácil.  La aplicación usa métodos definidos por el usuario.  Se hace usos de imágenes para hacer la aplicación más interactiva y alusiva.  La aplicación usa diálogos para notificaciones como errores o que la acción se realizó con éxito.  Cuenta con un Inicio de sesión al abrir la aplicación debido a la información que se guarda en la app.  Solo los usuarios registrados desde la base de datos pueden acceder a la app, para que no cualquiera con la aplicación pueda simplemente registrarse y acceder.  </vt:lpstr>
      <vt:lpstr>Requerimientos no funcionales:</vt:lpstr>
      <vt:lpstr>Casos de uso:</vt:lpstr>
      <vt:lpstr>Diagrama entidad relación:</vt:lpstr>
      <vt:lpstr>Modelo Físico (Tablas) de la Base de Datos: </vt:lpstr>
      <vt:lpstr>Tabla pacientes: </vt:lpstr>
      <vt:lpstr>Tabla medicamentos:</vt:lpstr>
      <vt:lpstr>TABLA DOCTORES:</vt:lpstr>
      <vt:lpstr>PANTALLAS DE LA APLICACIÓN:</vt:lpstr>
      <vt:lpstr>Presentación de PowerPoint</vt:lpstr>
      <vt:lpstr>Dificultades obstáculos y soluciones. </vt:lpstr>
      <vt:lpstr>APRENDIZAJE OBTENIDO: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dc:creator>
  <cp:lastModifiedBy>Admin</cp:lastModifiedBy>
  <cp:revision>16</cp:revision>
  <dcterms:created xsi:type="dcterms:W3CDTF">2020-06-22T01:36:43Z</dcterms:created>
  <dcterms:modified xsi:type="dcterms:W3CDTF">2020-06-22T04:39:50Z</dcterms:modified>
</cp:coreProperties>
</file>