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ig Shoulders Display Bold" charset="1" panose="00000000000000000000"/>
      <p:regular r:id="rId20"/>
    </p:embeddedFont>
    <p:embeddedFont>
      <p:font typeface="Lato Bold" charset="1" panose="020F0502020204030203"/>
      <p:regular r:id="rId21"/>
    </p:embeddedFont>
    <p:embeddedFont>
      <p:font typeface="Big Shoulders Display" charset="1" panose="00000000000000000000"/>
      <p:regular r:id="rId22"/>
    </p:embeddedFont>
    <p:embeddedFont>
      <p:font typeface="Lato" charset="1" panose="020F05020202040302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https://github.com/?utm_source=chatgpt.com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721248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8130832" y="1255327"/>
            <a:ext cx="7388109" cy="7388109"/>
            <a:chOff x="0" y="0"/>
            <a:chExt cx="9850812" cy="9850812"/>
          </a:xfrm>
        </p:grpSpPr>
        <p:sp>
          <p:nvSpPr>
            <p:cNvPr name="Freeform 4" id="4"/>
            <p:cNvSpPr/>
            <p:nvPr/>
          </p:nvSpPr>
          <p:spPr>
            <a:xfrm flipH="false" flipV="false" rot="-5400000">
              <a:off x="0" y="0"/>
              <a:ext cx="9850812" cy="9850812"/>
            </a:xfrm>
            <a:custGeom>
              <a:avLst/>
              <a:gdLst/>
              <a:ahLst/>
              <a:cxnLst/>
              <a:rect r="r" b="b" t="t" l="l"/>
              <a:pathLst>
                <a:path h="9850812" w="9850812">
                  <a:moveTo>
                    <a:pt x="0" y="0"/>
                  </a:moveTo>
                  <a:lnTo>
                    <a:pt x="9850812" y="0"/>
                  </a:lnTo>
                  <a:lnTo>
                    <a:pt x="9850812" y="9850812"/>
                  </a:lnTo>
                  <a:lnTo>
                    <a:pt x="0" y="9850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1142" y="41142"/>
              <a:ext cx="9768527" cy="9768527"/>
            </a:xfrm>
            <a:custGeom>
              <a:avLst/>
              <a:gdLst/>
              <a:ahLst/>
              <a:cxnLst/>
              <a:rect r="r" b="b" t="t" l="l"/>
              <a:pathLst>
                <a:path h="9768527" w="9768527">
                  <a:moveTo>
                    <a:pt x="0" y="0"/>
                  </a:moveTo>
                  <a:lnTo>
                    <a:pt x="9768527" y="0"/>
                  </a:lnTo>
                  <a:lnTo>
                    <a:pt x="9768527" y="9768527"/>
                  </a:lnTo>
                  <a:lnTo>
                    <a:pt x="0" y="9768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528499" y="7809616"/>
            <a:ext cx="854503" cy="794688"/>
          </a:xfrm>
          <a:custGeom>
            <a:avLst/>
            <a:gdLst/>
            <a:ahLst/>
            <a:cxnLst/>
            <a:rect r="r" b="b" t="t" l="l"/>
            <a:pathLst>
              <a:path h="794688" w="854503">
                <a:moveTo>
                  <a:pt x="0" y="0"/>
                </a:moveTo>
                <a:lnTo>
                  <a:pt x="854503" y="0"/>
                </a:lnTo>
                <a:lnTo>
                  <a:pt x="854503" y="794688"/>
                </a:lnTo>
                <a:lnTo>
                  <a:pt x="0" y="794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1075" y="1028700"/>
            <a:ext cx="453254" cy="453254"/>
          </a:xfrm>
          <a:custGeom>
            <a:avLst/>
            <a:gdLst/>
            <a:ahLst/>
            <a:cxnLst/>
            <a:rect r="r" b="b" t="t" l="l"/>
            <a:pathLst>
              <a:path h="453254" w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0">
            <a:off x="-2566752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9539656"/>
            <a:ext cx="431173" cy="190500"/>
          </a:xfrm>
          <a:custGeom>
            <a:avLst/>
            <a:gdLst/>
            <a:ahLst/>
            <a:cxnLst/>
            <a:rect r="r" b="b" t="t" l="l"/>
            <a:pathLst>
              <a:path h="190500" w="431173">
                <a:moveTo>
                  <a:pt x="0" y="0"/>
                </a:moveTo>
                <a:lnTo>
                  <a:pt x="431173" y="0"/>
                </a:lnTo>
                <a:lnTo>
                  <a:pt x="431173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36591" y="3020590"/>
            <a:ext cx="8507409" cy="3857583"/>
            <a:chOff x="0" y="0"/>
            <a:chExt cx="11343212" cy="514344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9804"/>
              <a:ext cx="11343212" cy="4180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100"/>
                </a:lnSpc>
              </a:pPr>
              <a:r>
                <a:rPr lang="en-US" b="true" sz="11000">
                  <a:solidFill>
                    <a:srgbClr val="FFFFFF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VERSIONAMENTO DE CODIGO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618299"/>
              <a:ext cx="11343212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b="true" sz="2400" spc="360">
                  <a:solidFill>
                    <a:srgbClr val="C6C3FF"/>
                  </a:solidFill>
                  <a:latin typeface="Lato Bold"/>
                  <a:ea typeface="Lato Bold"/>
                  <a:cs typeface="Lato Bold"/>
                  <a:sym typeface="Lato Bold"/>
                </a:rPr>
                <a:t>POR: MANUEL PIRES LUÍS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439110" y="1200864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001</a:t>
            </a:r>
          </a:p>
        </p:txBody>
      </p:sp>
      <p:sp>
        <p:nvSpPr>
          <p:cNvPr name="TextBox 14" id="14"/>
          <p:cNvSpPr txBox="true"/>
          <p:nvPr/>
        </p:nvSpPr>
        <p:spPr>
          <a:xfrm rot="5400000">
            <a:off x="13763800" y="6264116"/>
            <a:ext cx="6300890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APRENDA GIT E GITHUB, TRABALHE EM TEAMS CORPORATIVOS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31100" y="1472429"/>
            <a:ext cx="17175669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80"/>
              </a:lnSpc>
            </a:pPr>
            <a:r>
              <a:rPr lang="en-US" b="true" sz="8900">
                <a:solidFill>
                  <a:srgbClr val="FFFFFF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EX</a:t>
            </a:r>
            <a:r>
              <a:rPr lang="en-US" b="true" sz="8900">
                <a:solidFill>
                  <a:srgbClr val="FFFFFF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EMPLO PRÁTICO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1956476" y="6033585"/>
            <a:ext cx="6199241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APRENDA GIT E GITHUB, TRABALHE EM TEAMS CORPORATIVOS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859017" y="9529104"/>
            <a:ext cx="1400283" cy="190500"/>
            <a:chOff x="0" y="0"/>
            <a:chExt cx="1867044" cy="254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92147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0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rot="0"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8" id="8"/>
          <p:cNvSpPr/>
          <p:nvPr/>
        </p:nvSpPr>
        <p:spPr>
          <a:xfrm rot="0">
            <a:off x="2258274" y="905827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9" id="9"/>
          <p:cNvSpPr/>
          <p:nvPr/>
        </p:nvSpPr>
        <p:spPr>
          <a:xfrm flipH="false" flipV="false" rot="0">
            <a:off x="933450" y="1028700"/>
            <a:ext cx="453254" cy="453254"/>
          </a:xfrm>
          <a:custGeom>
            <a:avLst/>
            <a:gdLst/>
            <a:ahLst/>
            <a:cxnLst/>
            <a:rect r="r" b="b" t="t" l="l"/>
            <a:pathLst>
              <a:path h="453254" w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460739" y="1078368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010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31100" y="3459147"/>
            <a:ext cx="392703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1-CRIE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 A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 PASTA DO PROJETO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36133" y="4021279"/>
            <a:ext cx="2911316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 spc="6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mkdir </a:t>
            </a:r>
            <a:r>
              <a:rPr lang="en-US" sz="1899" spc="6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meu-projeto-git</a:t>
            </a:r>
          </a:p>
          <a:p>
            <a:pPr algn="ctr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 spc="6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cd meu-projeto-git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56384" y="3461766"/>
            <a:ext cx="383214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2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-INI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CI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E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 O 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RE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P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O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S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I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T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Ó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R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I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O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 GI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97666" y="4021279"/>
            <a:ext cx="11463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 spc="6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 init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55354" y="3459147"/>
            <a:ext cx="280344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3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-CRIE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 UM ARQUIVO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69823" y="4018661"/>
            <a:ext cx="159996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 spc="6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index.html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21575" y="5481213"/>
            <a:ext cx="313586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-VERIFIQUE O S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TATUS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715042" y="6040726"/>
            <a:ext cx="146101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 spc="6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 status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08759" y="5481213"/>
            <a:ext cx="317146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5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-ADICIONE ARQUIVOS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07536" y="6040726"/>
            <a:ext cx="13265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 spc="6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 add 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727013" y="5481213"/>
            <a:ext cx="256198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6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-SALVE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 A VERSÃO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967930" y="6040726"/>
            <a:ext cx="412944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 spc="6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 commit -m "Primeiro commit"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31100" y="6992592"/>
            <a:ext cx="323338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7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-MOSTRAR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 HISTÓRICO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715042" y="7555837"/>
            <a:ext cx="111954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 spc="6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 log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35041" y="1171241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011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722252" y="4215019"/>
            <a:ext cx="2565723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769"/>
              </a:lnSpc>
            </a:pPr>
            <a:r>
              <a:rPr lang="en-US" sz="8974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GITHUB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734758" y="9677400"/>
            <a:ext cx="1400283" cy="190500"/>
            <a:chOff x="0" y="0"/>
            <a:chExt cx="1867044" cy="254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92147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0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rot="0">
            <a:off x="11482453" y="589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8" id="8"/>
          <p:cNvSpPr/>
          <p:nvPr/>
        </p:nvSpPr>
        <p:spPr>
          <a:xfrm rot="0">
            <a:off x="0" y="905827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9" id="9"/>
          <p:cNvSpPr txBox="true"/>
          <p:nvPr/>
        </p:nvSpPr>
        <p:spPr>
          <a:xfrm rot="-5400000">
            <a:off x="-1781335" y="5055718"/>
            <a:ext cx="5794060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APRENDA GIT E GITHUB, TRABALHE EM TEAMS CORPORATIVOS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404797" y="7283155"/>
            <a:ext cx="854503" cy="794688"/>
          </a:xfrm>
          <a:custGeom>
            <a:avLst/>
            <a:gdLst/>
            <a:ahLst/>
            <a:cxnLst/>
            <a:rect r="r" b="b" t="t" l="l"/>
            <a:pathLst>
              <a:path h="794688" w="854503">
                <a:moveTo>
                  <a:pt x="0" y="0"/>
                </a:moveTo>
                <a:lnTo>
                  <a:pt x="854503" y="0"/>
                </a:lnTo>
                <a:lnTo>
                  <a:pt x="854503" y="794688"/>
                </a:lnTo>
                <a:lnTo>
                  <a:pt x="0" y="794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1028700"/>
            <a:ext cx="453254" cy="453254"/>
          </a:xfrm>
          <a:custGeom>
            <a:avLst/>
            <a:gdLst/>
            <a:ahLst/>
            <a:cxnLst/>
            <a:rect r="r" b="b" t="t" l="l"/>
            <a:pathLst>
              <a:path h="453254" w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54599" y="2401403"/>
            <a:ext cx="6557248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Plataforma de hospedagem de repositórios Git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Permite armazenar código de forma remota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Facilita colaboração entre desenvolvedores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Muito usado em projetos open source e empresas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Oferece recursos extras como: pull requests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54599" y="1813828"/>
            <a:ext cx="266950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O QUE É O GITHUB?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4599" y="5595765"/>
            <a:ext cx="8853845" cy="233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</a:t>
            </a:r>
            <a:r>
              <a:rPr lang="en-US" sz="21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esse </a:t>
            </a:r>
            <a:r>
              <a:rPr lang="en-US" sz="2199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8" tooltip="https://github.com/?utm_source=chatgpt.com"/>
              </a:rPr>
              <a:t>github.com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Clique em Sign up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Informe e-mail, senha e nome de usuário</a:t>
            </a:r>
            <a:r>
              <a:rPr lang="en-US" b="true" sz="2199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(ou criar conta com google)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Confirme o e-mail recebido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Conta criada, pronta para usar 🚀</a:t>
            </a:r>
          </a:p>
          <a:p>
            <a:pPr algn="l">
              <a:lnSpc>
                <a:spcPts val="307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054599" y="5008191"/>
            <a:ext cx="426291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CRIAR 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U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MA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CONTA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N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O GITHUB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31100" y="1472429"/>
            <a:ext cx="17175669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80"/>
              </a:lnSpc>
            </a:pPr>
            <a:r>
              <a:rPr lang="en-US" b="true" sz="8900">
                <a:solidFill>
                  <a:srgbClr val="FFFFFF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 CRIAR E CON</a:t>
            </a:r>
            <a:r>
              <a:rPr lang="en-US" b="true" sz="8900">
                <a:solidFill>
                  <a:srgbClr val="FFFFFF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ECTAR UM REPOSITÓRIO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1956476" y="6033585"/>
            <a:ext cx="6199241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APRENDA GIT E GITHUB, TRABALHE EM TEAMS CORPORATIVOS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859017" y="9529104"/>
            <a:ext cx="1400283" cy="190500"/>
            <a:chOff x="0" y="0"/>
            <a:chExt cx="1867044" cy="254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92147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0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rot="0"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8" id="8"/>
          <p:cNvSpPr/>
          <p:nvPr/>
        </p:nvSpPr>
        <p:spPr>
          <a:xfrm rot="0">
            <a:off x="2258274" y="905827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9" id="9"/>
          <p:cNvSpPr/>
          <p:nvPr/>
        </p:nvSpPr>
        <p:spPr>
          <a:xfrm flipH="false" flipV="false" rot="0">
            <a:off x="933450" y="1028700"/>
            <a:ext cx="453254" cy="453254"/>
          </a:xfrm>
          <a:custGeom>
            <a:avLst/>
            <a:gdLst/>
            <a:ahLst/>
            <a:cxnLst/>
            <a:rect r="r" b="b" t="t" l="l"/>
            <a:pathLst>
              <a:path h="453254" w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479789" y="1078368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012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31100" y="3459147"/>
            <a:ext cx="602265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1-NO GITHUB, 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C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L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I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QU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E EM 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NEW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 RE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POSI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TO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31100" y="4126929"/>
            <a:ext cx="6547961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2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-DEFINA NOME E DESCRIÇÃO DO REPOSITÓRIO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21575" y="4761230"/>
            <a:ext cx="280344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3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-CRIE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 UM ARQUIVO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69823" y="4018661"/>
            <a:ext cx="159996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 spc="6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index.html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21575" y="5481213"/>
            <a:ext cx="4695111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4-CLIQUE EM CREATE REPOSITORY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21575" y="6196858"/>
            <a:ext cx="4756071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5-COPIAR O LINK DO REPOSITÓRIO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27013" y="5481213"/>
            <a:ext cx="256198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6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-SALVE</a:t>
            </a:r>
            <a:r>
              <a:rPr lang="en-US" b="true" sz="2199" strike="noStrike" u="none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 A VERSÃO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67930" y="6040726"/>
            <a:ext cx="412944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 spc="6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 commit -m "Primeiro commit"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31100" y="6992592"/>
            <a:ext cx="558117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C6C3FF"/>
                </a:solidFill>
                <a:latin typeface="Lato Bold"/>
                <a:ea typeface="Lato Bold"/>
                <a:cs typeface="Lato Bold"/>
                <a:sym typeface="Lato Bold"/>
              </a:rPr>
              <a:t>6-NO TERMINAL DENTRO DO PROJECTO: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93303" y="7535848"/>
            <a:ext cx="7611546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 spc="6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 remote add origin https://github.com/usuario/repositorio.git</a:t>
            </a:r>
          </a:p>
          <a:p>
            <a:pPr algn="just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 spc="6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 branch -M main</a:t>
            </a:r>
          </a:p>
          <a:p>
            <a:pPr algn="just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 spc="6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 push -u origin main</a:t>
            </a:r>
          </a:p>
          <a:p>
            <a:pPr algn="just" marL="410208" indent="-205104" lvl="1">
              <a:lnSpc>
                <a:spcPts val="2659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12195" y="1658038"/>
            <a:ext cx="11478815" cy="2315353"/>
            <a:chOff x="0" y="0"/>
            <a:chExt cx="15305086" cy="308713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5305086" cy="210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b="true" sz="10400">
                  <a:solidFill>
                    <a:srgbClr val="FFFFFF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FOLHA DE ATIVIDADES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29912"/>
              <a:ext cx="14445501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 spc="64">
                  <a:solidFill>
                    <a:srgbClr val="C6C3FF"/>
                  </a:solidFill>
                  <a:latin typeface="Lato"/>
                  <a:ea typeface="Lato"/>
                  <a:cs typeface="Lato"/>
                  <a:sym typeface="Lato"/>
                </a:rPr>
                <a:t>Adicione instruções ou diretrizes aqui.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5721248" y="-162617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6" id="6"/>
          <p:cNvSpPr/>
          <p:nvPr/>
        </p:nvSpPr>
        <p:spPr>
          <a:xfrm rot="0">
            <a:off x="-2566752" y="4666021"/>
            <a:ext cx="182880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7" id="7"/>
          <p:cNvSpPr/>
          <p:nvPr/>
        </p:nvSpPr>
        <p:spPr>
          <a:xfrm rot="0">
            <a:off x="5091348" y="4675546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8" id="8"/>
          <p:cNvSpPr/>
          <p:nvPr/>
        </p:nvSpPr>
        <p:spPr>
          <a:xfrm rot="0">
            <a:off x="10406298" y="4675546"/>
            <a:ext cx="9525" cy="1050382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9" id="9"/>
          <p:cNvGrpSpPr/>
          <p:nvPr/>
        </p:nvGrpSpPr>
        <p:grpSpPr>
          <a:xfrm rot="0">
            <a:off x="443439" y="5457683"/>
            <a:ext cx="4337512" cy="2892752"/>
            <a:chOff x="0" y="0"/>
            <a:chExt cx="5783349" cy="385700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567596"/>
              <a:ext cx="5783349" cy="2283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6" indent="-237488" lvl="1">
                <a:lnSpc>
                  <a:spcPts val="3519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Iniciar o repositório</a:t>
              </a:r>
            </a:p>
            <a:p>
              <a:pPr algn="l" marL="474976" indent="-237488" lvl="1">
                <a:lnSpc>
                  <a:spcPts val="3519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Criar o HTML do projecto </a:t>
              </a:r>
            </a:p>
            <a:p>
              <a:pPr algn="l" marL="474976" indent="-237488" lvl="1">
                <a:lnSpc>
                  <a:spcPts val="3519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Fazer o primeiro commit</a:t>
              </a:r>
            </a:p>
            <a:p>
              <a:pPr algn="l" marL="474976" indent="-237488" lvl="1">
                <a:lnSpc>
                  <a:spcPts val="3519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Ver as versões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219075"/>
              <a:ext cx="2624334" cy="1348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960"/>
                </a:lnSpc>
              </a:pPr>
              <a:r>
                <a:rPr lang="en-US" sz="5600">
                  <a:solidFill>
                    <a:srgbClr val="FFFFFF"/>
                  </a:solidFill>
                  <a:latin typeface="Big Shoulders Display"/>
                  <a:ea typeface="Big Shoulders Display"/>
                  <a:cs typeface="Big Shoulders Display"/>
                  <a:sym typeface="Big Shoulders Display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719890" y="5457683"/>
            <a:ext cx="4067391" cy="2916782"/>
            <a:chOff x="0" y="0"/>
            <a:chExt cx="5423189" cy="388904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567596"/>
              <a:ext cx="5423189" cy="23150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7" indent="-237488" lvl="1">
                <a:lnSpc>
                  <a:spcPts val="351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99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Criar o CSS do projecto </a:t>
              </a:r>
            </a:p>
            <a:p>
              <a:pPr algn="l" marL="474977" indent="-237488" lvl="1">
                <a:lnSpc>
                  <a:spcPts val="351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99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Fazer o segundo commit</a:t>
              </a:r>
            </a:p>
            <a:p>
              <a:pPr algn="l" marL="474977" indent="-237488" lvl="1">
                <a:lnSpc>
                  <a:spcPts val="351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99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Ver as versões</a:t>
              </a:r>
            </a:p>
            <a:p>
              <a:pPr algn="l">
                <a:lnSpc>
                  <a:spcPts val="3519"/>
                </a:lnSpc>
                <a:spcBef>
                  <a:spcPct val="0"/>
                </a:spcBef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219075"/>
              <a:ext cx="2460903" cy="1348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960"/>
                </a:lnSpc>
              </a:pPr>
              <a:r>
                <a:rPr lang="en-US" sz="5600">
                  <a:solidFill>
                    <a:srgbClr val="FFFFFF"/>
                  </a:solidFill>
                  <a:latin typeface="Big Shoulders Display"/>
                  <a:ea typeface="Big Shoulders Display"/>
                  <a:cs typeface="Big Shoulders Display"/>
                  <a:sym typeface="Big Shoulders Display"/>
                </a:rPr>
                <a:t>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034948" y="5457683"/>
            <a:ext cx="4562612" cy="2916782"/>
            <a:chOff x="0" y="0"/>
            <a:chExt cx="6083483" cy="388904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567596"/>
              <a:ext cx="6083483" cy="23150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7" indent="-237488" lvl="1">
                <a:lnSpc>
                  <a:spcPts val="351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99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Criar o javaScript</a:t>
              </a:r>
              <a:r>
                <a:rPr lang="en-US" sz="2199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do projecto</a:t>
              </a:r>
              <a:r>
                <a:rPr lang="en-US" sz="2199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</a:p>
            <a:p>
              <a:pPr algn="l" marL="474977" indent="-237488" lvl="1">
                <a:lnSpc>
                  <a:spcPts val="351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99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Fazer o terceiro commit</a:t>
              </a:r>
            </a:p>
            <a:p>
              <a:pPr algn="l" marL="474977" indent="-237488" lvl="1">
                <a:lnSpc>
                  <a:spcPts val="351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99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Ver as versões</a:t>
              </a:r>
            </a:p>
            <a:p>
              <a:pPr algn="l" marL="474977" indent="-237488" lvl="1">
                <a:lnSpc>
                  <a:spcPts val="351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99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subir as atualizações no Github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219075"/>
              <a:ext cx="2760527" cy="1348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960"/>
                </a:lnSpc>
              </a:pPr>
              <a:r>
                <a:rPr lang="en-US" sz="5600">
                  <a:solidFill>
                    <a:srgbClr val="FFFFFF"/>
                  </a:solidFill>
                  <a:latin typeface="Big Shoulders Display"/>
                  <a:ea typeface="Big Shoulders Display"/>
                  <a:cs typeface="Big Shoulders Display"/>
                  <a:sym typeface="Big Shoulders Display"/>
                </a:rPr>
                <a:t>3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5400000">
            <a:off x="13717198" y="5808484"/>
            <a:ext cx="6649442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APRENDA GIT E GITHUB, TRABALHE EM TEAMS CORPORATIVOS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28700" y="1028700"/>
            <a:ext cx="453254" cy="453254"/>
          </a:xfrm>
          <a:custGeom>
            <a:avLst/>
            <a:gdLst/>
            <a:ahLst/>
            <a:cxnLst/>
            <a:rect r="r" b="b" t="t" l="l"/>
            <a:pathLst>
              <a:path h="453254" w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460739" y="1078368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013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83203" y="1121574"/>
            <a:ext cx="7388109" cy="7388109"/>
            <a:chOff x="0" y="0"/>
            <a:chExt cx="9850812" cy="9850812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0" y="0"/>
              <a:ext cx="9850812" cy="9850812"/>
            </a:xfrm>
            <a:custGeom>
              <a:avLst/>
              <a:gdLst/>
              <a:ahLst/>
              <a:cxnLst/>
              <a:rect r="r" b="b" t="t" l="l"/>
              <a:pathLst>
                <a:path h="9850812" w="9850812">
                  <a:moveTo>
                    <a:pt x="0" y="0"/>
                  </a:moveTo>
                  <a:lnTo>
                    <a:pt x="9850812" y="0"/>
                  </a:lnTo>
                  <a:lnTo>
                    <a:pt x="9850812" y="9850812"/>
                  </a:lnTo>
                  <a:lnTo>
                    <a:pt x="0" y="9850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1142" y="41142"/>
              <a:ext cx="9768527" cy="9768527"/>
            </a:xfrm>
            <a:custGeom>
              <a:avLst/>
              <a:gdLst/>
              <a:ahLst/>
              <a:cxnLst/>
              <a:rect r="r" b="b" t="t" l="l"/>
              <a:pathLst>
                <a:path h="9768527" w="9768527">
                  <a:moveTo>
                    <a:pt x="0" y="0"/>
                  </a:moveTo>
                  <a:lnTo>
                    <a:pt x="9768527" y="0"/>
                  </a:lnTo>
                  <a:lnTo>
                    <a:pt x="9768527" y="9768527"/>
                  </a:lnTo>
                  <a:lnTo>
                    <a:pt x="0" y="9768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271083" y="2922895"/>
            <a:ext cx="8193227" cy="4441211"/>
            <a:chOff x="0" y="0"/>
            <a:chExt cx="10924302" cy="592161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0924302" cy="421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b="true" sz="10400">
                  <a:solidFill>
                    <a:srgbClr val="FFFFFF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OBRIGADO POR UMA ÓTIMA AULA.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914081"/>
              <a:ext cx="8417030" cy="1007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1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Vamos aproveitar esse tempo para praticar Git  e GitHub, brevemente será anunciada a aula de React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15721248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 rot="0">
            <a:off x="-2566752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028700" y="9539656"/>
            <a:ext cx="1400283" cy="190500"/>
            <a:chOff x="0" y="0"/>
            <a:chExt cx="1867044" cy="254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92147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10800000">
              <a:off x="0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7714994"/>
            <a:ext cx="854503" cy="794688"/>
          </a:xfrm>
          <a:custGeom>
            <a:avLst/>
            <a:gdLst/>
            <a:ahLst/>
            <a:cxnLst/>
            <a:rect r="r" b="b" t="t" l="l"/>
            <a:pathLst>
              <a:path h="794688" w="854503">
                <a:moveTo>
                  <a:pt x="0" y="0"/>
                </a:moveTo>
                <a:lnTo>
                  <a:pt x="854503" y="0"/>
                </a:lnTo>
                <a:lnTo>
                  <a:pt x="854503" y="794688"/>
                </a:lnTo>
                <a:lnTo>
                  <a:pt x="0" y="7946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1028700"/>
            <a:ext cx="453254" cy="453254"/>
          </a:xfrm>
          <a:custGeom>
            <a:avLst/>
            <a:gdLst/>
            <a:ahLst/>
            <a:cxnLst/>
            <a:rect r="r" b="b" t="t" l="l"/>
            <a:pathLst>
              <a:path h="453254" w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5400000">
            <a:off x="13537117" y="5628404"/>
            <a:ext cx="7009602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APRENDA GIT E GITHUB, TRABALHE EM TEAMS CORPORATIVOS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460739" y="1078368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014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10058" y="3180859"/>
            <a:ext cx="6433942" cy="3925281"/>
            <a:chOff x="0" y="0"/>
            <a:chExt cx="8578590" cy="523370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8578590" cy="421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b="true" sz="10400">
                  <a:solidFill>
                    <a:srgbClr val="FFFFFF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BEM-VINDOS</a:t>
              </a:r>
            </a:p>
            <a:p>
              <a:pPr algn="l">
                <a:lnSpc>
                  <a:spcPts val="12480"/>
                </a:lnSpc>
              </a:pPr>
              <a:r>
                <a:rPr lang="en-US" b="true" sz="10400">
                  <a:solidFill>
                    <a:srgbClr val="FFFFFF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À AULA!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576483"/>
              <a:ext cx="8578590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 spc="64">
                  <a:solidFill>
                    <a:srgbClr val="C6C3FF"/>
                  </a:solidFill>
                  <a:latin typeface="Lato"/>
                  <a:ea typeface="Lato"/>
                  <a:cs typeface="Lato"/>
                  <a:sym typeface="Lato"/>
                </a:rPr>
                <a:t>Oque vamos aprender hoje? 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811170" y="3846195"/>
            <a:ext cx="6966300" cy="251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7180" indent="-14859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 que é G</a:t>
            </a: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e por que é fundamental saber versionar código</a:t>
            </a:r>
          </a:p>
          <a:p>
            <a:pPr algn="l" marL="297180" indent="-14859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Diferença entre versionamento local e remoto</a:t>
            </a:r>
          </a:p>
          <a:p>
            <a:pPr algn="l" marL="297180" indent="-14859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Os comandos mais usados do Git no dia a dia de um programador</a:t>
            </a:r>
          </a:p>
          <a:p>
            <a:pPr algn="l" marL="297180" indent="-14859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Como criar uma conta no GitHub</a:t>
            </a:r>
          </a:p>
          <a:p>
            <a:pPr algn="l" marL="297180" indent="-14859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Como criar e conectar um repositório ao nosso projeto</a:t>
            </a:r>
          </a:p>
          <a:p>
            <a:pPr algn="l" marL="297180" indent="-14859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Prática com um mini-projeto simples em HTML, CSS e JavaScript</a:t>
            </a:r>
          </a:p>
          <a:p>
            <a:pPr algn="l">
              <a:lnSpc>
                <a:spcPts val="28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230291" y="1078368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002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2079822" y="5921034"/>
            <a:ext cx="6424341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APRENDA GIT E GITHUB, TRABALHE EM TEAMS CORPORATIVOS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58333" y="9067800"/>
            <a:ext cx="1400283" cy="190500"/>
            <a:chOff x="0" y="0"/>
            <a:chExt cx="1867044" cy="254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92147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0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1" id="11"/>
          <p:cNvSpPr/>
          <p:nvPr/>
        </p:nvSpPr>
        <p:spPr>
          <a:xfrm rot="0">
            <a:off x="10553712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12" id="12"/>
          <p:cNvSpPr/>
          <p:nvPr/>
        </p:nvSpPr>
        <p:spPr>
          <a:xfrm flipH="false" flipV="false" rot="0">
            <a:off x="16404797" y="8463612"/>
            <a:ext cx="854503" cy="794688"/>
          </a:xfrm>
          <a:custGeom>
            <a:avLst/>
            <a:gdLst/>
            <a:ahLst/>
            <a:cxnLst/>
            <a:rect r="r" b="b" t="t" l="l"/>
            <a:pathLst>
              <a:path h="794688" w="854503">
                <a:moveTo>
                  <a:pt x="0" y="0"/>
                </a:moveTo>
                <a:lnTo>
                  <a:pt x="854503" y="0"/>
                </a:lnTo>
                <a:lnTo>
                  <a:pt x="854503" y="794688"/>
                </a:lnTo>
                <a:lnTo>
                  <a:pt x="0" y="794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1028700"/>
            <a:ext cx="453254" cy="453254"/>
          </a:xfrm>
          <a:custGeom>
            <a:avLst/>
            <a:gdLst/>
            <a:ahLst/>
            <a:cxnLst/>
            <a:rect r="r" b="b" t="t" l="l"/>
            <a:pathLst>
              <a:path h="453254" w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400300"/>
            <a:ext cx="13716000" cy="2336761"/>
            <a:chOff x="0" y="0"/>
            <a:chExt cx="18288001" cy="311568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8288001" cy="210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b="true" sz="10400">
                  <a:solidFill>
                    <a:srgbClr val="FFFFFF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OBJETIVOS E REGRAS DA AULA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58457"/>
              <a:ext cx="15525978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 spc="64">
                  <a:solidFill>
                    <a:srgbClr val="C6C3FF"/>
                  </a:solidFill>
                  <a:latin typeface="Lato"/>
                  <a:ea typeface="Lato"/>
                  <a:cs typeface="Lato"/>
                  <a:sym typeface="Lato"/>
                </a:rPr>
                <a:t>Expectativas e resultados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7910" y="6444615"/>
            <a:ext cx="6456854" cy="224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9"/>
              </a:lnSpc>
            </a:pPr>
            <a:r>
              <a:rPr lang="en-US" b="true" sz="2199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Objetivos da Aula</a:t>
            </a:r>
          </a:p>
          <a:p>
            <a:pPr algn="l"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Entender o que é Git e sua importância no versionamento</a:t>
            </a:r>
          </a:p>
          <a:p>
            <a:pPr algn="l"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Conhecer os principais comandos do Git</a:t>
            </a:r>
          </a:p>
          <a:p>
            <a:pPr algn="l"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Aprender a criar e conectar um repositório no GitHub</a:t>
            </a:r>
          </a:p>
          <a:p>
            <a:pPr algn="l"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Praticar o fluxo de versionamento em um mini-projeto</a:t>
            </a:r>
          </a:p>
          <a:p>
            <a:pPr algn="l">
              <a:lnSpc>
                <a:spcPts val="28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215839" y="6444615"/>
            <a:ext cx="6528861" cy="224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9"/>
              </a:lnSpc>
            </a:pPr>
            <a:r>
              <a:rPr lang="en-US" sz="2199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</a:t>
            </a:r>
            <a:r>
              <a:rPr lang="en-US" b="true" sz="2199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egras da Aula</a:t>
            </a:r>
          </a:p>
          <a:p>
            <a:pPr algn="l"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Mantenha o foco e evite distrações durante a explicação</a:t>
            </a:r>
          </a:p>
          <a:p>
            <a:pPr algn="l"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Perguntas são sempre bem-vindas</a:t>
            </a:r>
          </a:p>
          <a:p>
            <a:pPr algn="l"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Respeite o tempo de cada atividade</a:t>
            </a:r>
          </a:p>
          <a:p>
            <a:pPr algn="l"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Pratique junto com o instrutor para fixar melhor o conteúdo</a:t>
            </a:r>
          </a:p>
          <a:p>
            <a:pPr algn="l">
              <a:lnSpc>
                <a:spcPts val="28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472015" y="1078368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003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9539656"/>
            <a:ext cx="1400283" cy="190500"/>
            <a:chOff x="0" y="0"/>
            <a:chExt cx="1867044" cy="254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92147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0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1" id="11"/>
          <p:cNvSpPr/>
          <p:nvPr/>
        </p:nvSpPr>
        <p:spPr>
          <a:xfrm rot="0">
            <a:off x="15721248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2" id="12"/>
          <p:cNvSpPr/>
          <p:nvPr/>
        </p:nvSpPr>
        <p:spPr>
          <a:xfrm rot="0">
            <a:off x="-2566752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3" id="13"/>
          <p:cNvSpPr txBox="true"/>
          <p:nvPr/>
        </p:nvSpPr>
        <p:spPr>
          <a:xfrm rot="5400000">
            <a:off x="13883927" y="5966054"/>
            <a:ext cx="6334301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APRENDA GIT E GITHUB, TRABALHE EM TEAMS CORPORATIVOS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1028700"/>
            <a:ext cx="453254" cy="453254"/>
          </a:xfrm>
          <a:custGeom>
            <a:avLst/>
            <a:gdLst/>
            <a:ahLst/>
            <a:cxnLst/>
            <a:rect r="r" b="b" t="t" l="l"/>
            <a:pathLst>
              <a:path h="453254" w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539656"/>
            <a:ext cx="1400283" cy="190500"/>
            <a:chOff x="0" y="0"/>
            <a:chExt cx="1867044" cy="254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92147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10800000">
              <a:off x="0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 rot="0">
            <a:off x="-2566752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453254" cy="453254"/>
          </a:xfrm>
          <a:custGeom>
            <a:avLst/>
            <a:gdLst/>
            <a:ahLst/>
            <a:cxnLst/>
            <a:rect r="r" b="b" t="t" l="l"/>
            <a:pathLst>
              <a:path h="453254" w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23296" y="1989974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70" y="0"/>
                </a:lnTo>
                <a:lnTo>
                  <a:pt x="8743570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460739" y="1078368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004</a:t>
            </a:r>
          </a:p>
        </p:txBody>
      </p:sp>
      <p:sp>
        <p:nvSpPr>
          <p:cNvPr name="TextBox 9" id="9"/>
          <p:cNvSpPr txBox="true"/>
          <p:nvPr/>
        </p:nvSpPr>
        <p:spPr>
          <a:xfrm rot="5400000">
            <a:off x="13951436" y="6044840"/>
            <a:ext cx="6176731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APRENDA GIT E GITHUB, TRABALHE EM TEAMS CORPORATIVOS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69770" y="5527709"/>
            <a:ext cx="5353526" cy="150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1398" indent="-205699" lvl="1">
              <a:lnSpc>
                <a:spcPts val="3048"/>
              </a:lnSpc>
              <a:buFont typeface="Arial"/>
              <a:buChar char="•"/>
            </a:pP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Mantém histórico do projeto</a:t>
            </a:r>
          </a:p>
          <a:p>
            <a:pPr algn="l" marL="411398" indent="-205699" lvl="1">
              <a:lnSpc>
                <a:spcPts val="3048"/>
              </a:lnSpc>
              <a:buFont typeface="Arial"/>
              <a:buChar char="•"/>
            </a:pP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Facilita a colaboração em equipe</a:t>
            </a:r>
          </a:p>
          <a:p>
            <a:pPr algn="l" marL="411398" indent="-205699" lvl="1">
              <a:lnSpc>
                <a:spcPts val="3048"/>
              </a:lnSpc>
              <a:buFont typeface="Arial"/>
              <a:buChar char="•"/>
            </a:pP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Ajuda a evitar perda de código</a:t>
            </a:r>
          </a:p>
          <a:p>
            <a:pPr algn="l" marL="411398" indent="-205699" lvl="1">
              <a:lnSpc>
                <a:spcPts val="3048"/>
              </a:lnSpc>
              <a:buFont typeface="Arial"/>
              <a:buChar char="•"/>
            </a:pP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Permite reverter alterações quando necessário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4730" y="4645501"/>
            <a:ext cx="468165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5"/>
              </a:lnSpc>
              <a:spcBef>
                <a:spcPct val="0"/>
              </a:spcBef>
            </a:pPr>
            <a:r>
              <a:rPr lang="en-US" sz="3387" spc="67">
                <a:solidFill>
                  <a:srgbClr val="C6C3FF"/>
                </a:solidFill>
                <a:latin typeface="Lato"/>
                <a:ea typeface="Lato"/>
                <a:cs typeface="Lato"/>
                <a:sym typeface="Lato"/>
              </a:rPr>
              <a:t>Por </a:t>
            </a:r>
            <a:r>
              <a:rPr lang="en-US" sz="3387" spc="67" strike="noStrike" u="none">
                <a:solidFill>
                  <a:srgbClr val="C6C3FF"/>
                </a:solidFill>
                <a:latin typeface="Lato"/>
                <a:ea typeface="Lato"/>
                <a:cs typeface="Lato"/>
                <a:sym typeface="Lato"/>
              </a:rPr>
              <a:t>que é fundamental?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69770" y="3523100"/>
            <a:ext cx="5983605" cy="11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1398" indent="-205699" lvl="1">
              <a:lnSpc>
                <a:spcPts val="3048"/>
              </a:lnSpc>
              <a:spcBef>
                <a:spcPct val="0"/>
              </a:spcBef>
              <a:buFont typeface="Arial"/>
              <a:buChar char="•"/>
            </a:pP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Sistema de controle de versão distribuído</a:t>
            </a:r>
          </a:p>
          <a:p>
            <a:pPr algn="l" marL="411398" indent="-205699" lvl="1">
              <a:lnSpc>
                <a:spcPts val="3048"/>
              </a:lnSpc>
              <a:spcBef>
                <a:spcPct val="0"/>
              </a:spcBef>
              <a:buFont typeface="Arial"/>
              <a:buChar char="•"/>
            </a:pP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Permite registrar e acompanhar mudanças no código</a:t>
            </a:r>
          </a:p>
          <a:p>
            <a:pPr algn="l">
              <a:lnSpc>
                <a:spcPts val="3048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654730" y="2637275"/>
            <a:ext cx="235839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5"/>
              </a:lnSpc>
              <a:spcBef>
                <a:spcPct val="0"/>
              </a:spcBef>
            </a:pPr>
            <a:r>
              <a:rPr lang="en-US" sz="3387" spc="67">
                <a:solidFill>
                  <a:srgbClr val="C6C3FF"/>
                </a:solidFill>
                <a:latin typeface="Lato"/>
                <a:ea typeface="Lato"/>
                <a:cs typeface="Lato"/>
                <a:sym typeface="Lato"/>
              </a:rPr>
              <a:t>Oque é Git?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84735"/>
            <a:ext cx="6577248" cy="10741826"/>
          </a:xfrm>
          <a:custGeom>
            <a:avLst/>
            <a:gdLst/>
            <a:ahLst/>
            <a:cxnLst/>
            <a:rect r="r" b="b" t="t" l="l"/>
            <a:pathLst>
              <a:path h="10741826" w="6577248">
                <a:moveTo>
                  <a:pt x="0" y="0"/>
                </a:moveTo>
                <a:lnTo>
                  <a:pt x="6577248" y="0"/>
                </a:lnTo>
                <a:lnTo>
                  <a:pt x="6577248" y="10741826"/>
                </a:lnTo>
                <a:lnTo>
                  <a:pt x="0" y="10741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180" t="-17856" r="-14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60739" y="1078368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005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9539656"/>
            <a:ext cx="1400283" cy="190500"/>
            <a:chOff x="0" y="0"/>
            <a:chExt cx="1867044" cy="254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92147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0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rot="0">
            <a:off x="-2566752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8" id="8"/>
          <p:cNvSpPr txBox="true"/>
          <p:nvPr/>
        </p:nvSpPr>
        <p:spPr>
          <a:xfrm rot="5400000">
            <a:off x="13951436" y="6044840"/>
            <a:ext cx="6176731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APRENDA GIT E GITHUB, TRABALHE EM TEAMS CORPORATIVOS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8700" y="1028700"/>
            <a:ext cx="453254" cy="453254"/>
          </a:xfrm>
          <a:custGeom>
            <a:avLst/>
            <a:gdLst/>
            <a:ahLst/>
            <a:cxnLst/>
            <a:rect r="r" b="b" t="t" l="l"/>
            <a:pathLst>
              <a:path h="453254" w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69770" y="5718209"/>
            <a:ext cx="5556766" cy="11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1398" indent="-205699" lvl="1">
              <a:lnSpc>
                <a:spcPts val="3048"/>
              </a:lnSpc>
              <a:buFont typeface="Arial"/>
              <a:buChar char="•"/>
            </a:pPr>
            <a:r>
              <a:rPr lang="en-US" sz="190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Código arm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ze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ado e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 s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idor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x: Gi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Hub)</a:t>
            </a:r>
          </a:p>
          <a:p>
            <a:pPr algn="l" marL="411398" indent="-205699" lvl="1">
              <a:lnSpc>
                <a:spcPts val="3048"/>
              </a:lnSpc>
              <a:buFont typeface="Arial"/>
              <a:buChar char="•"/>
            </a:pP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Perm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colaboração em equipe e 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kup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uro</a:t>
            </a:r>
          </a:p>
          <a:p>
            <a:pPr algn="l">
              <a:lnSpc>
                <a:spcPts val="304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654730" y="4645501"/>
            <a:ext cx="641663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5"/>
              </a:lnSpc>
              <a:spcBef>
                <a:spcPct val="0"/>
              </a:spcBef>
            </a:pPr>
            <a:r>
              <a:rPr lang="en-US" sz="3387" spc="67">
                <a:solidFill>
                  <a:srgbClr val="C6C3FF"/>
                </a:solidFill>
                <a:latin typeface="Lato"/>
                <a:ea typeface="Lato"/>
                <a:cs typeface="Lato"/>
                <a:sym typeface="Lato"/>
              </a:rPr>
              <a:t>Oque é Versionamento Remoto?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69770" y="3523100"/>
            <a:ext cx="4671417" cy="11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1398" indent="-205699" lvl="1">
              <a:lnSpc>
                <a:spcPts val="3048"/>
              </a:lnSpc>
              <a:spcBef>
                <a:spcPct val="0"/>
              </a:spcBef>
              <a:buFont typeface="Arial"/>
              <a:buChar char="•"/>
            </a:pPr>
            <a:r>
              <a:rPr lang="en-US" sz="190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ist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óri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 de vers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ões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apena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na máqu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</a:t>
            </a:r>
          </a:p>
          <a:p>
            <a:pPr algn="l" marL="411398" indent="-205699" lvl="1">
              <a:lnSpc>
                <a:spcPts val="3048"/>
              </a:lnSpc>
              <a:spcBef>
                <a:spcPct val="0"/>
              </a:spcBef>
              <a:buFont typeface="Arial"/>
              <a:buChar char="•"/>
            </a:pP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Não p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ermite co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raç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ã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 di</a:t>
            </a:r>
            <a:r>
              <a:rPr lang="en-US" sz="1905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reta</a:t>
            </a:r>
          </a:p>
          <a:p>
            <a:pPr algn="l">
              <a:lnSpc>
                <a:spcPts val="3048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654730" y="2637275"/>
            <a:ext cx="590109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5"/>
              </a:lnSpc>
              <a:spcBef>
                <a:spcPct val="0"/>
              </a:spcBef>
            </a:pPr>
            <a:r>
              <a:rPr lang="en-US" sz="3387" spc="67">
                <a:solidFill>
                  <a:srgbClr val="C6C3FF"/>
                </a:solidFill>
                <a:latin typeface="Lato"/>
                <a:ea typeface="Lato"/>
                <a:cs typeface="Lato"/>
                <a:sym typeface="Lato"/>
              </a:rPr>
              <a:t>Oque é Versionamento Local?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81827" y="1449446"/>
            <a:ext cx="7388109" cy="7388109"/>
            <a:chOff x="0" y="0"/>
            <a:chExt cx="9850812" cy="9850812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0" y="0"/>
              <a:ext cx="9850812" cy="9850812"/>
            </a:xfrm>
            <a:custGeom>
              <a:avLst/>
              <a:gdLst/>
              <a:ahLst/>
              <a:cxnLst/>
              <a:rect r="r" b="b" t="t" l="l"/>
              <a:pathLst>
                <a:path h="9850812" w="9850812">
                  <a:moveTo>
                    <a:pt x="0" y="0"/>
                  </a:moveTo>
                  <a:lnTo>
                    <a:pt x="9850812" y="0"/>
                  </a:lnTo>
                  <a:lnTo>
                    <a:pt x="9850812" y="9850812"/>
                  </a:lnTo>
                  <a:lnTo>
                    <a:pt x="0" y="9850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1142" y="41142"/>
              <a:ext cx="9768527" cy="9768527"/>
            </a:xfrm>
            <a:custGeom>
              <a:avLst/>
              <a:gdLst/>
              <a:ahLst/>
              <a:cxnLst/>
              <a:rect r="r" b="b" t="t" l="l"/>
              <a:pathLst>
                <a:path h="9768527" w="9768527">
                  <a:moveTo>
                    <a:pt x="0" y="0"/>
                  </a:moveTo>
                  <a:lnTo>
                    <a:pt x="9768527" y="0"/>
                  </a:lnTo>
                  <a:lnTo>
                    <a:pt x="9768527" y="9768527"/>
                  </a:lnTo>
                  <a:lnTo>
                    <a:pt x="0" y="9768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6479789" y="1078368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006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025418" y="2194157"/>
            <a:ext cx="7263415" cy="5898686"/>
            <a:chOff x="0" y="0"/>
            <a:chExt cx="9684553" cy="786491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76200"/>
              <a:ext cx="9684553" cy="880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b="true" sz="3999">
                  <a:solidFill>
                    <a:srgbClr val="C6C3FF"/>
                  </a:solidFill>
                  <a:latin typeface="Lato Bold"/>
                  <a:ea typeface="Lato Bold"/>
                  <a:cs typeface="Lato Bold"/>
                  <a:sym typeface="Lato Bold"/>
                </a:rPr>
                <a:t>COMANDOS DE GIT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80150"/>
              <a:ext cx="9684553" cy="6784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96566" indent="-248283" lvl="1">
                <a:lnSpc>
                  <a:spcPts val="367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git</a:t>
              </a:r>
              <a:r>
                <a:rPr lang="en-US" sz="22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init → inicia um repositório local</a:t>
              </a:r>
            </a:p>
            <a:p>
              <a:pPr algn="l" marL="496566" indent="-248283" lvl="1">
                <a:lnSpc>
                  <a:spcPts val="367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git status → verifica o status dos arquivos</a:t>
              </a:r>
            </a:p>
            <a:p>
              <a:pPr algn="l" marL="496566" indent="-248283" lvl="1">
                <a:lnSpc>
                  <a:spcPts val="367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git add . → adiciona mudanças para commit</a:t>
              </a:r>
            </a:p>
            <a:p>
              <a:pPr algn="l" marL="496566" indent="-248283" lvl="1">
                <a:lnSpc>
                  <a:spcPts val="367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git commit -m "mensagem" → salva a versão</a:t>
              </a:r>
            </a:p>
            <a:p>
              <a:pPr algn="l" marL="496566" indent="-248283" lvl="1">
                <a:lnSpc>
                  <a:spcPts val="367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git log → mostra o histórico</a:t>
              </a:r>
            </a:p>
            <a:p>
              <a:pPr algn="l" marL="496566" indent="-248283" lvl="1">
                <a:lnSpc>
                  <a:spcPts val="367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git branch → lista/cria branches</a:t>
              </a:r>
            </a:p>
            <a:p>
              <a:pPr algn="l" marL="496566" indent="-248283" lvl="1">
                <a:lnSpc>
                  <a:spcPts val="367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git checkout / git switch → muda de branch</a:t>
              </a:r>
            </a:p>
            <a:p>
              <a:pPr algn="l" marL="496566" indent="-248283" lvl="1">
                <a:lnSpc>
                  <a:spcPts val="367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git merge → junta branches</a:t>
              </a:r>
            </a:p>
            <a:p>
              <a:pPr algn="l" marL="496566" indent="-248283" lvl="1">
                <a:lnSpc>
                  <a:spcPts val="367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git push → envia código para o repositório remoto</a:t>
              </a:r>
            </a:p>
            <a:p>
              <a:pPr algn="l" marL="496566" indent="-248283" lvl="1">
                <a:lnSpc>
                  <a:spcPts val="367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git pull → atualiza o código local com o remoto</a:t>
              </a:r>
            </a:p>
            <a:p>
              <a:pPr algn="l">
                <a:lnSpc>
                  <a:spcPts val="367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3805237"/>
            <a:ext cx="5717128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0"/>
              </a:lnSpc>
            </a:pPr>
            <a:r>
              <a:rPr lang="en-US" sz="5875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OS C</a:t>
            </a:r>
            <a:r>
              <a:rPr lang="en-US" sz="5875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OMANDOS MAIS USADOS DO GIT NO DIA A DIA DE UM PROGRAMADOR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9067800"/>
            <a:ext cx="1400283" cy="190500"/>
            <a:chOff x="0" y="0"/>
            <a:chExt cx="1867044" cy="254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92147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10800000">
              <a:off x="0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3" id="13"/>
          <p:cNvSpPr/>
          <p:nvPr/>
        </p:nvSpPr>
        <p:spPr>
          <a:xfrm rot="0">
            <a:off x="15721248" y="-162617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4" id="14"/>
          <p:cNvSpPr/>
          <p:nvPr/>
        </p:nvSpPr>
        <p:spPr>
          <a:xfrm rot="0">
            <a:off x="7853598" y="-162617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5" id="15"/>
          <p:cNvSpPr txBox="true"/>
          <p:nvPr/>
        </p:nvSpPr>
        <p:spPr>
          <a:xfrm rot="5400000">
            <a:off x="13554051" y="5628404"/>
            <a:ext cx="7009602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APRENDA GIT E GITHUB, TRABALHE EM TEAMS CORPORATIVOS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8700" y="1028700"/>
            <a:ext cx="453254" cy="453254"/>
          </a:xfrm>
          <a:custGeom>
            <a:avLst/>
            <a:gdLst/>
            <a:ahLst/>
            <a:cxnLst/>
            <a:rect r="r" b="b" t="t" l="l"/>
            <a:pathLst>
              <a:path h="453254" w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41646" y="1028700"/>
            <a:ext cx="7388109" cy="7388109"/>
            <a:chOff x="0" y="0"/>
            <a:chExt cx="9850812" cy="9850812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0" y="0"/>
              <a:ext cx="9850812" cy="9850812"/>
            </a:xfrm>
            <a:custGeom>
              <a:avLst/>
              <a:gdLst/>
              <a:ahLst/>
              <a:cxnLst/>
              <a:rect r="r" b="b" t="t" l="l"/>
              <a:pathLst>
                <a:path h="9850812" w="9850812">
                  <a:moveTo>
                    <a:pt x="0" y="0"/>
                  </a:moveTo>
                  <a:lnTo>
                    <a:pt x="9850812" y="0"/>
                  </a:lnTo>
                  <a:lnTo>
                    <a:pt x="9850812" y="9850812"/>
                  </a:lnTo>
                  <a:lnTo>
                    <a:pt x="0" y="9850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1142" y="41142"/>
              <a:ext cx="9768527" cy="9768527"/>
            </a:xfrm>
            <a:custGeom>
              <a:avLst/>
              <a:gdLst/>
              <a:ahLst/>
              <a:cxnLst/>
              <a:rect r="r" b="b" t="t" l="l"/>
              <a:pathLst>
                <a:path h="9768527" w="9768527">
                  <a:moveTo>
                    <a:pt x="0" y="0"/>
                  </a:moveTo>
                  <a:lnTo>
                    <a:pt x="9768527" y="0"/>
                  </a:lnTo>
                  <a:lnTo>
                    <a:pt x="9768527" y="9768527"/>
                  </a:lnTo>
                  <a:lnTo>
                    <a:pt x="0" y="9768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9539656"/>
            <a:ext cx="1400283" cy="190500"/>
            <a:chOff x="0" y="0"/>
            <a:chExt cx="1867044" cy="254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92147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0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8" id="8"/>
          <p:cNvSpPr/>
          <p:nvPr/>
        </p:nvSpPr>
        <p:spPr>
          <a:xfrm rot="0">
            <a:off x="0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9" id="9"/>
          <p:cNvGrpSpPr/>
          <p:nvPr/>
        </p:nvGrpSpPr>
        <p:grpSpPr>
          <a:xfrm rot="0">
            <a:off x="4199659" y="3748606"/>
            <a:ext cx="9888682" cy="2789787"/>
            <a:chOff x="0" y="0"/>
            <a:chExt cx="13184909" cy="371971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22"/>
              <a:ext cx="13184909" cy="210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b="true" sz="10400">
                  <a:solidFill>
                    <a:srgbClr val="FFFFFF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ESTÁ TUDO CLARO?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800236"/>
              <a:ext cx="9171131" cy="919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Fique à vontade para fazer deste um debate aberto à perguntas e esclarecimentos antes de prosseguirmos.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-5400000">
            <a:off x="-1829578" y="4886893"/>
            <a:ext cx="6131711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APRENDA GIT E GITHUB, TRABALHE EM TEAMS CORPORATIVOS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1028700"/>
            <a:ext cx="453254" cy="453254"/>
          </a:xfrm>
          <a:custGeom>
            <a:avLst/>
            <a:gdLst/>
            <a:ahLst/>
            <a:cxnLst/>
            <a:rect r="r" b="b" t="t" l="l"/>
            <a:pathLst>
              <a:path h="453254" w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691937" y="686401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007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41646" y="1028700"/>
            <a:ext cx="7388109" cy="7388109"/>
            <a:chOff x="0" y="0"/>
            <a:chExt cx="9850812" cy="9850812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0" y="0"/>
              <a:ext cx="9850812" cy="9850812"/>
            </a:xfrm>
            <a:custGeom>
              <a:avLst/>
              <a:gdLst/>
              <a:ahLst/>
              <a:cxnLst/>
              <a:rect r="r" b="b" t="t" l="l"/>
              <a:pathLst>
                <a:path h="9850812" w="9850812">
                  <a:moveTo>
                    <a:pt x="0" y="0"/>
                  </a:moveTo>
                  <a:lnTo>
                    <a:pt x="9850812" y="0"/>
                  </a:lnTo>
                  <a:lnTo>
                    <a:pt x="9850812" y="9850812"/>
                  </a:lnTo>
                  <a:lnTo>
                    <a:pt x="0" y="9850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1142" y="41142"/>
              <a:ext cx="9768527" cy="9768527"/>
            </a:xfrm>
            <a:custGeom>
              <a:avLst/>
              <a:gdLst/>
              <a:ahLst/>
              <a:cxnLst/>
              <a:rect r="r" b="b" t="t" l="l"/>
              <a:pathLst>
                <a:path h="9768527" w="9768527">
                  <a:moveTo>
                    <a:pt x="0" y="0"/>
                  </a:moveTo>
                  <a:lnTo>
                    <a:pt x="9768527" y="0"/>
                  </a:lnTo>
                  <a:lnTo>
                    <a:pt x="9768527" y="9768527"/>
                  </a:lnTo>
                  <a:lnTo>
                    <a:pt x="0" y="9768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9539656"/>
            <a:ext cx="1400283" cy="190500"/>
            <a:chOff x="0" y="0"/>
            <a:chExt cx="1867044" cy="254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92147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0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8" id="8"/>
          <p:cNvSpPr/>
          <p:nvPr/>
        </p:nvSpPr>
        <p:spPr>
          <a:xfrm rot="0">
            <a:off x="0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9" id="9"/>
          <p:cNvGrpSpPr/>
          <p:nvPr/>
        </p:nvGrpSpPr>
        <p:grpSpPr>
          <a:xfrm rot="0">
            <a:off x="3345913" y="893640"/>
            <a:ext cx="13062598" cy="2427837"/>
            <a:chOff x="0" y="0"/>
            <a:chExt cx="17416797" cy="323711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22"/>
              <a:ext cx="17416797" cy="210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b="true" sz="10400">
                  <a:solidFill>
                    <a:srgbClr val="FFFFFF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VAMOS INSTALAR O SETUP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800236"/>
              <a:ext cx="12114738" cy="436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8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-5400000">
            <a:off x="-1829578" y="4886893"/>
            <a:ext cx="6131711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APRENDA GIT E GITHUB, TRABALHE EM TEAMS CORPORATIVOS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1028700"/>
            <a:ext cx="453254" cy="453254"/>
          </a:xfrm>
          <a:custGeom>
            <a:avLst/>
            <a:gdLst/>
            <a:ahLst/>
            <a:cxnLst/>
            <a:rect r="r" b="b" t="t" l="l"/>
            <a:pathLst>
              <a:path h="453254" w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942676" y="2411325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69" y="0"/>
                </a:lnTo>
                <a:lnTo>
                  <a:pt x="8743569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728842" y="8416809"/>
            <a:ext cx="13062598" cy="1668380"/>
            <a:chOff x="0" y="0"/>
            <a:chExt cx="17416797" cy="222450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2347"/>
              <a:ext cx="17416797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3199" b="true">
                  <a:solidFill>
                    <a:srgbClr val="FFFFFF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Link para baixar: </a:t>
              </a:r>
              <a:r>
                <a:rPr lang="en-US" sz="3199">
                  <a:solidFill>
                    <a:srgbClr val="FFFFFF"/>
                  </a:solidFill>
                  <a:latin typeface="Big Shoulders Display"/>
                  <a:ea typeface="Big Shoulders Display"/>
                  <a:cs typeface="Big Shoulders Display"/>
                  <a:sym typeface="Big Shoulders Display"/>
                </a:rPr>
                <a:t>https://git-scm.com/downloads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263536"/>
              <a:ext cx="12114738" cy="960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63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5846381" y="686401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008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41646" y="1028700"/>
            <a:ext cx="7388109" cy="7388109"/>
            <a:chOff x="0" y="0"/>
            <a:chExt cx="9850812" cy="9850812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0" y="0"/>
              <a:ext cx="9850812" cy="9850812"/>
            </a:xfrm>
            <a:custGeom>
              <a:avLst/>
              <a:gdLst/>
              <a:ahLst/>
              <a:cxnLst/>
              <a:rect r="r" b="b" t="t" l="l"/>
              <a:pathLst>
                <a:path h="9850812" w="9850812">
                  <a:moveTo>
                    <a:pt x="0" y="0"/>
                  </a:moveTo>
                  <a:lnTo>
                    <a:pt x="9850812" y="0"/>
                  </a:lnTo>
                  <a:lnTo>
                    <a:pt x="9850812" y="9850812"/>
                  </a:lnTo>
                  <a:lnTo>
                    <a:pt x="0" y="9850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1142" y="41142"/>
              <a:ext cx="9768527" cy="9768527"/>
            </a:xfrm>
            <a:custGeom>
              <a:avLst/>
              <a:gdLst/>
              <a:ahLst/>
              <a:cxnLst/>
              <a:rect r="r" b="b" t="t" l="l"/>
              <a:pathLst>
                <a:path h="9768527" w="9768527">
                  <a:moveTo>
                    <a:pt x="0" y="0"/>
                  </a:moveTo>
                  <a:lnTo>
                    <a:pt x="9768527" y="0"/>
                  </a:lnTo>
                  <a:lnTo>
                    <a:pt x="9768527" y="9768527"/>
                  </a:lnTo>
                  <a:lnTo>
                    <a:pt x="0" y="9768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9539656"/>
            <a:ext cx="1400283" cy="190500"/>
            <a:chOff x="0" y="0"/>
            <a:chExt cx="1867044" cy="254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92147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0" y="0"/>
              <a:ext cx="574897" cy="254000"/>
            </a:xfrm>
            <a:custGeom>
              <a:avLst/>
              <a:gdLst/>
              <a:ahLst/>
              <a:cxnLst/>
              <a:rect r="r" b="b" t="t" l="l"/>
              <a:pathLst>
                <a:path h="254000" w="574897">
                  <a:moveTo>
                    <a:pt x="0" y="0"/>
                  </a:moveTo>
                  <a:lnTo>
                    <a:pt x="574897" y="0"/>
                  </a:lnTo>
                  <a:lnTo>
                    <a:pt x="574897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8" id="8"/>
          <p:cNvSpPr/>
          <p:nvPr/>
        </p:nvSpPr>
        <p:spPr>
          <a:xfrm rot="0">
            <a:off x="0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9" id="9"/>
          <p:cNvGrpSpPr/>
          <p:nvPr/>
        </p:nvGrpSpPr>
        <p:grpSpPr>
          <a:xfrm rot="0">
            <a:off x="3345913" y="893640"/>
            <a:ext cx="13062598" cy="2427837"/>
            <a:chOff x="0" y="0"/>
            <a:chExt cx="17416797" cy="323711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22"/>
              <a:ext cx="17416797" cy="210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b="true" sz="10400">
                  <a:solidFill>
                    <a:srgbClr val="FFFFFF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CONFIGURAR CREDENCIAIS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800236"/>
              <a:ext cx="12114738" cy="436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8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-5400000">
            <a:off x="-1829578" y="4886893"/>
            <a:ext cx="6131711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APRENDA GIT E GITHUB, TRABALHE EM TEAMS CORPORATIVOS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1028700"/>
            <a:ext cx="453254" cy="453254"/>
          </a:xfrm>
          <a:custGeom>
            <a:avLst/>
            <a:gdLst/>
            <a:ahLst/>
            <a:cxnLst/>
            <a:rect r="r" b="b" t="t" l="l"/>
            <a:pathLst>
              <a:path h="453254" w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179048" y="8416809"/>
            <a:ext cx="13062598" cy="1668380"/>
            <a:chOff x="0" y="0"/>
            <a:chExt cx="17416797" cy="222450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2347"/>
              <a:ext cx="17416797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3199" b="true">
                  <a:solidFill>
                    <a:srgbClr val="FFFFFF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Link para baixar: </a:t>
              </a:r>
              <a:r>
                <a:rPr lang="en-US" sz="3199">
                  <a:solidFill>
                    <a:srgbClr val="FFFFFF"/>
                  </a:solidFill>
                  <a:latin typeface="Big Shoulders Display"/>
                  <a:ea typeface="Big Shoulders Display"/>
                  <a:cs typeface="Big Shoulders Display"/>
                  <a:sym typeface="Big Shoulders Display"/>
                </a:rPr>
                <a:t>https://git-scm.com/downloads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263536"/>
              <a:ext cx="12114738" cy="960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63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345913" y="3273852"/>
            <a:ext cx="8421410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7" indent="-226693" lvl="1">
              <a:lnSpc>
                <a:spcPts val="2939"/>
              </a:lnSpc>
              <a:buFont typeface="Arial"/>
              <a:buChar char="•"/>
            </a:pPr>
            <a:r>
              <a:rPr lang="en-US" b="true" sz="2099" spc="73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NOME:</a:t>
            </a:r>
            <a:r>
              <a:rPr lang="en-US" sz="2099" spc="7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99" spc="7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 config --global user.name "Seu Nome"</a:t>
            </a:r>
          </a:p>
          <a:p>
            <a:pPr algn="ctr" marL="453387" indent="-226693" lvl="1">
              <a:lnSpc>
                <a:spcPts val="2939"/>
              </a:lnSpc>
              <a:buFont typeface="Arial"/>
              <a:buChar char="•"/>
            </a:pPr>
            <a:r>
              <a:rPr lang="en-US" b="true" sz="2099" spc="73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E-MAIL:</a:t>
            </a:r>
            <a:r>
              <a:rPr lang="en-US" sz="2099" spc="7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99" spc="7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 config --global user.email "seuemail@exemplo.com"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45913" y="5639331"/>
            <a:ext cx="8115300" cy="1471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 spc="5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CONFIGURAR O USER.NAME E O USER.EMAIL NO GIT É IMPORTANTE PORQUE IDENTIFICA QUEM FEZ CADA ALTERAÇÃO NO PROJETO, GARANTINDO ORGANIZAÇÃO, TRANSPARÊNCIA E ASSOCIAÇÃO CORRETA DOS COMMITS AO SEU PERFIL EM PLATAFORMAS COMO GITHUB OU GITLAB.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45913" y="4964363"/>
            <a:ext cx="384440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 spc="76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POR QUE É IMPORTANTE ?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135041" y="519676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009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DAGxuAQev_8</dc:identifier>
  <dcterms:modified xsi:type="dcterms:W3CDTF">2011-08-01T06:04:30Z</dcterms:modified>
  <cp:revision>1</cp:revision>
  <dc:title>Aula de Versionamento de codigo com Manuel Pires Luís</dc:title>
</cp:coreProperties>
</file>