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4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88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404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84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89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606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3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79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5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06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11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85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14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6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8590F7-2935-46ED-BCFD-A57B97D74AE8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02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0F4E1F1-4A5E-4BE6-824E-7518A657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1" y="4275667"/>
            <a:ext cx="8324321" cy="2387599"/>
          </a:xfrm>
        </p:spPr>
        <p:txBody>
          <a:bodyPr>
            <a:normAutofit fontScale="92500" lnSpcReduction="20000"/>
          </a:bodyPr>
          <a:lstStyle/>
          <a:p>
            <a:r>
              <a:rPr lang="es-ES" sz="43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Introducción</a:t>
            </a:r>
            <a:endParaRPr lang="es-ES" sz="43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este proyecto, vamos a intentar predecir mediante un modelo de machine </a:t>
            </a:r>
            <a:r>
              <a:rPr lang="es-E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learning</a:t>
            </a:r>
            <a:r>
              <a:rPr lang="es-E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el precio de alquiler o de venta de una vivienda, en el 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</a:rPr>
              <a:t>á</a:t>
            </a:r>
            <a:r>
              <a:rPr lang="es-E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 metropolitana de Sevilla, según las características de la vivienda.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485357-B1B6-4DCF-839F-94CD2599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21" y="101600"/>
            <a:ext cx="5889279" cy="371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BE5D38-9142-42FC-A9A9-9888BF9E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66" y="101600"/>
            <a:ext cx="9695924" cy="248073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Predicción de precios en el mercado inmobiliario de Sevilla mediante Machine </a:t>
            </a:r>
            <a:r>
              <a:rPr lang="es-ES" sz="40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Learning</a:t>
            </a:r>
            <a:br>
              <a:rPr lang="es-ES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15634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E9B439-3C4C-43DC-A4BE-85AE9766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446"/>
            <a:ext cx="5759154" cy="66411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3C6C1A-ECEE-417F-AE5C-8E1DADE4CAE7}"/>
              </a:ext>
            </a:extLst>
          </p:cNvPr>
          <p:cNvSpPr txBox="1"/>
          <p:nvPr/>
        </p:nvSpPr>
        <p:spPr>
          <a:xfrm>
            <a:off x="452967" y="736598"/>
            <a:ext cx="51265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Este es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heatmap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 final de correlación, donde efectivamente, vemos que en mayor o menor medida, todas las categorías tienen una correlación considerable con el precio por lo que aportan positivamente a nuestro modelo de predicción.</a:t>
            </a:r>
          </a:p>
        </p:txBody>
      </p:sp>
    </p:spTree>
    <p:extLst>
      <p:ext uri="{BB962C8B-B14F-4D97-AF65-F5344CB8AC3E}">
        <p14:creationId xmlns:p14="http://schemas.microsoft.com/office/powerpoint/2010/main" val="148899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688333-7557-49C5-AB0F-FF99322E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6" y="110066"/>
            <a:ext cx="6871817" cy="50270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1B2489-7977-40CB-A38A-8AD47EB692E0}"/>
              </a:ext>
            </a:extLst>
          </p:cNvPr>
          <p:cNvSpPr txBox="1"/>
          <p:nvPr/>
        </p:nvSpPr>
        <p:spPr>
          <a:xfrm>
            <a:off x="7166504" y="110066"/>
            <a:ext cx="51265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esta gráfica, analizamos la correlación de 2 variables, tipo de vivienda y tamaño y podemos ver que entre ambas y el precio, efectivamente existe correlación.</a:t>
            </a:r>
          </a:p>
        </p:txBody>
      </p:sp>
    </p:spTree>
    <p:extLst>
      <p:ext uri="{BB962C8B-B14F-4D97-AF65-F5344CB8AC3E}">
        <p14:creationId xmlns:p14="http://schemas.microsoft.com/office/powerpoint/2010/main" val="4186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FF9233-77A9-4340-8B15-12E342D9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93" y="177800"/>
            <a:ext cx="7127814" cy="50625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038F5B-6238-487B-9B73-49CD4DE2A861}"/>
              </a:ext>
            </a:extLst>
          </p:cNvPr>
          <p:cNvSpPr txBox="1"/>
          <p:nvPr/>
        </p:nvSpPr>
        <p:spPr>
          <a:xfrm>
            <a:off x="338667" y="5338339"/>
            <a:ext cx="1176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esta gráfica, donde analizamos el precio de </a:t>
            </a:r>
            <a:r>
              <a:rPr lang="es-E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/distrito, vemos claramente que los distritos mas céntricos, tiene un precio/</a:t>
            </a:r>
            <a:r>
              <a:rPr lang="es-E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mucho mas elevado. También podemos ver algunos precios bastantes elevados en la zona del aljarafe, donde últimamente los precios se han disparado y otras zonas con urbanizaciones privadas que también tienen altos precios</a:t>
            </a:r>
          </a:p>
        </p:txBody>
      </p:sp>
    </p:spTree>
    <p:extLst>
      <p:ext uri="{BB962C8B-B14F-4D97-AF65-F5344CB8AC3E}">
        <p14:creationId xmlns:p14="http://schemas.microsoft.com/office/powerpoint/2010/main" val="220880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3343B6-87F9-4D66-9195-1A0AEB86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7" y="226484"/>
            <a:ext cx="7249640" cy="46249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A17D16-1F4D-45E5-BAAA-460B0BDCC15A}"/>
              </a:ext>
            </a:extLst>
          </p:cNvPr>
          <p:cNvSpPr txBox="1"/>
          <p:nvPr/>
        </p:nvSpPr>
        <p:spPr>
          <a:xfrm>
            <a:off x="7857068" y="237066"/>
            <a:ext cx="42587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este gráfico, donde analizamos las viviendas con parking y piscina, podemos ver:</a:t>
            </a:r>
          </a:p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Que tenga parking o no, si que vemos que afecta bastante en la media de los precios de las viviendas.</a:t>
            </a:r>
          </a:p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Parece, que teniendo parking, la diferencia de tener piscina o no es bastante significativa. </a:t>
            </a:r>
          </a:p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En cambio, cuando no hay parking, el hecho de tener o no piscina, parece que no influye. Esto se debe a que la mayoría de pisos céntricos no tienen parking ni piscina, pero al tener un precio mas elevado, la media de precios prácticamente se iguala.</a:t>
            </a:r>
          </a:p>
        </p:txBody>
      </p:sp>
    </p:spTree>
    <p:extLst>
      <p:ext uri="{BB962C8B-B14F-4D97-AF65-F5344CB8AC3E}">
        <p14:creationId xmlns:p14="http://schemas.microsoft.com/office/powerpoint/2010/main" val="252889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11EE280-9637-4C01-BA36-DEEFCFA4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1" y="0"/>
            <a:ext cx="6089122" cy="88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Evaluación del modelo</a:t>
            </a:r>
            <a:endParaRPr lang="es-ES" sz="3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257164-1794-4E30-A54C-30F5BAD0139E}"/>
              </a:ext>
            </a:extLst>
          </p:cNvPr>
          <p:cNvSpPr txBox="1"/>
          <p:nvPr/>
        </p:nvSpPr>
        <p:spPr>
          <a:xfrm>
            <a:off x="277811" y="778934"/>
            <a:ext cx="98398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Tras entrenar nuestros modelos con la </a:t>
            </a:r>
            <a:r>
              <a:rPr lang="es-ES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escogidas en el apartado anterior</a:t>
            </a:r>
            <a:r>
              <a:rPr lang="es-ES" sz="2400" dirty="0">
                <a:solidFill>
                  <a:srgbClr val="002060"/>
                </a:solidFill>
                <a:latin typeface="Consolas" panose="020B0609020204030204" pitchFamily="49" charset="0"/>
              </a:rPr>
              <a:t>, estos han sido los resultados obtenidos:</a:t>
            </a:r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BB1FEB-F868-4C58-A2F0-58F3E4872C2C}"/>
              </a:ext>
            </a:extLst>
          </p:cNvPr>
          <p:cNvSpPr txBox="1"/>
          <p:nvPr/>
        </p:nvSpPr>
        <p:spPr>
          <a:xfrm>
            <a:off x="2727141" y="1886929"/>
            <a:ext cx="31439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Alquiler: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GradientBoostingRegressor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164.672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0.149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253.197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DecisionTreeRegressor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225.241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0.200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335.238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SVR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190.993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0.165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299.148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KNeighborsRegressor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191.520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0.171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282.094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RandomForestRegressor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203.004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0.192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303.863</a:t>
            </a:r>
          </a:p>
          <a:p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6CEC8B-6A59-42F0-BF82-C24E4C1FC7BA}"/>
              </a:ext>
            </a:extLst>
          </p:cNvPr>
          <p:cNvSpPr txBox="1"/>
          <p:nvPr/>
        </p:nvSpPr>
        <p:spPr>
          <a:xfrm>
            <a:off x="6914803" y="1702263"/>
            <a:ext cx="39893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Venta: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GradientBoostingRegressor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52323.585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0.217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112136.034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DecisionTreeRegressor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72566.664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0.285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171864.575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SVR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82393.539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0.316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196879.176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KNeighborsRegressor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61442.863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0.237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136764.593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RandomForestRegressor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71844.231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0.295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162976.846</a:t>
            </a:r>
          </a:p>
          <a:p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07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8FAD69F-4112-4C99-A44F-4B1FE238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8" y="76200"/>
            <a:ext cx="5894389" cy="8466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Análisis de predicciones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8DACE88-76BA-4BDE-B11B-B87ED18D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18621"/>
              </p:ext>
            </p:extLst>
          </p:nvPr>
        </p:nvGraphicFramePr>
        <p:xfrm>
          <a:off x="405964" y="2211340"/>
          <a:ext cx="10355169" cy="4280078"/>
        </p:xfrm>
        <a:graphic>
          <a:graphicData uri="http://schemas.openxmlformats.org/drawingml/2006/table">
            <a:tbl>
              <a:tblPr/>
              <a:tblGrid>
                <a:gridCol w="499969">
                  <a:extLst>
                    <a:ext uri="{9D8B030D-6E8A-4147-A177-3AD203B41FA5}">
                      <a16:colId xmlns:a16="http://schemas.microsoft.com/office/drawing/2014/main" val="1908227108"/>
                    </a:ext>
                  </a:extLst>
                </a:gridCol>
                <a:gridCol w="1099461">
                  <a:extLst>
                    <a:ext uri="{9D8B030D-6E8A-4147-A177-3AD203B41FA5}">
                      <a16:colId xmlns:a16="http://schemas.microsoft.com/office/drawing/2014/main" val="3699676212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1829340108"/>
                    </a:ext>
                  </a:extLst>
                </a:gridCol>
                <a:gridCol w="1115544">
                  <a:extLst>
                    <a:ext uri="{9D8B030D-6E8A-4147-A177-3AD203B41FA5}">
                      <a16:colId xmlns:a16="http://schemas.microsoft.com/office/drawing/2014/main" val="2360408206"/>
                    </a:ext>
                  </a:extLst>
                </a:gridCol>
                <a:gridCol w="858396">
                  <a:extLst>
                    <a:ext uri="{9D8B030D-6E8A-4147-A177-3AD203B41FA5}">
                      <a16:colId xmlns:a16="http://schemas.microsoft.com/office/drawing/2014/main" val="1205271318"/>
                    </a:ext>
                  </a:extLst>
                </a:gridCol>
                <a:gridCol w="1440084">
                  <a:extLst>
                    <a:ext uri="{9D8B030D-6E8A-4147-A177-3AD203B41FA5}">
                      <a16:colId xmlns:a16="http://schemas.microsoft.com/office/drawing/2014/main" val="345318161"/>
                    </a:ext>
                  </a:extLst>
                </a:gridCol>
                <a:gridCol w="1006782">
                  <a:extLst>
                    <a:ext uri="{9D8B030D-6E8A-4147-A177-3AD203B41FA5}">
                      <a16:colId xmlns:a16="http://schemas.microsoft.com/office/drawing/2014/main" val="1742765758"/>
                    </a:ext>
                  </a:extLst>
                </a:gridCol>
                <a:gridCol w="1032934">
                  <a:extLst>
                    <a:ext uri="{9D8B030D-6E8A-4147-A177-3AD203B41FA5}">
                      <a16:colId xmlns:a16="http://schemas.microsoft.com/office/drawing/2014/main" val="4105347305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3843960677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029341902"/>
                    </a:ext>
                  </a:extLst>
                </a:gridCol>
              </a:tblGrid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test_real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prediccion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error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codigo_distrito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parking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codigo_tipo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piscina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total_rooms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92248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590.0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626.487941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-36.487941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66.0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964133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800.0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985.063958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-185.063958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85.0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985370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650.0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679.862057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-29.862057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41.0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086542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650.0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698.038867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-48.038867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594499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1000.0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1011.014812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-11.014812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256.0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64511"/>
                  </a:ext>
                </a:extLst>
              </a:tr>
              <a:tr h="183993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535056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574.469748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-74.469748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84.0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8302"/>
                  </a:ext>
                </a:extLst>
              </a:tr>
              <a:tr h="27808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585.178395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14.821605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83.0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98483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652.669411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-52.669411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130.0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602553"/>
                  </a:ext>
                </a:extLst>
              </a:tr>
              <a:tr h="27808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800.0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686.909719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113.090281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102.0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60312"/>
                  </a:ext>
                </a:extLst>
              </a:tr>
              <a:tr h="27808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1300.0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1289.781283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10.218717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225.0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8041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89866D3-E853-451E-9C1D-1810FE05906E}"/>
              </a:ext>
            </a:extLst>
          </p:cNvPr>
          <p:cNvSpPr txBox="1"/>
          <p:nvPr/>
        </p:nvSpPr>
        <p:spPr>
          <a:xfrm>
            <a:off x="1260766" y="1556543"/>
            <a:ext cx="983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Aquí tenemos unas muestras de las predicciones realizadas a nuestro test </a:t>
            </a:r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78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E949CE-0F84-49BE-9B2A-78968A58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" y="171450"/>
            <a:ext cx="5765766" cy="41296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6BC3CF-B760-42D1-B04A-39E8B069460E}"/>
              </a:ext>
            </a:extLst>
          </p:cNvPr>
          <p:cNvSpPr txBox="1"/>
          <p:nvPr/>
        </p:nvSpPr>
        <p:spPr>
          <a:xfrm>
            <a:off x="0" y="4301067"/>
            <a:ext cx="7232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esta gráfica, donde analizamos los errores de las predicciones obtenidas, vemos que los errores mas significativos son en distritos donde el precio medio/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es mucho más elevado, seguramente céntricos, donde habría que analizar que tipo de viviendas son, ya que pueden ser viviendas de lujos cuyos precios se disparan y en ese caso estaríamos hablando de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outliers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 los cuales prescindiríamos. También si llevan mucho tiempo en alquiler o si le han puesto un precio mas bajo debido a la necesidad de alquilar.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505500-0EE0-4983-8F14-086483FE3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99" y="2794527"/>
            <a:ext cx="4377267" cy="34577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DD3B865-EE22-4CBC-A916-766D8211842C}"/>
              </a:ext>
            </a:extLst>
          </p:cNvPr>
          <p:cNvSpPr txBox="1"/>
          <p:nvPr/>
        </p:nvSpPr>
        <p:spPr>
          <a:xfrm>
            <a:off x="6426201" y="171450"/>
            <a:ext cx="55202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 tanto, sería positivo tener el tiempo que lleva cada vivienda en alquiler, la edad del edificio u otros aspectos que podría influir en el precio.</a:t>
            </a:r>
          </a:p>
          <a:p>
            <a:b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 obstante, con esta aplicación, predecimos el precio de alquiler de una vivienda dadas unas características sin ninguna subjetividad.</a:t>
            </a:r>
          </a:p>
        </p:txBody>
      </p:sp>
    </p:spTree>
    <p:extLst>
      <p:ext uri="{BB962C8B-B14F-4D97-AF65-F5344CB8AC3E}">
        <p14:creationId xmlns:p14="http://schemas.microsoft.com/office/powerpoint/2010/main" val="103956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EC72ECE-C203-4E11-8F93-3F903A2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8" y="76200"/>
            <a:ext cx="5894389" cy="846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Extras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C212BD-AD8E-4CCE-8C7B-36EF25B0F992}"/>
              </a:ext>
            </a:extLst>
          </p:cNvPr>
          <p:cNvSpPr txBox="1"/>
          <p:nvPr/>
        </p:nvSpPr>
        <p:spPr>
          <a:xfrm>
            <a:off x="286278" y="999067"/>
            <a:ext cx="72323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Pero, ¿y si decidimos resolver nuestro problema, claramente supervisado de regresión, como un problema no supervisado?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711C75-F9C5-4AD3-8A93-C7779F04B443}"/>
              </a:ext>
            </a:extLst>
          </p:cNvPr>
          <p:cNvSpPr txBox="1"/>
          <p:nvPr/>
        </p:nvSpPr>
        <p:spPr>
          <a:xfrm>
            <a:off x="167744" y="2082800"/>
            <a:ext cx="101023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Ya que los precios son puestos, en muchos casos, de manera subjetiva, hemos intentado tratar el problema como No supervisado. Para ello, quitamos la target de la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 entrenamiento y clasificamos los registros según las características utilizando el modelo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el cual clasifica los registros en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clusters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Por último, ahora sí, con los precios de las viviendas(target), agrupamos los registros en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y se les calcula la media de precio a cada uno. Esta media será nuestra predicción.</a:t>
            </a:r>
          </a:p>
          <a:p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Aún sin entrenar con los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precios como target,  los resultados de la evaluación, con el 15 por ciento de la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como test y un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nº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inicial de 50, ha sido:</a:t>
            </a:r>
          </a:p>
          <a:p>
            <a:b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MAE 210.07</a:t>
            </a:r>
          </a:p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MAPE: 0.18</a:t>
            </a:r>
          </a:p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RMSE: 324.36</a:t>
            </a:r>
          </a:p>
          <a:p>
            <a:endParaRPr lang="es-E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Con este modelo al menos, te aseguras que a mas metros, habitaciones, precio/distrito, etc. Mayor será el precio de la vivienda.</a:t>
            </a:r>
            <a:endParaRPr lang="es-E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s-E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0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4AD46-BF9C-4108-A948-B923A79D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4" y="110067"/>
            <a:ext cx="9331855" cy="88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Estudio y tratamiento de </a:t>
            </a:r>
            <a:r>
              <a:rPr lang="es-ES" sz="3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dataframes</a:t>
            </a:r>
            <a:endParaRPr lang="es-ES" sz="3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0ECAE2-299A-481B-8281-EB4AB908CDBA}"/>
              </a:ext>
            </a:extLst>
          </p:cNvPr>
          <p:cNvSpPr txBox="1"/>
          <p:nvPr/>
        </p:nvSpPr>
        <p:spPr>
          <a:xfrm>
            <a:off x="472598" y="1989667"/>
            <a:ext cx="98398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Los pasos que hemos seguidos para el estudio y tratamiento de nuestras </a:t>
            </a:r>
            <a:r>
              <a:rPr lang="es-ES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han sido:</a:t>
            </a:r>
          </a:p>
          <a:p>
            <a:endParaRPr lang="es-E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Limpieza de datos</a:t>
            </a:r>
          </a:p>
          <a:p>
            <a:pPr marL="457200" indent="-457200">
              <a:buFontTx/>
              <a:buAutoNum type="arabicPeriod"/>
            </a:pP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Nuevas </a:t>
            </a:r>
            <a:r>
              <a:rPr lang="es-ES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features</a:t>
            </a:r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Análisis</a:t>
            </a:r>
          </a:p>
          <a:p>
            <a:pPr marL="457200" indent="-457200">
              <a:buFontTx/>
              <a:buAutoNum type="arabicPeriod"/>
            </a:pPr>
            <a:r>
              <a:rPr lang="es-ES" sz="2400" dirty="0">
                <a:solidFill>
                  <a:srgbClr val="002060"/>
                </a:solidFill>
                <a:latin typeface="Consolas" panose="020B0609020204030204" pitchFamily="49" charset="0"/>
              </a:rPr>
              <a:t>Evaluación del modelo</a:t>
            </a:r>
          </a:p>
          <a:p>
            <a:pPr marL="457200" indent="-457200">
              <a:buFontTx/>
              <a:buAutoNum type="arabicPeriod"/>
            </a:pP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2400" dirty="0">
                <a:solidFill>
                  <a:srgbClr val="002060"/>
                </a:solidFill>
                <a:latin typeface="Consolas" panose="020B0609020204030204" pitchFamily="49" charset="0"/>
              </a:rPr>
              <a:t>álisis de las </a:t>
            </a:r>
            <a:r>
              <a:rPr lang="es-E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prediciones</a:t>
            </a:r>
            <a:endParaRPr lang="es-E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Extra</a:t>
            </a:r>
          </a:p>
          <a:p>
            <a:pPr marL="457200" indent="-457200">
              <a:buAutoNum type="arabicPeriod"/>
            </a:pP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2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1237D-98B4-430A-8A31-BA672C1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2" y="787400"/>
            <a:ext cx="4514321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Limpieza de datos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BC4334-0873-46E8-8A96-1CE00C42C180}"/>
              </a:ext>
            </a:extLst>
          </p:cNvPr>
          <p:cNvSpPr txBox="1">
            <a:spLocks/>
          </p:cNvSpPr>
          <p:nvPr/>
        </p:nvSpPr>
        <p:spPr>
          <a:xfrm>
            <a:off x="243946" y="2201333"/>
            <a:ext cx="10567988" cy="398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Eliminación de columnas irrelevantes: donde se eliminan las columnas que no aportan nada a nuestro estudio.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Eliminación de registros anómalos: tras examinar nuestros datos, vemos que hay registros con algunas anomalías, los cuales, pueden entorpecer el futuro entrenamiento de nuestro modelo. Estos registros son: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- Alquiler de habitaciones.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- Alquileres por días.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- Viviendas donde en el tamaño han puesto el de la parcela. 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Resetear índices: siempre que eliminamos registros, es conveniente resetear los índices para no tener problemas al recorrer la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 bucle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72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48512AB-44C0-4319-AF76-054B222C891A}"/>
              </a:ext>
            </a:extLst>
          </p:cNvPr>
          <p:cNvSpPr txBox="1">
            <a:spLocks/>
          </p:cNvSpPr>
          <p:nvPr/>
        </p:nvSpPr>
        <p:spPr>
          <a:xfrm>
            <a:off x="430212" y="787400"/>
            <a:ext cx="451432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s-ES" sz="3600" dirty="0">
                <a:solidFill>
                  <a:srgbClr val="002060"/>
                </a:solidFill>
                <a:latin typeface="Consolas" panose="020B0609020204030204" pitchFamily="49" charset="0"/>
              </a:rPr>
              <a:t>Nuevas </a:t>
            </a:r>
            <a:r>
              <a:rPr lang="es-ES" sz="3600" dirty="0" err="1">
                <a:solidFill>
                  <a:srgbClr val="002060"/>
                </a:solidFill>
                <a:latin typeface="Consolas" panose="020B0609020204030204" pitchFamily="49" charset="0"/>
              </a:rPr>
              <a:t>features</a:t>
            </a:r>
            <a:endParaRPr lang="es-ES" sz="3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5A97A52-3487-48DA-B657-3C5371D95E1B}"/>
              </a:ext>
            </a:extLst>
          </p:cNvPr>
          <p:cNvSpPr txBox="1">
            <a:spLocks/>
          </p:cNvSpPr>
          <p:nvPr/>
        </p:nvSpPr>
        <p:spPr>
          <a:xfrm>
            <a:off x="243946" y="2201333"/>
            <a:ext cx="10237787" cy="398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Parking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creamos una columna binaria en la que 1 es que el parking está incluido en el precio y 0 que no lo está.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Piscina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asignamos 1 a las viviendas que tienen piscina y 0 a las que no la tienen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Muebles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asignamos 2 a las viviendas amuebladas y 0 a las sin muebles y el 1 a las que están sin determinar.</a:t>
            </a:r>
          </a:p>
        </p:txBody>
      </p:sp>
    </p:spTree>
    <p:extLst>
      <p:ext uri="{BB962C8B-B14F-4D97-AF65-F5344CB8AC3E}">
        <p14:creationId xmlns:p14="http://schemas.microsoft.com/office/powerpoint/2010/main" val="235316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1E3E267-EB1F-4C21-9428-57933CA7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4" y="135467"/>
            <a:ext cx="11617855" cy="3798949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A59F00E-4A1B-49CB-82B6-9133D101D294}"/>
              </a:ext>
            </a:extLst>
          </p:cNvPr>
          <p:cNvSpPr txBox="1">
            <a:spLocks/>
          </p:cNvSpPr>
          <p:nvPr/>
        </p:nvSpPr>
        <p:spPr>
          <a:xfrm>
            <a:off x="269345" y="4577167"/>
            <a:ext cx="10567988" cy="199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Población-distrito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en este caso, dividimos los términos municipales a su vez, en municipio y distrito. Para ello hemos creado 3 columnas diferentes: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- </a:t>
            </a:r>
            <a:r>
              <a:rPr lang="es-E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codigo_distrito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será asignado en orden de menor a mayor, tras calcular la media de la 	columna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priceByArea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de la agrupación población-distrito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- </a:t>
            </a:r>
            <a:r>
              <a:rPr lang="es-E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poblacion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/ distrito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que será la concatenación del municipio y su distrito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- </a:t>
            </a:r>
            <a:r>
              <a:rPr lang="es-E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precio_area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/ distrito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precioByArea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medio por municipio/distrito</a:t>
            </a:r>
          </a:p>
        </p:txBody>
      </p:sp>
    </p:spTree>
    <p:extLst>
      <p:ext uri="{BB962C8B-B14F-4D97-AF65-F5344CB8AC3E}">
        <p14:creationId xmlns:p14="http://schemas.microsoft.com/office/powerpoint/2010/main" val="114217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880A1A-B3CF-4760-9F62-15B2ECF9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7812"/>
            <a:ext cx="11709400" cy="45136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F2FF4C7-C28A-4E51-A819-DBB0669738A7}"/>
              </a:ext>
            </a:extLst>
          </p:cNvPr>
          <p:cNvSpPr txBox="1"/>
          <p:nvPr/>
        </p:nvSpPr>
        <p:spPr>
          <a:xfrm>
            <a:off x="241299" y="5075535"/>
            <a:ext cx="9681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Codigo_tipo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: codificamos el tipo de vivienda de menor a mayor según la media de precio de su agrupación</a:t>
            </a:r>
          </a:p>
        </p:txBody>
      </p:sp>
    </p:spTree>
    <p:extLst>
      <p:ext uri="{BB962C8B-B14F-4D97-AF65-F5344CB8AC3E}">
        <p14:creationId xmlns:p14="http://schemas.microsoft.com/office/powerpoint/2010/main" val="6655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AE3EAE1-C555-4CB0-9166-3FA1A902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2" y="101599"/>
            <a:ext cx="6208782" cy="63838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9524928-3DE1-41F1-BE70-DFAA75DCF445}"/>
              </a:ext>
            </a:extLst>
          </p:cNvPr>
          <p:cNvSpPr txBox="1"/>
          <p:nvPr/>
        </p:nvSpPr>
        <p:spPr>
          <a:xfrm>
            <a:off x="6311294" y="291869"/>
            <a:ext cx="4974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Total_rooms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: debido a la fuerte correlación entre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rooms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 y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bathrooms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, se crea la categoría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total_rooms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 donde sumamos ambas categorías.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C4532E-515F-48AC-959B-AEA99C84170A}"/>
              </a:ext>
            </a:extLst>
          </p:cNvPr>
          <p:cNvSpPr txBox="1"/>
          <p:nvPr/>
        </p:nvSpPr>
        <p:spPr>
          <a:xfrm>
            <a:off x="6734627" y="2228671"/>
            <a:ext cx="49747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Se observa también que la categoría creada muebles, no tiene prácticamente correlación con el precio y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viedo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 la cantidad de registros que hay sin determinar, no será incluida en nuestra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 final.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E47F046-3D45-40E8-BE97-B6B79B9E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45" y="3982997"/>
            <a:ext cx="4598989" cy="26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3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48512AB-44C0-4319-AF76-054B222C891A}"/>
              </a:ext>
            </a:extLst>
          </p:cNvPr>
          <p:cNvSpPr txBox="1">
            <a:spLocks/>
          </p:cNvSpPr>
          <p:nvPr/>
        </p:nvSpPr>
        <p:spPr>
          <a:xfrm>
            <a:off x="430212" y="787400"/>
            <a:ext cx="451432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s-ES" sz="3600" dirty="0">
                <a:solidFill>
                  <a:srgbClr val="002060"/>
                </a:solidFill>
                <a:latin typeface="Consolas" panose="020B0609020204030204" pitchFamily="49" charset="0"/>
              </a:rPr>
              <a:t>Análisis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5A97A52-3487-48DA-B657-3C5371D95E1B}"/>
              </a:ext>
            </a:extLst>
          </p:cNvPr>
          <p:cNvSpPr txBox="1">
            <a:spLocks/>
          </p:cNvSpPr>
          <p:nvPr/>
        </p:nvSpPr>
        <p:spPr>
          <a:xfrm>
            <a:off x="269346" y="1549400"/>
            <a:ext cx="10237787" cy="398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Tras analizar las correlaciones y la importancia que puede tener cada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en el entrenado del modelo, la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df_num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constará de las siguientes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codigo_distrito</a:t>
            </a: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parking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codigo_tipo</a:t>
            </a: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piscina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total_rooms</a:t>
            </a: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7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278CB0-6611-4704-8A44-1FCAAFDC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2" y="59267"/>
            <a:ext cx="6764864" cy="6764864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DF4C9BE-53DC-4414-9F3A-84AF52CD3FB9}"/>
              </a:ext>
            </a:extLst>
          </p:cNvPr>
          <p:cNvSpPr txBox="1">
            <a:spLocks/>
          </p:cNvSpPr>
          <p:nvPr/>
        </p:nvSpPr>
        <p:spPr>
          <a:xfrm>
            <a:off x="210080" y="220134"/>
            <a:ext cx="4878387" cy="4639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Cosas que observamos en este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pairplot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Efectivamente, se observa correlación entre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total_rooms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ya que a mas tamaño, mas habitaciones y baños tendremos, pero son 2 categorías de las que no podemos prescindir.</a:t>
            </a:r>
          </a:p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Se observa que, la viviendas con parking, son ligeramente mas caras que las viviendas sin parking</a:t>
            </a:r>
          </a:p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A priori, el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codigo_distrito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parece no tener correlación, ya que en cada distrito, hay viviendas de todo tipo, pero nos servirá para aproximarnos al precio según la localización de la vivienda.</a:t>
            </a:r>
          </a:p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La distribución del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código_distrito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se aprecia volcada a la derecha ya que la mayoría de zonas donde se alquilan pisos, son zonas céntricas y por lo tanto mas caras son (centro,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nervión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etc.)</a:t>
            </a:r>
          </a:p>
          <a:p>
            <a:pPr marL="0" indent="0">
              <a:buNone/>
            </a:pP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665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382</TotalTime>
  <Words>1572</Words>
  <Application>Microsoft Office PowerPoint</Application>
  <PresentationFormat>Panorámica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Century Gothic</vt:lpstr>
      <vt:lpstr>Consolas</vt:lpstr>
      <vt:lpstr>Wingdings 3</vt:lpstr>
      <vt:lpstr>Sector</vt:lpstr>
      <vt:lpstr>Predicción de precios en el mercado inmobiliario de Sevilla mediante Machine Learning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precios en el mercado inmobiliario de Sevilla mediante Machine Learning</dc:title>
  <dc:creator>Manuel Reina Fernandez</dc:creator>
  <cp:lastModifiedBy>Manuel Reina Fernandez</cp:lastModifiedBy>
  <cp:revision>17</cp:revision>
  <dcterms:created xsi:type="dcterms:W3CDTF">2023-11-29T17:34:08Z</dcterms:created>
  <dcterms:modified xsi:type="dcterms:W3CDTF">2023-11-29T23:56:34Z</dcterms:modified>
</cp:coreProperties>
</file>