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427" autoAdjust="0"/>
  </p:normalViewPr>
  <p:slideViewPr>
    <p:cSldViewPr snapToGrid="0">
      <p:cViewPr varScale="1">
        <p:scale>
          <a:sx n="100" d="100"/>
          <a:sy n="100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A7B2F-B5E5-4A72-9A2E-D616830DF378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ED238-265F-495B-B975-F4EB03FC7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01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\bar{</a:t>
            </a:r>
            <a:r>
              <a:rPr lang="en-US" dirty="0" err="1"/>
              <a:t>y_i</a:t>
            </a:r>
            <a:r>
              <a:rPr lang="en-US" dirty="0"/>
              <a:t>}</a:t>
            </a:r>
          </a:p>
          <a:p>
            <a:r>
              <a:rPr lang="en-US" dirty="0" err="1"/>
              <a:t>y_i</a:t>
            </a:r>
            <a:endParaRPr lang="en-US" dirty="0"/>
          </a:p>
          <a:p>
            <a:r>
              <a:rPr lang="en-US" dirty="0"/>
              <a:t>(a_1, a_0)</a:t>
            </a:r>
          </a:p>
          <a:p>
            <a:r>
              <a:rPr lang="es-ES" dirty="0"/>
              <a:t>\</a:t>
            </a:r>
            <a:r>
              <a:rPr lang="es-ES" dirty="0" err="1"/>
              <a:t>ddot</a:t>
            </a:r>
            <a:r>
              <a:rPr lang="es-ES" dirty="0"/>
              <a:t>{y} + a_1 \</a:t>
            </a:r>
            <a:r>
              <a:rPr lang="es-ES" dirty="0" err="1"/>
              <a:t>dot</a:t>
            </a:r>
            <a:r>
              <a:rPr lang="es-ES" dirty="0"/>
              <a:t>{y} + a_0 y =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ED238-265F-495B-B975-F4EB03FC77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79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\</a:t>
            </a:r>
            <a:r>
              <a:rPr lang="es-ES" dirty="0" err="1"/>
              <a:t>ddot</a:t>
            </a:r>
            <a:r>
              <a:rPr lang="es-ES" dirty="0"/>
              <a:t>{y} + a_1 \</a:t>
            </a:r>
            <a:r>
              <a:rPr lang="es-ES" dirty="0" err="1"/>
              <a:t>dot</a:t>
            </a:r>
            <a:r>
              <a:rPr lang="es-ES" dirty="0"/>
              <a:t>{y} + a_0 y =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a_1 = 1/4,\; a_0 = 1,\; y(0)=1,\; \</a:t>
            </a:r>
            <a:r>
              <a:rPr lang="es-ES" dirty="0" err="1"/>
              <a:t>dot</a:t>
            </a:r>
            <a:r>
              <a:rPr lang="es-ES" dirty="0"/>
              <a:t>{y} = 0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ED238-265F-495B-B975-F4EB03FC77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80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1FD0D-6C5D-47BC-8D28-A23375126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406175C-6C40-4C45-A35E-07DC2993D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A4D041-5D36-41AF-9D68-C9A61D977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A38F-F66D-4664-B38B-E3B5C34B535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6912B2-B863-467E-9EE1-69CA966F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0AB079-80F3-4BA6-81F7-7D3173A7A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7E6A-4EEF-4248-A201-3A07B3DEB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1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8B9EA9-A723-42FB-B0A8-7C624E687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7697FC9-9250-4536-8413-4C32BDC4D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AC5077-0627-4763-9DAD-70EE2F1BA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A38F-F66D-4664-B38B-E3B5C34B535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695150-CDF7-44BC-91A8-F0E8D762F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9AD739-CF88-482A-9229-1EE84DD2D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7E6A-4EEF-4248-A201-3A07B3DEB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9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1C04B43-E01C-427C-96F7-C5638E10D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9704D3B-CB39-46BD-9AAC-E5FA6F9FB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C4E020-8737-4694-930E-6510E249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A38F-F66D-4664-B38B-E3B5C34B535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4E8508-CE96-4DB2-ADAA-99459E991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B07970-FBCC-4455-B77B-CEE206222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7E6A-4EEF-4248-A201-3A07B3DEB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5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AA5FDF-5B82-430F-9AE4-057B8A0E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DA7D34-6466-484D-9E36-892847BA9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73EB7F-7AA9-49D7-8CC2-485746198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A38F-F66D-4664-B38B-E3B5C34B535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3335D0-EDBA-42EF-8A38-A5A92E01F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C80B6A-6DB1-47B7-9AB6-F6EB85A29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7E6A-4EEF-4248-A201-3A07B3DEB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0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B780EB-A153-42CF-B65A-0ED016FA6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9DBA74-8FAD-44F7-A359-BC1889984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9F06BA-F9F1-48E5-8D0A-BCA05BDEF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A38F-F66D-4664-B38B-E3B5C34B535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9D54C6-25F8-495F-B078-6EEC58DB9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D56097-C049-4849-9DBB-BCF89F465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7E6A-4EEF-4248-A201-3A07B3DEB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0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844A9-6313-440E-ABD9-D51B7473D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71BDB4-4A37-4284-98A1-2CC1CC807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A232664-9931-4343-9790-BA6318DF7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2C409E-2188-413E-A7F2-F75C994F4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A38F-F66D-4664-B38B-E3B5C34B535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6AA76A-95EE-46DA-9525-F759EFD1C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409583-F579-4D0E-BDD8-CFC32E85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7E6A-4EEF-4248-A201-3A07B3DEB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9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951E87-38A5-4DD8-81C0-4BE28F14B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BE4107-48AE-4F7F-BCAE-3DD665729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95EB44-D2AF-47D1-8FFA-3D0F8CB71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079F62-50CE-40E5-91FC-62CEE88DD6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F8CFE66-8DB2-4AB2-B78A-A9337A874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F0536C0-73EE-43B0-8022-A25FE6B11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A38F-F66D-4664-B38B-E3B5C34B535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1BAF72F-1B1C-43F5-A3CF-2021CC7E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7305702-BFA2-46F0-8143-6D5F4A32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7E6A-4EEF-4248-A201-3A07B3DEB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1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E28662-DF00-4E58-A481-AC627A5A1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660FB81-3ED7-48FA-ADA7-296589BCF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A38F-F66D-4664-B38B-E3B5C34B535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233F12-623F-402B-9462-007F2645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F400F1-0032-4A15-84F7-54C3B417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7E6A-4EEF-4248-A201-3A07B3DEB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8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55D25C9-BE17-4417-8E34-DFDA1FF9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A38F-F66D-4664-B38B-E3B5C34B535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73A6ADB-2CB9-4525-99BD-AE423FB80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221A2BA-7F05-4CE0-BB0C-C6BA91314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7E6A-4EEF-4248-A201-3A07B3DEB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03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09E95E-9732-446F-A697-05E61512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03F7AF-1110-4CA2-AF78-D98815909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E10E9F-766B-4E7C-96F1-AAEBE6BD8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E60220-63DC-4B4D-B2ED-2173ABE6B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A38F-F66D-4664-B38B-E3B5C34B535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9E1FC4-D2A2-435C-8AAC-DB13DCE73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8501E4-AB6F-4DED-814B-76A840BE6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7E6A-4EEF-4248-A201-3A07B3DEB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5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B231F3-BA97-48EB-8845-AE37B6ED8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E2FACA-9698-4B18-841A-30E7746B6D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40D814-A855-4400-8077-CD8906D6C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5B538A-D2B9-4B31-9A34-D62F8C900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A38F-F66D-4664-B38B-E3B5C34B535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37BA4C-E026-4029-A585-23853AEC9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FC0D9E-4D72-4AE3-BEAA-09FA23240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7E6A-4EEF-4248-A201-3A07B3DEB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8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E53D904-F4A8-41D8-8342-4EFAA7D41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954D13-6536-4BB5-9675-187D7E4D5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9107D4-8A76-4B4C-8D2A-04B8D63A62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5A38F-F66D-4664-B38B-E3B5C34B535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11BB0F-6E54-4B15-AB8F-174CCD120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DD45C5-58FB-44C0-8A04-25F201948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57E6A-4EEF-4248-A201-3A07B3DEB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5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0DD2AC-2EE6-42D9-A567-727C58F17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Motivation</a:t>
            </a:r>
            <a:endParaRPr lang="en-US" sz="4000" dirty="0"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6C9A19-BEAF-42C6-8EBB-5684F44CE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2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General </a:t>
            </a:r>
            <a:r>
              <a:rPr lang="de-DE" sz="20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idea</a:t>
            </a:r>
            <a:r>
              <a:rPr lang="de-DE" sz="2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: find </a:t>
            </a:r>
            <a:r>
              <a:rPr lang="de-DE" sz="20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the</a:t>
            </a:r>
            <a:r>
              <a:rPr lang="de-DE" sz="2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sz="20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coefficients</a:t>
            </a:r>
            <a:r>
              <a:rPr lang="de-DE" sz="2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sz="20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for</a:t>
            </a:r>
            <a:r>
              <a:rPr lang="de-DE" sz="2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an ODE </a:t>
            </a:r>
            <a:r>
              <a:rPr lang="de-DE" sz="20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with</a:t>
            </a:r>
            <a:r>
              <a:rPr lang="de-DE" sz="2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sz="20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given</a:t>
            </a:r>
            <a:r>
              <a:rPr lang="de-DE" sz="2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sz="20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data</a:t>
            </a:r>
            <a:endParaRPr lang="de-DE" sz="2000" dirty="0"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de-DE" sz="20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Equation</a:t>
            </a:r>
            <a:r>
              <a:rPr lang="de-DE" sz="2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sz="20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is</a:t>
            </a:r>
            <a:r>
              <a:rPr lang="de-DE" sz="2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sz="20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of</a:t>
            </a:r>
            <a:r>
              <a:rPr lang="de-DE" sz="2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sz="20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second</a:t>
            </a:r>
            <a:r>
              <a:rPr lang="de-DE" sz="2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sz="20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order</a:t>
            </a:r>
            <a:r>
              <a:rPr lang="de-DE" sz="2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and </a:t>
            </a:r>
            <a:r>
              <a:rPr lang="de-DE" sz="20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nonlinear</a:t>
            </a:r>
            <a:endParaRPr lang="de-DE" sz="2000" dirty="0"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de-DE" sz="2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Experimental </a:t>
            </a:r>
            <a:r>
              <a:rPr lang="de-DE" sz="20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data</a:t>
            </a:r>
            <a:r>
              <a:rPr lang="de-DE" sz="2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sz="20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is</a:t>
            </a:r>
            <a:r>
              <a:rPr lang="de-DE" sz="2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sz="20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taken</a:t>
            </a:r>
            <a:r>
              <a:rPr lang="de-DE" sz="2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in </a:t>
            </a:r>
            <a:r>
              <a:rPr lang="de-DE" sz="20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the</a:t>
            </a:r>
            <a:r>
              <a:rPr lang="de-DE" sz="2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lab</a:t>
            </a:r>
          </a:p>
          <a:p>
            <a:pPr>
              <a:lnSpc>
                <a:spcPct val="100000"/>
              </a:lnSpc>
            </a:pPr>
            <a:r>
              <a:rPr lang="de-DE" sz="2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Goal: Find a </a:t>
            </a:r>
            <a:r>
              <a:rPr lang="de-DE" sz="20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correlation</a:t>
            </a:r>
            <a:r>
              <a:rPr lang="de-DE" sz="2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sz="20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for</a:t>
            </a:r>
            <a:r>
              <a:rPr lang="de-DE" sz="2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sz="20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the</a:t>
            </a:r>
            <a:r>
              <a:rPr lang="de-DE" sz="2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sz="20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dynamic</a:t>
            </a:r>
            <a:r>
              <a:rPr lang="de-DE" sz="2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sz="20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contact</a:t>
            </a:r>
            <a:r>
              <a:rPr lang="de-DE" sz="2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angle </a:t>
            </a:r>
            <a:r>
              <a:rPr lang="de-DE" sz="20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as</a:t>
            </a:r>
            <a:r>
              <a:rPr lang="de-DE" sz="2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a </a:t>
            </a:r>
            <a:r>
              <a:rPr lang="de-DE" sz="20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function</a:t>
            </a:r>
            <a:r>
              <a:rPr lang="de-DE" sz="2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sz="20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of</a:t>
            </a:r>
            <a:r>
              <a:rPr lang="de-DE" sz="2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sz="20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the</a:t>
            </a:r>
            <a:r>
              <a:rPr lang="de-DE" sz="2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sz="20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velocity</a:t>
            </a:r>
            <a:endParaRPr lang="en-US" sz="2000" dirty="0"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B605747-8066-41DC-ABC8-43730C5CDDF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139897" y="4153917"/>
            <a:ext cx="2704680" cy="1814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568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D35DEF8E-38D5-40F4-B219-9CFBBF462B7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905749" y="2113766"/>
            <a:ext cx="3775056" cy="377505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AE0698A-DF5A-4491-B3A2-AE73F2F2B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Concept of the method</a:t>
            </a:r>
            <a:endParaRPr lang="en-US" sz="4000" dirty="0"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35A6B1-C86C-4304-A35C-97F08E011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Define a cost function, here the Root Mean Square:</a:t>
            </a:r>
          </a:p>
          <a:p>
            <a:r>
              <a:rPr lang="en-US" sz="2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With     - experimental data and     - solution for the</a:t>
            </a:r>
            <a:br>
              <a:rPr lang="en-US" sz="2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</a:br>
            <a:r>
              <a:rPr lang="en-US" sz="2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current value of  </a:t>
            </a:r>
          </a:p>
          <a:p>
            <a:r>
              <a:rPr lang="en-US" sz="2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ODE of the form:</a:t>
            </a:r>
          </a:p>
          <a:p>
            <a:r>
              <a:rPr lang="en-US" sz="2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Start with arbitrary values for</a:t>
            </a:r>
          </a:p>
          <a:p>
            <a:r>
              <a:rPr lang="en-US" sz="2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Minimize cost function by repeatedly</a:t>
            </a:r>
            <a:br>
              <a:rPr lang="en-US" sz="2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</a:br>
            <a:r>
              <a:rPr lang="en-US" sz="2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solving the ODE and calculating the cost</a:t>
            </a:r>
          </a:p>
          <a:p>
            <a:endParaRPr lang="en-US" sz="2000" dirty="0"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71562F8A-3A94-430F-A1A1-191032D634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951" y="2309228"/>
            <a:ext cx="257723" cy="257723"/>
          </a:xfrm>
          <a:prstGeom prst="rect">
            <a:avLst/>
          </a:prstGeom>
        </p:spPr>
      </p:pic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6DB7DEDB-C359-43DC-97EF-2F8DB51A4D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538" y="2552501"/>
            <a:ext cx="822045" cy="3021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4F7C007-C8C8-4E95-AC96-D0F41854E0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178" y="2959114"/>
            <a:ext cx="1857376" cy="279939"/>
          </a:xfrm>
          <a:prstGeom prst="rect">
            <a:avLst/>
          </a:prstGeom>
        </p:spPr>
      </p:pic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AAE6F7F-DEEA-471C-958D-32E33B9F8E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372" y="3324884"/>
            <a:ext cx="822045" cy="30215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1090FD1-AC1B-49EA-B42B-1283E8D551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935" y="2339844"/>
            <a:ext cx="279939" cy="21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90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E0698A-DF5A-4491-B3A2-AE73F2F2B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Example</a:t>
            </a:r>
            <a:endParaRPr lang="en-US" sz="4000" dirty="0"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35A6B1-C86C-4304-A35C-97F08E011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ODE of the form</a:t>
            </a:r>
          </a:p>
          <a:p>
            <a:r>
              <a:rPr lang="en-US" sz="2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Initial values and coefficients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64E3D3B-B5A5-40AE-A999-4DB1B473206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192936" y="2852842"/>
            <a:ext cx="5486399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90C987-B5D8-457C-8407-244FB9F577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197" y="1883948"/>
            <a:ext cx="1857376" cy="2799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60DEC7-E01F-47C4-BD19-C06B1E2645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254630"/>
            <a:ext cx="3772852" cy="31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F30A6-6907-44ED-8D75-C47B6EC76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Example</a:t>
            </a:r>
            <a:r>
              <a:rPr lang="de-DE" sz="4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code</a:t>
            </a:r>
            <a:endParaRPr lang="en-US" sz="4000" dirty="0"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2A6C143-3D9E-4959-8E81-DA5AD20D673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38200" y="1561191"/>
            <a:ext cx="4206240" cy="404639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F14DDB2-53E8-4327-A6F9-065D3D19727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147562" y="1363139"/>
            <a:ext cx="380376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669A4B0-78A0-4753-AE0F-E53215E84C8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512767" y="4397517"/>
            <a:ext cx="4760280" cy="9428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4357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A29A3C-A69C-455C-A68E-612082273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Results</a:t>
            </a:r>
            <a:endParaRPr lang="en-US" sz="4000" dirty="0"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D7671F-EDFF-48CB-A398-66AC92305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Initial guess:</a:t>
            </a:r>
          </a:p>
          <a:p>
            <a:r>
              <a:rPr lang="en-US" sz="2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Final error after 17 iterations: 0.000551708 &lt; 0.001</a:t>
            </a:r>
          </a:p>
          <a:p>
            <a:endParaRPr lang="en-US" sz="2000" dirty="0"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208E51E-2CBD-48B8-AFC8-FFE51D542DF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38200" y="2841667"/>
            <a:ext cx="5027522" cy="314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950F180-32C9-480A-B2C2-724497B1450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922628" y="2841667"/>
            <a:ext cx="5027522" cy="3142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961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A02746-F7E0-4296-BC71-659CAA493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References</a:t>
            </a:r>
            <a:endParaRPr lang="en-US" sz="4000" dirty="0"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3158A1-BB21-4F38-8379-49B88B76C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https://socratic.org/questions/the-surface-tension-of-benzene-at-20-c-is-28-85-dyne-cm-in-a-capillary-apparatus</a:t>
            </a:r>
          </a:p>
          <a:p>
            <a:endParaRPr lang="en-US" sz="2000" dirty="0"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423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Microsoft Office PowerPoint</Application>
  <PresentationFormat>Widescreen</PresentationFormat>
  <Paragraphs>28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Liberation Serif</vt:lpstr>
      <vt:lpstr>Office</vt:lpstr>
      <vt:lpstr>Motivation</vt:lpstr>
      <vt:lpstr>Concept of the method</vt:lpstr>
      <vt:lpstr>Example</vt:lpstr>
      <vt:lpstr>Example code</vt:lpstr>
      <vt:lpstr>Results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</dc:title>
  <dc:creator>Manu Manu</dc:creator>
  <cp:lastModifiedBy>Manu Manu</cp:lastModifiedBy>
  <cp:revision>5</cp:revision>
  <dcterms:created xsi:type="dcterms:W3CDTF">2020-10-16T08:24:01Z</dcterms:created>
  <dcterms:modified xsi:type="dcterms:W3CDTF">2020-10-21T13:14:35Z</dcterms:modified>
</cp:coreProperties>
</file>