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4" r:id="rId7"/>
    <p:sldId id="271" r:id="rId8"/>
    <p:sldId id="272" r:id="rId9"/>
    <p:sldId id="273" r:id="rId10"/>
    <p:sldId id="274" r:id="rId11"/>
    <p:sldId id="275" r:id="rId12"/>
    <p:sldId id="276" r:id="rId13"/>
    <p:sldId id="265" r:id="rId14"/>
    <p:sldId id="259" r:id="rId15"/>
    <p:sldId id="260" r:id="rId16"/>
    <p:sldId id="268" r:id="rId17"/>
    <p:sldId id="269" r:id="rId18"/>
    <p:sldId id="270" r:id="rId19"/>
    <p:sldId id="263" r:id="rId20"/>
    <p:sldId id="26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4AFB7-D791-4E67-9143-38249A5DCC0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A2609F8-5BFD-4B4D-8A64-C666964497E5}">
      <dgm:prSet phldrT="[Text]"/>
      <dgm:spPr/>
      <dgm:t>
        <a:bodyPr/>
        <a:lstStyle/>
        <a:p>
          <a:r>
            <a:rPr lang="de-DE" dirty="0" smtClean="0"/>
            <a:t>Update()</a:t>
          </a:r>
          <a:endParaRPr lang="de-DE" dirty="0"/>
        </a:p>
      </dgm:t>
    </dgm:pt>
    <dgm:pt modelId="{ABE9BA96-D112-4865-BE03-4DC7101DD504}" type="parTrans" cxnId="{41869C8E-0F08-4588-AA5C-A4F865DECC35}">
      <dgm:prSet/>
      <dgm:spPr/>
      <dgm:t>
        <a:bodyPr/>
        <a:lstStyle/>
        <a:p>
          <a:endParaRPr lang="de-DE"/>
        </a:p>
      </dgm:t>
    </dgm:pt>
    <dgm:pt modelId="{1146C01D-F387-48CD-B237-74D8C95A5C44}" type="sibTrans" cxnId="{41869C8E-0F08-4588-AA5C-A4F865DECC35}">
      <dgm:prSet/>
      <dgm:spPr/>
      <dgm:t>
        <a:bodyPr/>
        <a:lstStyle/>
        <a:p>
          <a:endParaRPr lang="de-DE"/>
        </a:p>
      </dgm:t>
    </dgm:pt>
    <dgm:pt modelId="{EBA636B5-61DA-4045-BED0-18878D3102D0}">
      <dgm:prSet phldrT="[Text]"/>
      <dgm:spPr/>
      <dgm:t>
        <a:bodyPr/>
        <a:lstStyle/>
        <a:p>
          <a:r>
            <a:rPr lang="de-DE" dirty="0" smtClean="0"/>
            <a:t>Draw()</a:t>
          </a:r>
          <a:endParaRPr lang="de-DE" dirty="0"/>
        </a:p>
      </dgm:t>
    </dgm:pt>
    <dgm:pt modelId="{79220091-CD9F-4CB9-895A-C459E946D331}" type="parTrans" cxnId="{F9D55F3F-4A77-4948-88D2-6D9B766814A9}">
      <dgm:prSet/>
      <dgm:spPr/>
      <dgm:t>
        <a:bodyPr/>
        <a:lstStyle/>
        <a:p>
          <a:endParaRPr lang="de-DE"/>
        </a:p>
      </dgm:t>
    </dgm:pt>
    <dgm:pt modelId="{1563312D-34E3-4FF7-96A7-17DB8FDF796E}" type="sibTrans" cxnId="{F9D55F3F-4A77-4948-88D2-6D9B766814A9}">
      <dgm:prSet/>
      <dgm:spPr/>
      <dgm:t>
        <a:bodyPr/>
        <a:lstStyle/>
        <a:p>
          <a:endParaRPr lang="de-DE"/>
        </a:p>
      </dgm:t>
    </dgm:pt>
    <dgm:pt modelId="{9E707EBE-7F7D-401B-850E-A891DEBD21C3}" type="pres">
      <dgm:prSet presAssocID="{48C4AFB7-D791-4E67-9143-38249A5DCC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74B3E2-7BE0-433E-B9F7-D6CBCFB4FB97}" type="pres">
      <dgm:prSet presAssocID="{1A2609F8-5BFD-4B4D-8A64-C666964497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CD87E1-C23C-4130-B9BE-A97D9088ECCD}" type="pres">
      <dgm:prSet presAssocID="{1146C01D-F387-48CD-B237-74D8C95A5C44}" presName="sibTrans" presStyleLbl="sibTrans2D1" presStyleIdx="0" presStyleCnt="2"/>
      <dgm:spPr/>
      <dgm:t>
        <a:bodyPr/>
        <a:lstStyle/>
        <a:p>
          <a:endParaRPr lang="de-DE"/>
        </a:p>
      </dgm:t>
    </dgm:pt>
    <dgm:pt modelId="{0544C7B0-9C63-46A1-875A-A2F3F34722A7}" type="pres">
      <dgm:prSet presAssocID="{1146C01D-F387-48CD-B237-74D8C95A5C44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57A85412-C3DF-466E-8FCD-AA3C5CFB5C66}" type="pres">
      <dgm:prSet presAssocID="{EBA636B5-61DA-4045-BED0-18878D3102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51BB82-A465-4C8D-A769-6B9A8F281190}" type="pres">
      <dgm:prSet presAssocID="{1563312D-34E3-4FF7-96A7-17DB8FDF796E}" presName="sibTrans" presStyleLbl="sibTrans2D1" presStyleIdx="1" presStyleCnt="2"/>
      <dgm:spPr/>
      <dgm:t>
        <a:bodyPr/>
        <a:lstStyle/>
        <a:p>
          <a:endParaRPr lang="de-DE"/>
        </a:p>
      </dgm:t>
    </dgm:pt>
    <dgm:pt modelId="{ABC5E1CF-0A55-4B25-BE9C-BD6A25EB00BB}" type="pres">
      <dgm:prSet presAssocID="{1563312D-34E3-4FF7-96A7-17DB8FDF796E}" presName="connectorText" presStyleLbl="sibTrans2D1" presStyleIdx="1" presStyleCnt="2"/>
      <dgm:spPr/>
      <dgm:t>
        <a:bodyPr/>
        <a:lstStyle/>
        <a:p>
          <a:endParaRPr lang="de-DE"/>
        </a:p>
      </dgm:t>
    </dgm:pt>
  </dgm:ptLst>
  <dgm:cxnLst>
    <dgm:cxn modelId="{F9D55F3F-4A77-4948-88D2-6D9B766814A9}" srcId="{48C4AFB7-D791-4E67-9143-38249A5DCC06}" destId="{EBA636B5-61DA-4045-BED0-18878D3102D0}" srcOrd="1" destOrd="0" parTransId="{79220091-CD9F-4CB9-895A-C459E946D331}" sibTransId="{1563312D-34E3-4FF7-96A7-17DB8FDF796E}"/>
    <dgm:cxn modelId="{41869C8E-0F08-4588-AA5C-A4F865DECC35}" srcId="{48C4AFB7-D791-4E67-9143-38249A5DCC06}" destId="{1A2609F8-5BFD-4B4D-8A64-C666964497E5}" srcOrd="0" destOrd="0" parTransId="{ABE9BA96-D112-4865-BE03-4DC7101DD504}" sibTransId="{1146C01D-F387-48CD-B237-74D8C95A5C44}"/>
    <dgm:cxn modelId="{F6E88ABF-4049-4779-B711-6077AE5C9261}" type="presOf" srcId="{EBA636B5-61DA-4045-BED0-18878D3102D0}" destId="{57A85412-C3DF-466E-8FCD-AA3C5CFB5C66}" srcOrd="0" destOrd="0" presId="urn:microsoft.com/office/officeart/2005/8/layout/cycle2"/>
    <dgm:cxn modelId="{D74035B7-928D-41F8-8790-F03BAE8C05A5}" type="presOf" srcId="{1563312D-34E3-4FF7-96A7-17DB8FDF796E}" destId="{ABC5E1CF-0A55-4B25-BE9C-BD6A25EB00BB}" srcOrd="1" destOrd="0" presId="urn:microsoft.com/office/officeart/2005/8/layout/cycle2"/>
    <dgm:cxn modelId="{CFAE60D9-47FE-481D-AA8F-5F2BCFF77250}" type="presOf" srcId="{48C4AFB7-D791-4E67-9143-38249A5DCC06}" destId="{9E707EBE-7F7D-401B-850E-A891DEBD21C3}" srcOrd="0" destOrd="0" presId="urn:microsoft.com/office/officeart/2005/8/layout/cycle2"/>
    <dgm:cxn modelId="{960B3FDD-3FA1-4F5B-990A-56CA1494D744}" type="presOf" srcId="{1563312D-34E3-4FF7-96A7-17DB8FDF796E}" destId="{6851BB82-A465-4C8D-A769-6B9A8F281190}" srcOrd="0" destOrd="0" presId="urn:microsoft.com/office/officeart/2005/8/layout/cycle2"/>
    <dgm:cxn modelId="{CE11BDDF-7429-4FE4-BB08-32C39F49566F}" type="presOf" srcId="{1146C01D-F387-48CD-B237-74D8C95A5C44}" destId="{0544C7B0-9C63-46A1-875A-A2F3F34722A7}" srcOrd="1" destOrd="0" presId="urn:microsoft.com/office/officeart/2005/8/layout/cycle2"/>
    <dgm:cxn modelId="{D294816B-ECE0-4711-89B7-31E1F17985F2}" type="presOf" srcId="{1A2609F8-5BFD-4B4D-8A64-C666964497E5}" destId="{CC74B3E2-7BE0-433E-B9F7-D6CBCFB4FB97}" srcOrd="0" destOrd="0" presId="urn:microsoft.com/office/officeart/2005/8/layout/cycle2"/>
    <dgm:cxn modelId="{B2A3A4AD-7FCE-4889-90EC-86FA086F120E}" type="presOf" srcId="{1146C01D-F387-48CD-B237-74D8C95A5C44}" destId="{FCCD87E1-C23C-4130-B9BE-A97D9088ECCD}" srcOrd="0" destOrd="0" presId="urn:microsoft.com/office/officeart/2005/8/layout/cycle2"/>
    <dgm:cxn modelId="{4AB643EC-68E6-47F3-8776-0C445AA3AB53}" type="presParOf" srcId="{9E707EBE-7F7D-401B-850E-A891DEBD21C3}" destId="{CC74B3E2-7BE0-433E-B9F7-D6CBCFB4FB97}" srcOrd="0" destOrd="0" presId="urn:microsoft.com/office/officeart/2005/8/layout/cycle2"/>
    <dgm:cxn modelId="{B46BCAB9-1654-4D42-9BE3-4EA7ED62F583}" type="presParOf" srcId="{9E707EBE-7F7D-401B-850E-A891DEBD21C3}" destId="{FCCD87E1-C23C-4130-B9BE-A97D9088ECCD}" srcOrd="1" destOrd="0" presId="urn:microsoft.com/office/officeart/2005/8/layout/cycle2"/>
    <dgm:cxn modelId="{4525929B-9327-4F3E-BC7F-749F0695D424}" type="presParOf" srcId="{FCCD87E1-C23C-4130-B9BE-A97D9088ECCD}" destId="{0544C7B0-9C63-46A1-875A-A2F3F34722A7}" srcOrd="0" destOrd="0" presId="urn:microsoft.com/office/officeart/2005/8/layout/cycle2"/>
    <dgm:cxn modelId="{11EC8599-A1D1-41E9-92A9-2E85C6DF3A8E}" type="presParOf" srcId="{9E707EBE-7F7D-401B-850E-A891DEBD21C3}" destId="{57A85412-C3DF-466E-8FCD-AA3C5CFB5C66}" srcOrd="2" destOrd="0" presId="urn:microsoft.com/office/officeart/2005/8/layout/cycle2"/>
    <dgm:cxn modelId="{5BFED2D0-167E-40B3-A271-FCEBF2F0CE36}" type="presParOf" srcId="{9E707EBE-7F7D-401B-850E-A891DEBD21C3}" destId="{6851BB82-A465-4C8D-A769-6B9A8F281190}" srcOrd="3" destOrd="0" presId="urn:microsoft.com/office/officeart/2005/8/layout/cycle2"/>
    <dgm:cxn modelId="{2A14FA62-9E0B-47B4-A29D-F7B1AB1E2271}" type="presParOf" srcId="{6851BB82-A465-4C8D-A769-6B9A8F281190}" destId="{ABC5E1CF-0A55-4B25-BE9C-BD6A25EB00B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4B3E2-7BE0-433E-B9F7-D6CBCFB4FB97}">
      <dsp:nvSpPr>
        <dsp:cNvPr id="0" name=""/>
        <dsp:cNvSpPr/>
      </dsp:nvSpPr>
      <dsp:spPr>
        <a:xfrm>
          <a:off x="293" y="361429"/>
          <a:ext cx="1650298" cy="1650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Update()</a:t>
          </a:r>
          <a:endParaRPr lang="de-DE" sz="2500" kern="1200" dirty="0"/>
        </a:p>
      </dsp:txBody>
      <dsp:txXfrm>
        <a:off x="241974" y="603110"/>
        <a:ext cx="1166936" cy="1166936"/>
      </dsp:txXfrm>
    </dsp:sp>
    <dsp:sp modelId="{FCCD87E1-C23C-4130-B9BE-A97D9088ECCD}">
      <dsp:nvSpPr>
        <dsp:cNvPr id="0" name=""/>
        <dsp:cNvSpPr/>
      </dsp:nvSpPr>
      <dsp:spPr>
        <a:xfrm>
          <a:off x="1521300" y="128345"/>
          <a:ext cx="1026073" cy="556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1521300" y="239740"/>
        <a:ext cx="858981" cy="334185"/>
      </dsp:txXfrm>
    </dsp:sp>
    <dsp:sp modelId="{57A85412-C3DF-466E-8FCD-AA3C5CFB5C66}">
      <dsp:nvSpPr>
        <dsp:cNvPr id="0" name=""/>
        <dsp:cNvSpPr/>
      </dsp:nvSpPr>
      <dsp:spPr>
        <a:xfrm>
          <a:off x="2476161" y="361429"/>
          <a:ext cx="1650298" cy="1650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Draw()</a:t>
          </a:r>
          <a:endParaRPr lang="de-DE" sz="2500" kern="1200" dirty="0"/>
        </a:p>
      </dsp:txBody>
      <dsp:txXfrm>
        <a:off x="2717842" y="603110"/>
        <a:ext cx="1166936" cy="1166936"/>
      </dsp:txXfrm>
    </dsp:sp>
    <dsp:sp modelId="{6851BB82-A465-4C8D-A769-6B9A8F281190}">
      <dsp:nvSpPr>
        <dsp:cNvPr id="0" name=""/>
        <dsp:cNvSpPr/>
      </dsp:nvSpPr>
      <dsp:spPr>
        <a:xfrm rot="10800000">
          <a:off x="1579379" y="1687836"/>
          <a:ext cx="1026073" cy="556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10800000">
        <a:off x="1746471" y="1799231"/>
        <a:ext cx="858981" cy="33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5702F-BD41-47A0-B604-8298B2947895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38C74-C5C6-4EA0-98C0-EBA9F6761B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4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38C74-C5C6-4EA0-98C0-EBA9F6761B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89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62075-EF39-46B0-8E08-423797090379}" type="slidenum">
              <a:rPr lang="de-DE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19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3" y="5037663"/>
            <a:ext cx="897467" cy="279400"/>
          </a:xfrm>
        </p:spPr>
        <p:txBody>
          <a:bodyPr/>
          <a:lstStyle/>
          <a:p>
            <a:fld id="{377BAB11-F57B-4001-A619-5C250A144ADE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2" y="5037663"/>
            <a:ext cx="551167" cy="279400"/>
          </a:xfrm>
        </p:spPr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7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401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7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0D4E-1485-4CB7-8F4A-5E71D6AAEA7A}" type="datetime1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43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1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F385-C118-46F1-AD2B-5E421444F673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74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401"/>
            <a:ext cx="9609667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4F0-829B-4FFF-A314-CF429FB4AE3D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1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680D-8666-42F1-9EC6-9710191F077A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95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2D2F-0E9E-4163-BE04-7AECE824A505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7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7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470401"/>
            <a:ext cx="9609671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3497-D42E-4741-895A-24E8C934DE81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2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24AD-E700-4498-8895-ABE0EDD017DE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7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8" y="982133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39F-7CA5-4DD8-A616-9DBA2A88708B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1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8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7D26-E071-4300-8D77-48D588FF731C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3"/>
            <a:ext cx="8158691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C008-DD4F-4956-88B7-264686BC30E4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FDA-3D2C-4E5E-A16F-2853AE697B46}" type="datetime1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21EC-319E-408D-9E5C-005200FCF34C}" type="datetime1">
              <a:rPr lang="de-DE" smtClean="0"/>
              <a:t>08.05.2014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2C32-9D49-4C85-A545-CD5D7D11FAD6}" type="datetime1">
              <a:rPr lang="de-DE" smtClean="0"/>
              <a:t>08.05.2014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8FE2-4F59-41ED-A8D2-6FB29BC7F7E1}" type="datetime1">
              <a:rPr lang="de-DE" smtClean="0"/>
              <a:t>08.05.2014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5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D96-0639-4F63-94B0-064643978D7B}" type="datetime1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4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2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D3AF-E291-4608-98CA-D7747FE85110}" type="datetime1">
              <a:rPr lang="de-DE" smtClean="0"/>
              <a:t>08.05.2014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2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3" y="98213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B42A53-00C2-4D51-B9F7-275C061A1C42}" type="datetime1">
              <a:rPr lang="de-DE" smtClean="0"/>
              <a:t>08.05.2014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2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Frank, Liebel, Mayer, Ockuly, Rauber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2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3E379B-9F9C-4A65-A232-F53764985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13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Architecture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Toaster </a:t>
            </a:r>
            <a:r>
              <a:rPr lang="de-DE" dirty="0" err="1" smtClean="0"/>
              <a:t>Roaster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I‘m</a:t>
            </a:r>
            <a:r>
              <a:rPr lang="de-DE" dirty="0" smtClean="0"/>
              <a:t> </a:t>
            </a:r>
            <a:r>
              <a:rPr lang="de-DE" dirty="0" err="1" smtClean="0"/>
              <a:t>hungry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5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Design-Patterns – Game Loop/Update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Bereitgestellt von der </a:t>
            </a:r>
            <a:r>
              <a:rPr lang="de-DE" dirty="0" err="1" smtClean="0"/>
              <a:t>WaveEngine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2" y="3133726"/>
            <a:ext cx="1552575" cy="2419351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9055872"/>
              </p:ext>
            </p:extLst>
          </p:nvPr>
        </p:nvGraphicFramePr>
        <p:xfrm>
          <a:off x="5088966" y="3156822"/>
          <a:ext cx="4126753" cy="2373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Game-Design-Patterns – Action Patterns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Gain</a:t>
            </a:r>
            <a:r>
              <a:rPr lang="de-DE" dirty="0" smtClean="0"/>
              <a:t> Competence</a:t>
            </a:r>
          </a:p>
          <a:p>
            <a:pPr lvl="1"/>
            <a:r>
              <a:rPr lang="de-DE" dirty="0" smtClean="0"/>
              <a:t>Möglichkeit, dass der Spieler im Laufe des Spiels besser wird</a:t>
            </a:r>
          </a:p>
          <a:p>
            <a:pPr lvl="1"/>
            <a:r>
              <a:rPr lang="de-DE" dirty="0" smtClean="0"/>
              <a:t>Verbessert sich auch durch </a:t>
            </a:r>
            <a:r>
              <a:rPr lang="de-DE" dirty="0" err="1" smtClean="0"/>
              <a:t>Unlockables</a:t>
            </a:r>
            <a:endParaRPr lang="de-DE" dirty="0" smtClean="0"/>
          </a:p>
          <a:p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Abilities</a:t>
            </a:r>
            <a:endParaRPr lang="de-DE" dirty="0"/>
          </a:p>
          <a:p>
            <a:pPr lvl="1"/>
            <a:r>
              <a:rPr lang="de-DE" dirty="0" err="1" smtClean="0"/>
              <a:t>Unlockables</a:t>
            </a:r>
            <a:r>
              <a:rPr lang="de-DE" dirty="0" smtClean="0"/>
              <a:t> helfen dem Nutzer besser werden (Toastgröße, Zeit, 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Game-Design-Patterns – </a:t>
            </a:r>
            <a:r>
              <a:rPr lang="de-DE" sz="3600" dirty="0" err="1"/>
              <a:t>Difficulty-related</a:t>
            </a:r>
            <a:r>
              <a:rPr lang="de-DE" sz="3600" dirty="0"/>
              <a:t> </a:t>
            </a:r>
            <a:r>
              <a:rPr lang="de-DE" sz="3600" dirty="0" err="1"/>
              <a:t>patterns</a:t>
            </a:r>
            <a:endParaRPr lang="de-D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Casual</a:t>
            </a:r>
            <a:r>
              <a:rPr lang="de-DE" dirty="0" smtClean="0"/>
              <a:t> </a:t>
            </a:r>
            <a:r>
              <a:rPr lang="de-DE" dirty="0" err="1" smtClean="0"/>
              <a:t>Gameplay</a:t>
            </a:r>
            <a:endParaRPr lang="de-DE" dirty="0" smtClean="0"/>
          </a:p>
          <a:p>
            <a:pPr lvl="1"/>
            <a:r>
              <a:rPr lang="de-DE" dirty="0" smtClean="0"/>
              <a:t>Einfaches „</a:t>
            </a:r>
            <a:r>
              <a:rPr lang="de-DE" dirty="0" err="1" smtClean="0"/>
              <a:t>onboarding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Kurze Spielzeiten</a:t>
            </a:r>
          </a:p>
          <a:p>
            <a:r>
              <a:rPr lang="de-DE" dirty="0" err="1" smtClean="0"/>
              <a:t>Difficulty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endParaRPr lang="de-DE" dirty="0" smtClean="0"/>
          </a:p>
          <a:p>
            <a:pPr lvl="1"/>
            <a:r>
              <a:rPr lang="de-DE" dirty="0" smtClean="0"/>
              <a:t>Schwierigkeitsgrad nimmt im Laufe der Zeit zu</a:t>
            </a:r>
            <a:endParaRPr lang="de-DE" dirty="0"/>
          </a:p>
          <a:p>
            <a:r>
              <a:rPr lang="de-DE" dirty="0"/>
              <a:t>Weitere Patterns: </a:t>
            </a:r>
            <a:r>
              <a:rPr lang="de-DE" sz="1800" dirty="0"/>
              <a:t>http://tinf11games.wordpress.com/2014/04/10/game-design-patterns/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Localytics</a:t>
            </a:r>
            <a:endParaRPr lang="de-DE" dirty="0" smtClean="0"/>
          </a:p>
          <a:p>
            <a:r>
              <a:rPr lang="de-DE" dirty="0" smtClean="0"/>
              <a:t>Pages </a:t>
            </a:r>
            <a:r>
              <a:rPr lang="de-DE" dirty="0" err="1" smtClean="0"/>
              <a:t>opened</a:t>
            </a:r>
            <a:r>
              <a:rPr lang="de-DE" dirty="0" smtClean="0"/>
              <a:t> (type)</a:t>
            </a:r>
          </a:p>
          <a:p>
            <a:r>
              <a:rPr lang="de-DE" dirty="0" smtClean="0"/>
              <a:t>Users vs. Sessions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47" y="2556932"/>
            <a:ext cx="1771651" cy="2228851"/>
          </a:xfrm>
          <a:prstGeom prst="rect">
            <a:avLst/>
          </a:prstGeom>
        </p:spPr>
      </p:pic>
      <p:pic>
        <p:nvPicPr>
          <p:cNvPr id="1031" name="Picture 7" descr="Pie chart showing the usage of the different 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302" y="2556933"/>
            <a:ext cx="4249917" cy="299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Achievements</a:t>
            </a:r>
            <a:endParaRPr lang="de-DE" dirty="0" smtClean="0"/>
          </a:p>
          <a:p>
            <a:r>
              <a:rPr lang="de-DE" dirty="0" smtClean="0"/>
              <a:t>Countdown</a:t>
            </a:r>
          </a:p>
          <a:p>
            <a:r>
              <a:rPr lang="de-DE" dirty="0" smtClean="0"/>
              <a:t>Infinite </a:t>
            </a:r>
            <a:r>
              <a:rPr lang="de-DE" dirty="0" err="1" smtClean="0"/>
              <a:t>Gameplay</a:t>
            </a:r>
            <a:endParaRPr lang="de-DE" dirty="0" smtClean="0"/>
          </a:p>
          <a:p>
            <a:r>
              <a:rPr lang="de-DE" dirty="0" smtClean="0"/>
              <a:t>Levels</a:t>
            </a:r>
          </a:p>
          <a:p>
            <a:r>
              <a:rPr lang="de-DE" dirty="0" smtClean="0"/>
              <a:t>Points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1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Gamification</a:t>
            </a:r>
            <a:r>
              <a:rPr lang="de-DE" dirty="0" smtClean="0"/>
              <a:t> - </a:t>
            </a:r>
            <a:r>
              <a:rPr lang="de-DE" dirty="0" err="1" smtClean="0"/>
              <a:t>Achievements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toast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bin – First </a:t>
            </a:r>
            <a:r>
              <a:rPr lang="de-DE" dirty="0" err="1" smtClean="0"/>
              <a:t>game</a:t>
            </a:r>
            <a:r>
              <a:rPr lang="de-DE" dirty="0" smtClean="0"/>
              <a:t> lost</a:t>
            </a:r>
          </a:p>
          <a:p>
            <a:r>
              <a:rPr lang="de-DE" dirty="0" smtClean="0"/>
              <a:t>Just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 – First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won</a:t>
            </a:r>
            <a:endParaRPr lang="de-DE" dirty="0" smtClean="0"/>
          </a:p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toaster</a:t>
            </a:r>
            <a:r>
              <a:rPr lang="de-DE" dirty="0" smtClean="0"/>
              <a:t>? – Lost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in a </a:t>
            </a:r>
            <a:r>
              <a:rPr lang="de-DE" dirty="0" err="1" smtClean="0"/>
              <a:t>row</a:t>
            </a:r>
            <a:endParaRPr lang="de-DE" dirty="0" smtClean="0"/>
          </a:p>
          <a:p>
            <a:r>
              <a:rPr lang="de-DE" dirty="0" err="1" smtClean="0"/>
              <a:t>I‘m</a:t>
            </a:r>
            <a:r>
              <a:rPr lang="de-DE" dirty="0" smtClean="0"/>
              <a:t> </a:t>
            </a:r>
            <a:r>
              <a:rPr lang="de-DE" dirty="0" err="1" smtClean="0"/>
              <a:t>obese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! – </a:t>
            </a:r>
            <a:r>
              <a:rPr lang="de-DE" dirty="0" err="1" smtClean="0"/>
              <a:t>Played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hundred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r>
              <a:rPr lang="de-DE" dirty="0" smtClean="0"/>
              <a:t>Go </a:t>
            </a:r>
            <a:r>
              <a:rPr lang="de-DE" dirty="0" err="1" smtClean="0"/>
              <a:t>roast</a:t>
            </a:r>
            <a:r>
              <a:rPr lang="de-DE" dirty="0" smtClean="0"/>
              <a:t> a toast! – </a:t>
            </a:r>
            <a:r>
              <a:rPr lang="de-DE" dirty="0" err="1" smtClean="0"/>
              <a:t>Played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time</a:t>
            </a:r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fat</a:t>
            </a:r>
            <a:r>
              <a:rPr lang="de-DE" dirty="0" smtClean="0"/>
              <a:t> – </a:t>
            </a:r>
            <a:r>
              <a:rPr lang="de-DE" dirty="0" err="1" smtClean="0"/>
              <a:t>Ten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played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Gamification</a:t>
            </a:r>
            <a:r>
              <a:rPr lang="de-DE" dirty="0" smtClean="0"/>
              <a:t> - Countdown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Nur begrenzte Zeit zum Rösten eines Toasts</a:t>
            </a:r>
          </a:p>
          <a:p>
            <a:r>
              <a:rPr lang="de-DE" dirty="0" smtClean="0"/>
              <a:t>Zeit verlängert sich mit dem Anstieg der Levels</a:t>
            </a:r>
          </a:p>
          <a:p>
            <a:r>
              <a:rPr lang="de-DE" dirty="0" smtClean="0"/>
              <a:t>Beeinflussbar über Upgrades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Gamification</a:t>
            </a:r>
            <a:r>
              <a:rPr lang="de-DE" dirty="0" smtClean="0"/>
              <a:t> – Infinite </a:t>
            </a:r>
            <a:r>
              <a:rPr lang="de-DE" dirty="0" err="1" smtClean="0"/>
              <a:t>Gameplay</a:t>
            </a:r>
            <a:r>
              <a:rPr lang="de-DE" dirty="0" smtClean="0"/>
              <a:t>/Levels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Unendlich lange spielbar, je nach </a:t>
            </a:r>
            <a:r>
              <a:rPr lang="de-DE" dirty="0" err="1" smtClean="0"/>
              <a:t>Skill</a:t>
            </a:r>
            <a:r>
              <a:rPr lang="de-DE" dirty="0" smtClean="0"/>
              <a:t> des Spielers</a:t>
            </a:r>
          </a:p>
          <a:p>
            <a:r>
              <a:rPr lang="de-DE" dirty="0" smtClean="0"/>
              <a:t>Schwierigkeitsgrad steigt je Level</a:t>
            </a:r>
          </a:p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8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Gamification</a:t>
            </a:r>
            <a:r>
              <a:rPr lang="de-DE" dirty="0" smtClean="0"/>
              <a:t> - Points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Punkte passen sich dem Level an</a:t>
            </a:r>
          </a:p>
          <a:p>
            <a:r>
              <a:rPr lang="de-DE" dirty="0" smtClean="0"/>
              <a:t>Punkte steigen mit dem Level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1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3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Projektbeschreibung</a:t>
            </a:r>
          </a:p>
          <a:p>
            <a:r>
              <a:rPr lang="de-DE" dirty="0" smtClean="0"/>
              <a:t>Game-Design</a:t>
            </a:r>
          </a:p>
          <a:p>
            <a:r>
              <a:rPr lang="de-DE" dirty="0" smtClean="0"/>
              <a:t>Game-Architektur</a:t>
            </a:r>
          </a:p>
          <a:p>
            <a:r>
              <a:rPr lang="de-DE" dirty="0" smtClean="0"/>
              <a:t>Design-Patterns</a:t>
            </a:r>
          </a:p>
          <a:p>
            <a:r>
              <a:rPr lang="de-DE" dirty="0" smtClean="0"/>
              <a:t>Game-Design-Patterns</a:t>
            </a:r>
          </a:p>
          <a:p>
            <a:r>
              <a:rPr lang="de-DE" dirty="0" smtClean="0"/>
              <a:t>Analytics</a:t>
            </a:r>
          </a:p>
          <a:p>
            <a:r>
              <a:rPr lang="de-DE" dirty="0" err="1" smtClean="0"/>
              <a:t>Gamification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4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Vielen Dank für die Aufmerksamkeit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Toaster Roaster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Projektbeschreibung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Casual</a:t>
            </a:r>
            <a:r>
              <a:rPr lang="de-DE" dirty="0" smtClean="0"/>
              <a:t> Game</a:t>
            </a:r>
          </a:p>
          <a:p>
            <a:r>
              <a:rPr lang="de-DE" dirty="0" smtClean="0"/>
              <a:t>Alfredo möchte seinen Toast essen, aber leider ist ein Toaster kaputt und er bekommt einen Toast ohne Röstung.</a:t>
            </a:r>
          </a:p>
          <a:p>
            <a:r>
              <a:rPr lang="de-DE" dirty="0" smtClean="0"/>
              <a:t>Ziel des Spiels: Toast innerhalb einen gewissen Zeitspanne für Alfredo nachrösten.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3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Game-Design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Grundprinzipien: </a:t>
            </a:r>
            <a:r>
              <a:rPr lang="de-DE" dirty="0" err="1" smtClean="0"/>
              <a:t>Kurzweiligkeit</a:t>
            </a:r>
            <a:r>
              <a:rPr lang="de-DE" dirty="0" smtClean="0"/>
              <a:t>, Schwierigkeitsgrad, soziale Interaktion</a:t>
            </a:r>
          </a:p>
          <a:p>
            <a:r>
              <a:rPr lang="de-DE" dirty="0" smtClean="0"/>
              <a:t>Multiplattform: Windows, Windows Phone, Android</a:t>
            </a:r>
          </a:p>
          <a:p>
            <a:r>
              <a:rPr lang="de-DE" dirty="0" err="1" smtClean="0"/>
              <a:t>Personas</a:t>
            </a:r>
            <a:r>
              <a:rPr lang="de-DE" dirty="0" smtClean="0"/>
              <a:t>: Leon-Jaques (8), Hubert (53), </a:t>
            </a:r>
            <a:r>
              <a:rPr lang="az-Cyrl-AZ" dirty="0"/>
              <a:t>Светлана </a:t>
            </a:r>
            <a:r>
              <a:rPr lang="de-DE" dirty="0" smtClean="0"/>
              <a:t>(22)</a:t>
            </a:r>
          </a:p>
          <a:p>
            <a:r>
              <a:rPr lang="de-DE" dirty="0" err="1" smtClean="0"/>
              <a:t>Achievements</a:t>
            </a:r>
            <a:endParaRPr lang="de-DE" dirty="0" smtClean="0"/>
          </a:p>
          <a:p>
            <a:r>
              <a:rPr lang="de-DE" dirty="0" smtClean="0"/>
              <a:t>Statistiken</a:t>
            </a:r>
          </a:p>
          <a:p>
            <a:r>
              <a:rPr lang="de-DE" dirty="0" err="1" smtClean="0"/>
              <a:t>Highscore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4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Game-Architektur</a:t>
            </a:r>
            <a:endParaRPr lang="de-DE" dirty="0"/>
          </a:p>
        </p:txBody>
      </p:sp>
      <p:pic>
        <p:nvPicPr>
          <p:cNvPr id="6" name="Content Placeholder 5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03" y="2557464"/>
            <a:ext cx="3950996" cy="33178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Design-Patterns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Component</a:t>
            </a:r>
            <a:r>
              <a:rPr lang="de-DE" dirty="0" smtClean="0"/>
              <a:t> Model</a:t>
            </a:r>
          </a:p>
          <a:p>
            <a:r>
              <a:rPr lang="de-DE" dirty="0" smtClean="0"/>
              <a:t>Singleton</a:t>
            </a:r>
          </a:p>
          <a:p>
            <a:r>
              <a:rPr lang="de-DE" dirty="0" smtClean="0"/>
              <a:t>Observer</a:t>
            </a:r>
          </a:p>
          <a:p>
            <a:r>
              <a:rPr lang="de-DE" dirty="0" smtClean="0"/>
              <a:t>Game </a:t>
            </a:r>
            <a:r>
              <a:rPr lang="de-DE" dirty="0" err="1" smtClean="0"/>
              <a:t>loop</a:t>
            </a:r>
            <a:endParaRPr lang="de-DE" dirty="0" smtClean="0"/>
          </a:p>
          <a:p>
            <a:r>
              <a:rPr lang="de-DE" dirty="0" smtClean="0"/>
              <a:t>Update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888941" y="5568091"/>
            <a:ext cx="300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http://gameprogrammingpatterns.com/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Design-Patterns – Game </a:t>
            </a:r>
            <a:r>
              <a:rPr lang="de-DE" sz="4000" dirty="0" err="1"/>
              <a:t>Component</a:t>
            </a:r>
            <a:r>
              <a:rPr lang="de-DE" sz="4000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Bereitgestellt von </a:t>
            </a:r>
            <a:r>
              <a:rPr lang="de-DE" dirty="0" err="1" smtClean="0"/>
              <a:t>WaveEngine</a:t>
            </a:r>
            <a:endParaRPr lang="de-DE" dirty="0" smtClean="0"/>
          </a:p>
          <a:p>
            <a:r>
              <a:rPr lang="de-DE" dirty="0" smtClean="0"/>
              <a:t>Basisklasse „</a:t>
            </a:r>
            <a:r>
              <a:rPr lang="de-DE" dirty="0" err="1" smtClean="0"/>
              <a:t>Entity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Komponenten können dynamisch hinzugefügt werden</a:t>
            </a:r>
          </a:p>
          <a:p>
            <a:r>
              <a:rPr lang="de-DE" dirty="0" smtClean="0"/>
              <a:t>Für Button:</a:t>
            </a:r>
          </a:p>
          <a:p>
            <a:pPr lvl="1"/>
            <a:r>
              <a:rPr lang="de-DE" dirty="0" smtClean="0"/>
              <a:t>Transform2D</a:t>
            </a:r>
          </a:p>
          <a:p>
            <a:pPr lvl="1"/>
            <a:r>
              <a:rPr lang="de-DE" dirty="0" err="1" smtClean="0"/>
              <a:t>RectangleCollider</a:t>
            </a:r>
            <a:endParaRPr lang="de-DE" dirty="0" smtClean="0"/>
          </a:p>
          <a:p>
            <a:pPr lvl="1"/>
            <a:r>
              <a:rPr lang="de-DE" dirty="0" err="1" smtClean="0"/>
              <a:t>TouchGesture</a:t>
            </a:r>
            <a:endParaRPr lang="de-DE" dirty="0" smtClean="0"/>
          </a:p>
          <a:p>
            <a:pPr lvl="1"/>
            <a:r>
              <a:rPr lang="de-DE" dirty="0" err="1" smtClean="0"/>
              <a:t>ButtonBehavior</a:t>
            </a:r>
            <a:endParaRPr lang="de-DE" dirty="0" smtClean="0"/>
          </a:p>
          <a:p>
            <a:pPr lvl="1"/>
            <a:r>
              <a:rPr lang="de-DE" dirty="0" err="1" smtClean="0"/>
              <a:t>BorderRenderer</a:t>
            </a: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4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Pattern - Singleton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</a:t>
            </a:r>
            <a:r>
              <a:rPr lang="de-DE" dirty="0" err="1" smtClean="0"/>
              <a:t>WaveServices</a:t>
            </a:r>
            <a:r>
              <a:rPr lang="de-DE" dirty="0" smtClean="0"/>
              <a:t> sind Singletons</a:t>
            </a:r>
          </a:p>
          <a:p>
            <a:pPr lvl="1"/>
            <a:r>
              <a:rPr lang="de-DE" dirty="0" err="1" smtClean="0"/>
              <a:t>AchievementsService</a:t>
            </a:r>
            <a:endParaRPr lang="de-DE" dirty="0" smtClean="0"/>
          </a:p>
          <a:p>
            <a:pPr lvl="1"/>
            <a:r>
              <a:rPr lang="de-DE" dirty="0" err="1" smtClean="0"/>
              <a:t>HighscoreService</a:t>
            </a:r>
            <a:endParaRPr lang="de-DE" dirty="0" smtClean="0"/>
          </a:p>
          <a:p>
            <a:r>
              <a:rPr lang="de-DE" dirty="0" err="1" smtClean="0"/>
              <a:t>BackgroundMusicPlayer</a:t>
            </a:r>
            <a:endParaRPr lang="de-DE" dirty="0"/>
          </a:p>
          <a:p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SceneManager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4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Design-Patterns - Observer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: </a:t>
            </a:r>
            <a:r>
              <a:rPr lang="de-DE" dirty="0" err="1" smtClean="0"/>
              <a:t>OnConfigurationChanged</a:t>
            </a:r>
            <a:endParaRPr lang="de-DE" dirty="0" smtClean="0"/>
          </a:p>
          <a:p>
            <a:r>
              <a:rPr lang="de-DE" dirty="0" err="1" smtClean="0"/>
              <a:t>AchievementsService</a:t>
            </a:r>
            <a:r>
              <a:rPr lang="de-DE" dirty="0" smtClean="0"/>
              <a:t>: </a:t>
            </a:r>
            <a:r>
              <a:rPr lang="de-DE" dirty="0" err="1" smtClean="0"/>
              <a:t>AchievementCompleted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Liebel, Mayer, Ockuly, Rauber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536</Words>
  <Application>Microsoft Office PowerPoint</Application>
  <PresentationFormat>Widescreen</PresentationFormat>
  <Paragraphs>119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Organic</vt:lpstr>
      <vt:lpstr>Toaster Roaster</vt:lpstr>
      <vt:lpstr>Agenda</vt:lpstr>
      <vt:lpstr>Projektbeschreibung</vt:lpstr>
      <vt:lpstr>Game-Design</vt:lpstr>
      <vt:lpstr>Game-Architektur</vt:lpstr>
      <vt:lpstr>Design-Patterns</vt:lpstr>
      <vt:lpstr>Design-Patterns – Game Component Model</vt:lpstr>
      <vt:lpstr>Design Pattern - Singleton</vt:lpstr>
      <vt:lpstr>Design-Patterns - Observer</vt:lpstr>
      <vt:lpstr>Design-Patterns – Game Loop/Update</vt:lpstr>
      <vt:lpstr>Game-Design-Patterns – Action Patterns</vt:lpstr>
      <vt:lpstr>Game-Design-Patterns – Difficulty-related patterns</vt:lpstr>
      <vt:lpstr>Analytics</vt:lpstr>
      <vt:lpstr>Gamification</vt:lpstr>
      <vt:lpstr>Gamification - Achievements</vt:lpstr>
      <vt:lpstr>Gamification - Countdown</vt:lpstr>
      <vt:lpstr>Gamification – Infinite Gameplay/Levels</vt:lpstr>
      <vt:lpstr>Gamification - Points</vt:lpstr>
      <vt:lpstr>Live Demo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Toaster Roaster</dc:title>
  <dc:creator>Manuel Rauber</dc:creator>
  <cp:lastModifiedBy>Manuel Rauber</cp:lastModifiedBy>
  <cp:revision>29</cp:revision>
  <dcterms:created xsi:type="dcterms:W3CDTF">2014-05-08T11:27:57Z</dcterms:created>
  <dcterms:modified xsi:type="dcterms:W3CDTF">2014-05-08T19:32:18Z</dcterms:modified>
</cp:coreProperties>
</file>