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4" r:id="rId13"/>
    <p:sldId id="270" r:id="rId14"/>
    <p:sldId id="266" r:id="rId15"/>
    <p:sldId id="271" r:id="rId16"/>
    <p:sldId id="269" r:id="rId17"/>
    <p:sldId id="274" r:id="rId18"/>
    <p:sldId id="272" r:id="rId19"/>
    <p:sldId id="273" r:id="rId20"/>
    <p:sldId id="275" r:id="rId21"/>
    <p:sldId id="276" r:id="rId22"/>
  </p:sldIdLst>
  <p:sldSz cx="13004800" cy="7315200"/>
  <p:notesSz cx="6858000" cy="9144000"/>
  <p:embeddedFontLs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1" autoAdjust="0"/>
    <p:restoredTop sz="84523" autoAdjust="0"/>
  </p:normalViewPr>
  <p:slideViewPr>
    <p:cSldViewPr showGuides="1">
      <p:cViewPr varScale="1">
        <p:scale>
          <a:sx n="91" d="100"/>
          <a:sy n="91" d="100"/>
        </p:scale>
        <p:origin x="882" y="7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19.02.2017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74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15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" y="2073600"/>
            <a:ext cx="13010400" cy="5244817"/>
          </a:xfrm>
          <a:prstGeom prst="rect">
            <a:avLst/>
          </a:prstGeom>
        </p:spPr>
      </p:pic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6DD66E7B-62D3-4850-BF26-C1AC23512E43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42000" y="1432800"/>
            <a:ext cx="42552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42382" y="201600"/>
            <a:ext cx="4255200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42000" y="4715420"/>
            <a:ext cx="4255200" cy="254258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42000" y="2073424"/>
            <a:ext cx="4255200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502400" cy="7315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C650633D-2737-40DF-86FF-9502B83303A7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3004800" cy="7315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0515600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216"/>
            <a:ext cx="1051720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</p:spTree>
    <p:extLst>
      <p:ext uri="{BB962C8B-B14F-4D97-AF65-F5344CB8AC3E}">
        <p14:creationId xmlns:p14="http://schemas.microsoft.com/office/powerpoint/2010/main" val="58501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6CF62BE3-2F42-4F15-BB43-269EB5A1D76D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05156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216"/>
            <a:ext cx="10515600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1" y="2091600"/>
            <a:ext cx="10897200" cy="52236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16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5403850" cy="5421232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9938086F-78A8-4068-A838-EE6C8B27F21B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5403850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6069600" y="0"/>
            <a:ext cx="4827600" cy="6991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2000" y="1569368"/>
            <a:ext cx="4255200" cy="5421600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9"/>
          </p:nvPr>
        </p:nvSpPr>
        <p:spPr>
          <a:xfrm>
            <a:off x="11399080" y="6181200"/>
            <a:ext cx="1605720" cy="3096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38AFF1E0-4CAB-423B-9ACB-76D3DFDEFB4C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2000" y="201600"/>
            <a:ext cx="4255200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400" cy="7315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1831140" y="6217956"/>
            <a:ext cx="1052174" cy="263084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A6246431-00E5-4B18-BFB5-7F051C4C245E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13004800" cy="7315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08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0515600" cy="5544712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1432800"/>
            <a:ext cx="1051560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0515600" cy="496864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741088"/>
            <a:ext cx="10515600" cy="12492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0515600" cy="3960064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33"/>
          </p:nvPr>
        </p:nvSpPr>
        <p:spPr>
          <a:xfrm>
            <a:off x="11399080" y="6181200"/>
            <a:ext cx="1605600" cy="3060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051560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2070480"/>
            <a:ext cx="10514472" cy="50436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741088"/>
            <a:ext cx="10515600" cy="12492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0515600" cy="3384000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33"/>
          </p:nvPr>
        </p:nvSpPr>
        <p:spPr>
          <a:xfrm>
            <a:off x="11399080" y="6181200"/>
            <a:ext cx="1605600" cy="3060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0822880" y="5817840"/>
            <a:ext cx="2181920" cy="1497360"/>
          </a:xfrm>
          <a:prstGeom prst="rect">
            <a:avLst/>
          </a:prstGeom>
          <a:solidFill>
            <a:srgbClr val="90D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latin typeface="Segoe UI" pitchFamily="34" charset="0"/>
            </a:endParaRP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25352"/>
            <a:ext cx="1051447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DA26B8FD-E844-46FE-9C20-E2687DA6C293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381600" y="2145432"/>
            <a:ext cx="5126400" cy="4950478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5122800" cy="396049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741089"/>
            <a:ext cx="51228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5770800" y="2145432"/>
            <a:ext cx="5126400" cy="4950000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770800" y="5742000"/>
            <a:ext cx="51264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70800" y="1569368"/>
            <a:ext cx="5126400" cy="396071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DA26B8FD-E844-46FE-9C20-E2687DA6C293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051560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381600" y="2145432"/>
            <a:ext cx="5126400" cy="4950478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5122800" cy="338442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741089"/>
            <a:ext cx="51228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5770800" y="2145432"/>
            <a:ext cx="5126400" cy="4950000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770800" y="5742000"/>
            <a:ext cx="51264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70800" y="2145432"/>
            <a:ext cx="5126400" cy="338464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B8B2AF6F-F9D3-4030-BDAB-63455AD40B52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1432800"/>
            <a:ext cx="1051560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01200" cy="48672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0519200" cy="495016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741089"/>
            <a:ext cx="105156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0515600" cy="338442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EBBFF1E9-811C-4469-89C9-C25A4691A48E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051560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600" y="2145432"/>
            <a:ext cx="5126400" cy="495016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741089"/>
            <a:ext cx="51228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5122800" cy="338442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5774400" y="2253600"/>
            <a:ext cx="5122800" cy="48672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5770800" y="2145432"/>
            <a:ext cx="5126400" cy="495016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770800" y="5742000"/>
            <a:ext cx="51264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70800" y="2145432"/>
            <a:ext cx="5126400" cy="3384000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051560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91740" y="2253526"/>
            <a:ext cx="10501200" cy="48672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378000" y="2145432"/>
            <a:ext cx="10519200" cy="495047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0515600" cy="338442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741089"/>
            <a:ext cx="105156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20735AD7-7DB5-4EA6-97A5-ED903C017392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880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49ECD416-6DE7-41B8-BF20-7A91D2ED3E07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051560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381600" y="2145432"/>
            <a:ext cx="5126400" cy="495047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5122800" cy="338442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741089"/>
            <a:ext cx="51228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5770800" y="2145432"/>
            <a:ext cx="5126400" cy="495000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770800" y="5742000"/>
            <a:ext cx="5126400" cy="122897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70800" y="2145432"/>
            <a:ext cx="5126400" cy="338464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16446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5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2352EEB1-F446-4B40-94A2-8AFC02E9C430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4808"/>
            <a:ext cx="13004800" cy="730039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600"/>
              </a:spcBef>
              <a:buClr>
                <a:srgbClr val="8CD33C"/>
              </a:buClr>
              <a:buSzPct val="100000"/>
              <a:tabLst>
                <a:tab pos="357188" algn="l"/>
              </a:tabLst>
            </a:pPr>
            <a:endParaRPr lang="de-DE" sz="1600" b="0" dirty="0" err="1">
              <a:solidFill>
                <a:srgbClr val="000000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00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1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104A3767-6159-4E9D-AD1E-736A43283904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6"/>
          </p:nvPr>
        </p:nvSpPr>
        <p:spPr>
          <a:xfrm>
            <a:off x="11901600" y="6494400"/>
            <a:ext cx="576080" cy="24765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6324601"/>
            <a:ext cx="10515600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5097896"/>
            <a:ext cx="10515600" cy="122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4452339"/>
            <a:ext cx="105156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3221849"/>
            <a:ext cx="1051720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3222000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051720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0517202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6145009"/>
            <a:ext cx="10515600" cy="99398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665712"/>
            <a:ext cx="10515600" cy="1479297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38087244-D3CC-4DA9-942F-278F4AFA92CA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0897200" cy="24300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E4F5F53C-3233-4754-96F9-EBBA9EAA85A3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05156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0515600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3488400"/>
            <a:ext cx="10515600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2073424"/>
            <a:ext cx="10515600" cy="14148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665600"/>
            <a:ext cx="10897200" cy="22140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5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18"/>
          <p:cNvSpPr>
            <a:spLocks noGrp="1"/>
          </p:cNvSpPr>
          <p:nvPr>
            <p:ph type="sldNum" sz="quarter" idx="31"/>
          </p:nvPr>
        </p:nvSpPr>
        <p:spPr>
          <a:xfrm>
            <a:off x="11901600" y="6494400"/>
            <a:ext cx="576080" cy="24765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29"/>
          </p:nvPr>
        </p:nvSpPr>
        <p:spPr>
          <a:xfrm>
            <a:off x="11399080" y="6181200"/>
            <a:ext cx="1605720" cy="308502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E4F5F53C-3233-4754-96F9-EBBA9EAA85A3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30"/>
          </p:nvPr>
        </p:nvSpPr>
        <p:spPr>
          <a:xfrm>
            <a:off x="11399080" y="5882400"/>
            <a:ext cx="1605720" cy="300368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05156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051720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73600"/>
            <a:ext cx="13004800" cy="52416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4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75A64ED7-B4AE-4907-914F-39B6A38F606A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54252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542657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600" y="4521696"/>
            <a:ext cx="5425200" cy="246820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600" y="2073424"/>
            <a:ext cx="5426574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6069600" y="-1"/>
            <a:ext cx="4827600" cy="6991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E41DF79-48E0-42FD-BBF9-B7291CBE613B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689439" y="1431706"/>
            <a:ext cx="520920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5689438" y="201216"/>
            <a:ext cx="5209200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00" y="4669732"/>
            <a:ext cx="5209200" cy="2320166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5688000" y="2073424"/>
            <a:ext cx="5209200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532800" y="0"/>
            <a:ext cx="4874400" cy="6991200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10"/>
          <p:cNvSpPr txBox="1">
            <a:spLocks/>
          </p:cNvSpPr>
          <p:nvPr/>
        </p:nvSpPr>
        <p:spPr>
          <a:xfrm>
            <a:off x="11398944" y="6177880"/>
            <a:ext cx="1605720" cy="308502"/>
          </a:xfrm>
          <a:prstGeom prst="rect">
            <a:avLst/>
          </a:prstGeom>
          <a:blipFill>
            <a:blip r:embed="rId28"/>
            <a:stretch>
              <a:fillRect/>
            </a:stretch>
          </a:blipFill>
        </p:spPr>
        <p:txBody>
          <a:bodyPr vert="horz" lIns="130046" tIns="65023" rIns="130046" bIns="65023" rtlCol="0" anchor="ctr"/>
          <a:lstStyle>
            <a:defPPr>
              <a:defRPr lang="de-DE"/>
            </a:defPPr>
            <a:lvl1pPr marL="0" algn="l" defTabSz="650230" rtl="0" eaLnBrk="1" latinLnBrk="0" hangingPunct="1">
              <a:defRPr sz="1100" kern="1200">
                <a:solidFill>
                  <a:schemeClr val="tx1"/>
                </a:solidFill>
                <a:latin typeface="Segoe UI"/>
                <a:ea typeface="+mn-ea"/>
                <a:cs typeface="Segoe UI"/>
              </a:defRPr>
            </a:lvl1pPr>
            <a:lvl2pPr marL="650230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460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690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919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1149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379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609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839" algn="l" defTabSz="65023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11399080" y="5882400"/>
            <a:ext cx="1605720" cy="300368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</p:spPr>
        <p:txBody>
          <a:bodyPr vert="horz" wrap="square" lIns="130046" tIns="65023" rIns="130046" bIns="64800" rtlCol="0" anchor="b" anchorCtr="0">
            <a:spAutoFit/>
          </a:bodyPr>
          <a:lstStyle>
            <a:lvl1pPr algn="l">
              <a:defRPr sz="110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875" y="1706563"/>
            <a:ext cx="11703050" cy="48275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11399080" y="6181200"/>
            <a:ext cx="1605720" cy="308502"/>
          </a:xfrm>
          <a:prstGeom prst="rect">
            <a:avLst/>
          </a:prstGeom>
          <a:blipFill>
            <a:blip r:embed="rId28"/>
            <a:stretch>
              <a:fillRect/>
            </a:stretch>
          </a:blipFill>
        </p:spPr>
        <p:txBody>
          <a:bodyPr vert="horz" lIns="130046" tIns="65023" rIns="130046" bIns="65023" rtlCol="0" anchor="ctr"/>
          <a:lstStyle>
            <a:lvl1pPr algn="l">
              <a:defRPr sz="11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59A1DB7E-D61D-4AEF-B4FA-2BDCCEF28AFB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0875" y="293688"/>
            <a:ext cx="11703050" cy="1219200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1901600" y="6494400"/>
            <a:ext cx="576080" cy="247650"/>
          </a:xfrm>
          <a:prstGeom prst="rect">
            <a:avLst/>
          </a:prstGeom>
        </p:spPr>
        <p:txBody>
          <a:bodyPr lIns="0" rIns="129600"/>
          <a:lstStyle>
            <a:lvl1pPr>
              <a:defRPr sz="1100">
                <a:latin typeface="Segoe UI" pitchFamily="34" charset="0"/>
                <a:cs typeface="Segoe UI" pitchFamily="34" charset="0"/>
              </a:defRPr>
            </a:lvl1pPr>
          </a:lstStyle>
          <a:p>
            <a:fld id="{8456B198-FE55-4C2A-B77C-6C84E70143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1399080" y="6475294"/>
            <a:ext cx="1605720" cy="842916"/>
          </a:xfrm>
          <a:prstGeom prst="rect">
            <a:avLst/>
          </a:prstGeom>
          <a:blipFill>
            <a:blip r:embed="rId28"/>
            <a:stretch>
              <a:fillRect/>
            </a:stretch>
          </a:blipFill>
        </p:spPr>
        <p:txBody>
          <a:bodyPr wrap="square" lIns="130046" tIns="65023" rIns="0" bIns="65023" rtlCol="0">
            <a:noAutofit/>
          </a:bodyPr>
          <a:lstStyle/>
          <a:p>
            <a:pPr marL="0" marR="0" indent="0" algn="l" defTabSz="650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Seite </a:t>
            </a:r>
          </a:p>
          <a:p>
            <a:endParaRPr lang="de-DE" sz="11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de-DE" sz="11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© DATEV eG,</a:t>
            </a:r>
            <a:r>
              <a:rPr lang="de-DE" sz="1100" baseline="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de-DE" sz="11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97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8" r:id="rId12"/>
    <p:sldLayoutId id="2147483680" r:id="rId13"/>
    <p:sldLayoutId id="2147483681" r:id="rId14"/>
    <p:sldLayoutId id="2147483696" r:id="rId15"/>
    <p:sldLayoutId id="2147483704" r:id="rId16"/>
    <p:sldLayoutId id="2147483701" r:id="rId17"/>
    <p:sldLayoutId id="2147483705" r:id="rId18"/>
    <p:sldLayoutId id="2147483702" r:id="rId19"/>
    <p:sldLayoutId id="2147483706" r:id="rId20"/>
    <p:sldLayoutId id="2147483703" r:id="rId21"/>
    <p:sldLayoutId id="2147483687" r:id="rId22"/>
    <p:sldLayoutId id="2147483688" r:id="rId23"/>
    <p:sldLayoutId id="2147483698" r:id="rId24"/>
    <p:sldLayoutId id="2147483700" r:id="rId25"/>
    <p:sldLayoutId id="2147483690" r:id="rId26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29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29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29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29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29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ev.de/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TP/Headers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ozilla.org/en-US/docs/Web/HTTP/Basics_of_HTTP/MIME_types/Complete_list_of_MIME_types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712" y="201216"/>
            <a:ext cx="10516015" cy="1224000"/>
          </a:xfrm>
        </p:spPr>
        <p:txBody>
          <a:bodyPr/>
          <a:lstStyle/>
          <a:p>
            <a:r>
              <a:rPr lang="de-DE" dirty="0"/>
              <a:t>Die tolle Welt des HTTP Protocol</a:t>
            </a:r>
          </a:p>
        </p:txBody>
      </p:sp>
    </p:spTree>
    <p:extLst>
      <p:ext uri="{BB962C8B-B14F-4D97-AF65-F5344CB8AC3E}">
        <p14:creationId xmlns:p14="http://schemas.microsoft.com/office/powerpoint/2010/main" val="276984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Tools - </a:t>
            </a:r>
            <a:r>
              <a:rPr lang="de-DE" dirty="0" err="1"/>
              <a:t>Fiddler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2" y="1425352"/>
            <a:ext cx="107951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83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Methoden – Das Paket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4" y="2433464"/>
            <a:ext cx="886851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Methoden - GET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 err="1"/>
              <a:t>Standart</a:t>
            </a:r>
            <a:r>
              <a:rPr lang="de-DE" dirty="0"/>
              <a:t> beim abrufen Statischer Seiten</a:t>
            </a:r>
          </a:p>
          <a:p>
            <a:endParaRPr lang="de-DE" dirty="0"/>
          </a:p>
          <a:p>
            <a:r>
              <a:rPr lang="de-DE" dirty="0"/>
              <a:t>Datenübertragungen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Query z.B. datev.de/?</a:t>
            </a:r>
            <a:r>
              <a:rPr lang="de-DE" dirty="0" err="1">
                <a:sym typeface="Wingdings" panose="05000000000000000000" pitchFamily="2" charset="2"/>
              </a:rPr>
              <a:t>var</a:t>
            </a:r>
            <a:r>
              <a:rPr lang="de-DE" dirty="0">
                <a:sym typeface="Wingdings" panose="05000000000000000000" pitchFamily="2" charset="2"/>
              </a:rPr>
              <a:t>=1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Route z.B. datev.de/</a:t>
            </a:r>
            <a:r>
              <a:rPr lang="de-DE" dirty="0" err="1">
                <a:sym typeface="Wingdings" panose="05000000000000000000" pitchFamily="2" charset="2"/>
              </a:rPr>
              <a:t>var</a:t>
            </a:r>
            <a:r>
              <a:rPr lang="de-DE" dirty="0">
                <a:sym typeface="Wingdings" panose="05000000000000000000" pitchFamily="2" charset="2"/>
              </a:rPr>
              <a:t>/1</a:t>
            </a:r>
          </a:p>
          <a:p>
            <a:pPr>
              <a:buFont typeface="Wingdings"/>
              <a:buChar char="à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8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- GET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Sendet mit GET einen Aufruf an </a:t>
            </a:r>
            <a:r>
              <a:rPr lang="de-DE" dirty="0">
                <a:hlinkClick r:id="rId2"/>
              </a:rPr>
              <a:t>www.datev.de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Sendet mit GET einen Aufruf an …:8081/</a:t>
            </a:r>
            <a:r>
              <a:rPr lang="de-DE" dirty="0" err="1"/>
              <a:t>rq</a:t>
            </a:r>
            <a:r>
              <a:rPr lang="de-DE" dirty="0"/>
              <a:t> mit der </a:t>
            </a:r>
            <a:r>
              <a:rPr lang="de-DE" b="1" dirty="0"/>
              <a:t>Query</a:t>
            </a:r>
            <a:r>
              <a:rPr lang="de-DE" dirty="0"/>
              <a:t> Variable „</a:t>
            </a:r>
            <a:r>
              <a:rPr lang="de-DE" dirty="0" err="1"/>
              <a:t>name</a:t>
            </a:r>
            <a:r>
              <a:rPr lang="de-DE" dirty="0"/>
              <a:t>“ und als Inhalt euren Vornamen</a:t>
            </a:r>
          </a:p>
          <a:p>
            <a:endParaRPr lang="de-DE" dirty="0"/>
          </a:p>
          <a:p>
            <a:r>
              <a:rPr lang="de-DE" dirty="0"/>
              <a:t>Sendet mit GET einen Aufruf an …:8081/</a:t>
            </a:r>
            <a:r>
              <a:rPr lang="de-DE" dirty="0" err="1"/>
              <a:t>rr</a:t>
            </a:r>
            <a:r>
              <a:rPr lang="de-DE" dirty="0"/>
              <a:t> mit der </a:t>
            </a:r>
            <a:r>
              <a:rPr lang="de-DE" b="1" dirty="0"/>
              <a:t>route</a:t>
            </a:r>
            <a:r>
              <a:rPr lang="de-DE" dirty="0"/>
              <a:t> Variable „</a:t>
            </a:r>
            <a:r>
              <a:rPr lang="de-DE" dirty="0" err="1"/>
              <a:t>nachname</a:t>
            </a:r>
            <a:r>
              <a:rPr lang="de-DE" dirty="0"/>
              <a:t>“ und als Inhalt euren Nachnamen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47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Methoden - POST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 err="1"/>
              <a:t>Standart</a:t>
            </a:r>
            <a:r>
              <a:rPr lang="de-DE" dirty="0"/>
              <a:t> im übertragen von Daten an Server</a:t>
            </a:r>
          </a:p>
          <a:p>
            <a:endParaRPr lang="de-DE" dirty="0"/>
          </a:p>
          <a:p>
            <a:r>
              <a:rPr lang="de-DE" dirty="0" err="1"/>
              <a:t>Datenübetragung</a:t>
            </a:r>
            <a:endParaRPr lang="de-DE" dirty="0"/>
          </a:p>
          <a:p>
            <a:pPr>
              <a:buFont typeface="Wingdings"/>
              <a:buChar char="à"/>
            </a:pPr>
            <a:r>
              <a:rPr lang="de-DE" dirty="0" err="1">
                <a:sym typeface="Wingdings" panose="05000000000000000000" pitchFamily="2" charset="2"/>
              </a:rPr>
              <a:t>Query,Route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Body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Ein Bereich in dem Plane-Text oder sogar Dateien eingefügt werden können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24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- POST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Sendet einen POST Aufruf an …:8081/p/ mit einen </a:t>
            </a:r>
            <a:r>
              <a:rPr lang="de-DE" i="1" dirty="0"/>
              <a:t>Beliebigen Inhalt</a:t>
            </a:r>
          </a:p>
          <a:p>
            <a:endParaRPr lang="de-DE" dirty="0"/>
          </a:p>
          <a:p>
            <a:r>
              <a:rPr lang="de-DE" dirty="0"/>
              <a:t>Sendet einen POST Aufruf an …:8081/p/ mit einen </a:t>
            </a:r>
            <a:r>
              <a:rPr lang="de-DE" i="1" dirty="0"/>
              <a:t>Beliebigen Inhalt</a:t>
            </a:r>
            <a:r>
              <a:rPr lang="de-DE" dirty="0"/>
              <a:t> und gibt mithilfe der eines </a:t>
            </a:r>
            <a:r>
              <a:rPr lang="de-DE" b="1" dirty="0"/>
              <a:t>Query</a:t>
            </a:r>
            <a:r>
              <a:rPr lang="de-DE" dirty="0"/>
              <a:t> Parameters namens „extra“ euren </a:t>
            </a:r>
            <a:r>
              <a:rPr lang="de-DE" i="1" dirty="0"/>
              <a:t>Vornamen</a:t>
            </a:r>
            <a:r>
              <a:rPr lang="de-DE" dirty="0"/>
              <a:t> mit.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25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Header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Tabelle im Key/Value verfahren</a:t>
            </a:r>
          </a:p>
          <a:p>
            <a:r>
              <a:rPr lang="de-DE" dirty="0"/>
              <a:t>„Beschreibt Anfrage“</a:t>
            </a:r>
          </a:p>
          <a:p>
            <a:endParaRPr lang="de-DE" dirty="0"/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„Content-Typ“ : „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pdf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buFont typeface="Wingdings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Eigene Header möglich </a:t>
            </a: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sicherheitspassword</a:t>
            </a:r>
            <a:r>
              <a:rPr lang="de-DE" dirty="0">
                <a:sym typeface="Wingdings" panose="05000000000000000000" pitchFamily="2" charset="2"/>
              </a:rPr>
              <a:t>“ : „</a:t>
            </a:r>
            <a:r>
              <a:rPr lang="de-DE" dirty="0" err="1">
                <a:sym typeface="Wingdings" panose="05000000000000000000" pitchFamily="2" charset="2"/>
              </a:rPr>
              <a:t>supergeheimesunknackbarespasswort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buFont typeface="Wingdings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de-DE" dirty="0">
                <a:hlinkClick r:id="rId2"/>
              </a:rPr>
              <a:t>https://developer.mozilla.org/de/docs/Web/HTTP/Headers</a:t>
            </a:r>
            <a:endParaRPr lang="de-DE" dirty="0"/>
          </a:p>
          <a:p>
            <a:pPr>
              <a:buFont typeface="Wingdings" pitchFamily="2" charset="2"/>
              <a:buChar char="à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Header – MIME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beschreiben den Typ.</a:t>
            </a:r>
          </a:p>
          <a:p>
            <a:r>
              <a:rPr lang="de-DE" sz="2000" dirty="0"/>
              <a:t>Dateiendungen sind im Web irrelevant</a:t>
            </a:r>
          </a:p>
          <a:p>
            <a:r>
              <a:rPr lang="de-DE" sz="2000" b="1" i="1" dirty="0"/>
              <a:t>M</a:t>
            </a:r>
            <a:r>
              <a:rPr lang="de-DE" sz="2000" i="1" dirty="0"/>
              <a:t>ultipurpose </a:t>
            </a:r>
            <a:r>
              <a:rPr lang="de-DE" sz="2000" b="1" i="1" dirty="0"/>
              <a:t>I</a:t>
            </a:r>
            <a:r>
              <a:rPr lang="de-DE" sz="2000" i="1" dirty="0"/>
              <a:t>nternet </a:t>
            </a:r>
            <a:r>
              <a:rPr lang="de-DE" sz="2000" b="1" i="1" dirty="0"/>
              <a:t>M</a:t>
            </a:r>
            <a:r>
              <a:rPr lang="de-DE" sz="2000" i="1" dirty="0"/>
              <a:t>ail </a:t>
            </a:r>
            <a:r>
              <a:rPr lang="de-DE" sz="2000" b="1" i="1" dirty="0"/>
              <a:t>E</a:t>
            </a:r>
            <a:r>
              <a:rPr lang="de-DE" sz="2000" i="1" dirty="0"/>
              <a:t>xtension</a:t>
            </a:r>
            <a:endParaRPr lang="de-DE" sz="2000" dirty="0"/>
          </a:p>
          <a:p>
            <a:r>
              <a:rPr lang="de-DE" sz="2000" dirty="0"/>
              <a:t>Meist in Zusammenhang</a:t>
            </a:r>
          </a:p>
          <a:p>
            <a:r>
              <a:rPr lang="de-DE" sz="2000" dirty="0"/>
              <a:t> mit Content-Type oder </a:t>
            </a:r>
            <a:r>
              <a:rPr lang="de-DE" sz="2000" dirty="0" err="1"/>
              <a:t>Accept</a:t>
            </a:r>
            <a:r>
              <a:rPr lang="de-DE" sz="2000" dirty="0"/>
              <a:t>.</a:t>
            </a:r>
          </a:p>
          <a:p>
            <a:endParaRPr lang="de-DE" dirty="0"/>
          </a:p>
          <a:p>
            <a:r>
              <a:rPr lang="de-DE" sz="2000" dirty="0">
                <a:hlinkClick r:id="rId2"/>
              </a:rPr>
              <a:t>https://developer.mozilla.org/en-US/docs/Web/HTTP/Basics_of_HTTP/MIME_types/Complete_list_of_MIME_types</a:t>
            </a:r>
            <a:endParaRPr lang="de-DE" sz="2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88" y="201600"/>
            <a:ext cx="7375004" cy="4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- Header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Sendet eine Einfache GET Anfrage an ..:8081/h</a:t>
            </a:r>
          </a:p>
          <a:p>
            <a:endParaRPr lang="de-DE" dirty="0"/>
          </a:p>
          <a:p>
            <a:r>
              <a:rPr lang="de-DE" dirty="0"/>
              <a:t>Sendet eine Einfache GET Anfrage an …:8081/h2 und versucht selbständig auf das selbe Ergebnis wie bei der vorherigen Aufgabe zu kommen.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Versucht von …:8081/</a:t>
            </a:r>
            <a:r>
              <a:rPr lang="de-DE" dirty="0" err="1"/>
              <a:t>uhrzeit</a:t>
            </a:r>
            <a:r>
              <a:rPr lang="de-DE" dirty="0"/>
              <a:t> die Aktuelle Uhrzeit zu bekommen.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36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/>
              <a:t>HTTP Methoden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HEAD – Gibt nur den Header zurück ohne Inhalt</a:t>
            </a:r>
          </a:p>
          <a:p>
            <a:r>
              <a:rPr lang="de-DE" dirty="0"/>
              <a:t>PUT – Dient zum Hochladen von Dateien</a:t>
            </a:r>
          </a:p>
          <a:p>
            <a:r>
              <a:rPr lang="de-DE" dirty="0"/>
              <a:t>PATCH – Modifizieren von bestehenden Daten</a:t>
            </a:r>
          </a:p>
          <a:p>
            <a:r>
              <a:rPr lang="de-DE" dirty="0"/>
              <a:t>DELETE – löscht die Daten an der </a:t>
            </a:r>
            <a:r>
              <a:rPr lang="de-DE" dirty="0" err="1"/>
              <a:t>angegbenen</a:t>
            </a:r>
            <a:r>
              <a:rPr lang="de-DE" dirty="0"/>
              <a:t> URL</a:t>
            </a:r>
          </a:p>
          <a:p>
            <a:r>
              <a:rPr lang="de-DE" dirty="0"/>
              <a:t>TRACE – Nachverfolgung des Weges des HTTP </a:t>
            </a:r>
            <a:r>
              <a:rPr lang="de-DE" dirty="0" err="1"/>
              <a:t>Packetes</a:t>
            </a:r>
            <a:endParaRPr lang="de-DE" dirty="0"/>
          </a:p>
          <a:p>
            <a:r>
              <a:rPr lang="de-DE" dirty="0"/>
              <a:t>OPTIONS – Liefert Möglichkeiten und (</a:t>
            </a:r>
            <a:r>
              <a:rPr lang="de-DE" dirty="0" err="1"/>
              <a:t>opt</a:t>
            </a:r>
            <a:r>
              <a:rPr lang="de-DE" dirty="0"/>
              <a:t>.) Beschreibung des Webservers</a:t>
            </a:r>
          </a:p>
          <a:p>
            <a:r>
              <a:rPr lang="de-DE" dirty="0"/>
              <a:t>CONNECT – Zum erstellen eines „Tunnels“ z.B. für SSL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0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Einführung HTTP</a:t>
            </a:r>
          </a:p>
          <a:p>
            <a:r>
              <a:rPr lang="de-DE" dirty="0"/>
              <a:t>Die Funktionsweise des HTTP-Protokoll</a:t>
            </a:r>
          </a:p>
          <a:p>
            <a:r>
              <a:rPr lang="de-DE" dirty="0"/>
              <a:t>HTTP Statuscodes</a:t>
            </a:r>
          </a:p>
          <a:p>
            <a:r>
              <a:rPr lang="de-DE" dirty="0"/>
              <a:t>Einführung in </a:t>
            </a:r>
            <a:r>
              <a:rPr lang="de-DE" dirty="0" err="1"/>
              <a:t>Fiddler</a:t>
            </a:r>
            <a:r>
              <a:rPr lang="de-DE" dirty="0"/>
              <a:t> (Tool)</a:t>
            </a:r>
          </a:p>
          <a:p>
            <a:r>
              <a:rPr lang="de-DE" dirty="0"/>
              <a:t>HTTP Methoden und Parameter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23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– Weitere Methoden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Sendet ein DELETE an ww.datev.de</a:t>
            </a:r>
          </a:p>
          <a:p>
            <a:r>
              <a:rPr lang="de-DE" dirty="0"/>
              <a:t>Sendet ein PUT an ww.datev.de</a:t>
            </a:r>
          </a:p>
          <a:p>
            <a:r>
              <a:rPr lang="de-DE" dirty="0"/>
              <a:t>Sendet ein PATCH an ww.datev.de</a:t>
            </a:r>
          </a:p>
          <a:p>
            <a:r>
              <a:rPr lang="de-DE" dirty="0"/>
              <a:t>Sendet ein OPTIONS an ww.datev.de</a:t>
            </a:r>
          </a:p>
          <a:p>
            <a:r>
              <a:rPr lang="de-DE" dirty="0"/>
              <a:t>Sendet ein OPTIONS an …:8081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43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Analysieren eines HTTP Packet mit </a:t>
            </a:r>
            <a:r>
              <a:rPr lang="de-DE" dirty="0" err="1"/>
              <a:t>WireShark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32" y="3009528"/>
            <a:ext cx="8806656" cy="24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 ich http 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381600" y="2577480"/>
            <a:ext cx="10515600" cy="2951952"/>
          </a:xfrm>
        </p:spPr>
        <p:txBody>
          <a:bodyPr/>
          <a:lstStyle/>
          <a:p>
            <a:r>
              <a:rPr lang="de-DE" sz="3600" dirty="0"/>
              <a:t>Jegliche Webseiten</a:t>
            </a:r>
          </a:p>
          <a:p>
            <a:r>
              <a:rPr lang="de-DE" sz="3600" dirty="0"/>
              <a:t>Kontakt zwischen Server und Browser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6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HTTP 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HTTP steht für ?</a:t>
            </a:r>
          </a:p>
          <a:p>
            <a:r>
              <a:rPr lang="de-DE" dirty="0"/>
              <a:t>Hypertext Transfer Protocol</a:t>
            </a:r>
          </a:p>
          <a:p>
            <a:endParaRPr lang="de-DE" dirty="0"/>
          </a:p>
          <a:p>
            <a:r>
              <a:rPr lang="de-DE" dirty="0"/>
              <a:t>Was macht HTTP ?</a:t>
            </a:r>
          </a:p>
          <a:p>
            <a:r>
              <a:rPr lang="de-DE" dirty="0"/>
              <a:t>Gedacht zur Übertragung von Webseiten und </a:t>
            </a:r>
            <a:r>
              <a:rPr lang="de-DE" dirty="0" err="1"/>
              <a:t>Stylsheets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Verwendbar für viele verschiedene Arten von Übertragungen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9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eigentlich HTTP 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36B15CEE-751C-4CF6-8D54-3FBE7EF86568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209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406" y="129208"/>
            <a:ext cx="10515600" cy="12240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de-DE" dirty="0">
                <a:solidFill>
                  <a:srgbClr val="039A9A"/>
                </a:solidFill>
              </a:rPr>
              <a:t>Aufruf einer Einfachen Webseite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712" y="4610439"/>
            <a:ext cx="1369765" cy="13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bk.datev.de\DFS\Service\BM\Bildpool_Praesentationen\Piktogramme\Nutzung_intern-und-extern\Skizzenstil\Datenbank_orange_addon_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2" y="4940807"/>
            <a:ext cx="709030" cy="7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bk.datev.de\DFS\Service\BM\Bildpool_Praesentationen\Piktogramme\Nutzung_intern-und-extern\Skizzenstil\Rechenzentrum_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4" y="2467030"/>
            <a:ext cx="2020105" cy="2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/>
          <p:nvPr/>
        </p:nvCxnSpPr>
        <p:spPr>
          <a:xfrm flipV="1">
            <a:off x="1389831" y="3674727"/>
            <a:ext cx="7848873" cy="16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 rot="20780548">
            <a:off x="2243121" y="2876918"/>
            <a:ext cx="581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IPv4: 31.13.72.36</a:t>
            </a:r>
          </a:p>
          <a:p>
            <a:r>
              <a:rPr lang="de-DE" sz="2400" dirty="0"/>
              <a:t>IPv6: 2a03:2880:f101:83:face:b00c::25de</a:t>
            </a:r>
          </a:p>
          <a:p>
            <a:endParaRPr lang="de-DE" sz="2400" dirty="0"/>
          </a:p>
        </p:txBody>
      </p:sp>
      <p:pic>
        <p:nvPicPr>
          <p:cNvPr id="1026" name="Picture 2" descr="\\bk.datev.de\DFS\Service\BM\Bildpool_Praesentationen\Piktogramme\Nutzung_intern-und-extern\3D-Stil\A4_Dok_Text_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315" y="2683412"/>
            <a:ext cx="922810" cy="9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9352548" y="1569368"/>
            <a:ext cx="178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Web-Server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6" y="4729894"/>
            <a:ext cx="919485" cy="64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9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3541E-7 2.01389E-6 L 0.63626 -0.261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7" y="-13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21 -0.00391 L -0.62528 0.2684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5" y="13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</a:t>
            </a:r>
            <a:r>
              <a:rPr lang="de-DE" dirty="0" err="1"/>
              <a:t>StatusCodes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80777"/>
              </p:ext>
            </p:extLst>
          </p:nvPr>
        </p:nvGraphicFramePr>
        <p:xfrm>
          <a:off x="1317824" y="1209329"/>
          <a:ext cx="9793088" cy="55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667">
                <a:tc>
                  <a:txBody>
                    <a:bodyPr/>
                    <a:lstStyle/>
                    <a:p>
                      <a:r>
                        <a:rPr lang="de-D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(engl.)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1" u="none" strike="noStrike" baseline="0" dirty="0"/>
                        <a:t>Not </a:t>
                      </a:r>
                      <a:r>
                        <a:rPr lang="de-DE" sz="2600" b="0" i="1" u="none" strike="noStrike" baseline="0" dirty="0" err="1"/>
                        <a:t>Found</a:t>
                      </a:r>
                      <a:endParaRPr lang="de-DE" sz="2600" b="0" i="0" u="none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414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1" u="none" strike="noStrike" baseline="0" dirty="0" err="1"/>
                        <a:t>Forbidden</a:t>
                      </a:r>
                      <a:endParaRPr lang="de-DE" sz="2600" b="0" i="0" u="none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b="0" i="1" u="none" strike="noStrike" baseline="0" dirty="0"/>
                        <a:t>Internal Server Error</a:t>
                      </a:r>
                      <a:endParaRPr lang="de-DE" sz="2600" b="0" i="0" u="none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1" u="none" strike="noStrike" baseline="0" dirty="0" err="1"/>
                        <a:t>Unavailable</a:t>
                      </a:r>
                      <a:r>
                        <a:rPr lang="de-DE" sz="2600" b="0" i="1" u="none" strike="noStrike" baseline="0" dirty="0"/>
                        <a:t> </a:t>
                      </a:r>
                      <a:r>
                        <a:rPr lang="de-DE" sz="2600" b="0" i="1" u="none" strike="noStrike" baseline="0" dirty="0" err="1"/>
                        <a:t>For</a:t>
                      </a:r>
                      <a:r>
                        <a:rPr lang="de-DE" sz="2600" b="0" i="1" u="none" strike="noStrike" baseline="0" dirty="0"/>
                        <a:t> Legal </a:t>
                      </a:r>
                      <a:r>
                        <a:rPr lang="de-DE" sz="2600" b="0" i="1" u="none" strike="noStrike" baseline="0" dirty="0" err="1"/>
                        <a:t>Reasons</a:t>
                      </a:r>
                      <a:endParaRPr lang="de-DE" sz="2600" b="0" i="0" u="none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1" u="none" strike="noStrike" baseline="0" dirty="0" err="1"/>
                        <a:t>Temporary</a:t>
                      </a:r>
                      <a:r>
                        <a:rPr lang="de-DE" sz="2600" b="0" i="1" u="none" strike="noStrike" baseline="0" dirty="0"/>
                        <a:t> Redirect</a:t>
                      </a:r>
                      <a:endParaRPr lang="de-DE" sz="2600" b="0" i="0" u="none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199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0" u="none" strike="noStrike" baseline="0" dirty="0"/>
                        <a:t>418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b="0" i="1" u="none" strike="noStrike" baseline="0" dirty="0" err="1"/>
                        <a:t>I’m</a:t>
                      </a:r>
                      <a:r>
                        <a:rPr lang="de-DE" sz="2600" b="0" i="1" u="none" strike="noStrike" baseline="0" dirty="0"/>
                        <a:t> a </a:t>
                      </a:r>
                      <a:r>
                        <a:rPr lang="de-DE" sz="2600" b="0" i="1" u="none" strike="noStrike" baseline="0" dirty="0" err="1"/>
                        <a:t>teapot</a:t>
                      </a:r>
                      <a:r>
                        <a:rPr lang="de-DE" sz="2600" b="0" i="0" u="none" strike="noStrike" baseline="0" dirty="0"/>
                        <a:t>            (HTCPCP)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389832" y="1929408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/>
          <p:nvPr/>
        </p:nvSpPr>
        <p:spPr>
          <a:xfrm>
            <a:off x="6286376" y="1929408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0" name="Rechteck 9"/>
          <p:cNvSpPr/>
          <p:nvPr/>
        </p:nvSpPr>
        <p:spPr>
          <a:xfrm>
            <a:off x="6302412" y="2585864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1" name="Rechteck 10"/>
          <p:cNvSpPr/>
          <p:nvPr/>
        </p:nvSpPr>
        <p:spPr>
          <a:xfrm>
            <a:off x="6286227" y="3225552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2" name="Rechteck 11"/>
          <p:cNvSpPr/>
          <p:nvPr/>
        </p:nvSpPr>
        <p:spPr>
          <a:xfrm>
            <a:off x="6302412" y="3945632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3" name="Rechteck 12"/>
          <p:cNvSpPr/>
          <p:nvPr/>
        </p:nvSpPr>
        <p:spPr>
          <a:xfrm>
            <a:off x="6302412" y="4665712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4" name="Rechteck 13"/>
          <p:cNvSpPr/>
          <p:nvPr/>
        </p:nvSpPr>
        <p:spPr>
          <a:xfrm>
            <a:off x="6302412" y="5313784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5" name="Rechteck 14"/>
          <p:cNvSpPr/>
          <p:nvPr/>
        </p:nvSpPr>
        <p:spPr>
          <a:xfrm>
            <a:off x="6302412" y="5961856"/>
            <a:ext cx="4680520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6" name="Rechteck 15"/>
          <p:cNvSpPr/>
          <p:nvPr/>
        </p:nvSpPr>
        <p:spPr>
          <a:xfrm>
            <a:off x="1389832" y="2585864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7" name="Rechteck 16"/>
          <p:cNvSpPr/>
          <p:nvPr/>
        </p:nvSpPr>
        <p:spPr>
          <a:xfrm>
            <a:off x="1389832" y="3244813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8" name="Rechteck 17"/>
          <p:cNvSpPr/>
          <p:nvPr/>
        </p:nvSpPr>
        <p:spPr>
          <a:xfrm>
            <a:off x="1389832" y="3945632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19" name="Rechteck 18"/>
          <p:cNvSpPr/>
          <p:nvPr/>
        </p:nvSpPr>
        <p:spPr>
          <a:xfrm>
            <a:off x="1389832" y="4593704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20" name="Rechteck 19"/>
          <p:cNvSpPr/>
          <p:nvPr/>
        </p:nvSpPr>
        <p:spPr>
          <a:xfrm>
            <a:off x="1389832" y="5313784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  <p:sp>
        <p:nvSpPr>
          <p:cNvPr id="21" name="Rechteck 20"/>
          <p:cNvSpPr/>
          <p:nvPr/>
        </p:nvSpPr>
        <p:spPr>
          <a:xfrm>
            <a:off x="1389832" y="5961856"/>
            <a:ext cx="2232248" cy="504056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32688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Status Codes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/>
              <a:t>1xx – Informationen</a:t>
            </a:r>
          </a:p>
          <a:p>
            <a:endParaRPr lang="de-DE" dirty="0"/>
          </a:p>
          <a:p>
            <a:r>
              <a:rPr lang="de-DE" dirty="0"/>
              <a:t>2xx – Erfolgreiche Operation</a:t>
            </a:r>
          </a:p>
          <a:p>
            <a:endParaRPr lang="de-DE" dirty="0"/>
          </a:p>
          <a:p>
            <a:r>
              <a:rPr lang="de-DE" dirty="0"/>
              <a:t>3xx – Umleitung</a:t>
            </a:r>
          </a:p>
          <a:p>
            <a:endParaRPr lang="de-DE" dirty="0"/>
          </a:p>
          <a:p>
            <a:r>
              <a:rPr lang="de-DE" dirty="0"/>
              <a:t>4xx – Client-Fehler</a:t>
            </a:r>
          </a:p>
          <a:p>
            <a:endParaRPr lang="de-DE" dirty="0"/>
          </a:p>
          <a:p>
            <a:r>
              <a:rPr lang="de-DE" dirty="0"/>
              <a:t>5xx – Server-Fehler</a:t>
            </a:r>
          </a:p>
          <a:p>
            <a:endParaRPr lang="de-DE" dirty="0"/>
          </a:p>
          <a:p>
            <a:r>
              <a:rPr lang="de-DE" dirty="0"/>
              <a:t>9xx – Proprietäre Fehler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>
          <a:xfrm>
            <a:off x="11399080" y="5882400"/>
            <a:ext cx="1605720" cy="300368"/>
          </a:xfrm>
        </p:spPr>
        <p:txBody>
          <a:bodyPr/>
          <a:lstStyle/>
          <a:p>
            <a:r>
              <a:rPr lang="de-DE" dirty="0"/>
              <a:t>Manuel Rabenmüller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Tools – Chrome Entwicklertools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2D68DAA3-9CE0-4A4F-B73D-BE63A91D9E06}" type="datetime1">
              <a:rPr lang="de-DE" smtClean="0"/>
              <a:pPr/>
              <a:t>19.02.2017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456B198-FE55-4C2A-B77C-6C84E701438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55" y="1439044"/>
            <a:ext cx="4903781" cy="568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356201"/>
      </p:ext>
    </p:extLst>
  </p:cSld>
  <p:clrMapOvr>
    <a:masterClrMapping/>
  </p:clrMapOvr>
</p:sld>
</file>

<file path=ppt/theme/theme1.xml><?xml version="1.0" encoding="utf-8"?>
<a:theme xmlns:a="http://schemas.openxmlformats.org/drawingml/2006/main" name="DATEV-Folienmaster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615</Words>
  <Application>Microsoft Office PowerPoint</Application>
  <PresentationFormat>Benutzerdefiniert</PresentationFormat>
  <Paragraphs>177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Compatil DATEV</vt:lpstr>
      <vt:lpstr>Segoe UI</vt:lpstr>
      <vt:lpstr>Wingdings</vt:lpstr>
      <vt:lpstr>DATEV-Folienmaster</vt:lpstr>
      <vt:lpstr>Die tolle Welt des HTTP Protocol</vt:lpstr>
      <vt:lpstr>Gliederung</vt:lpstr>
      <vt:lpstr>Wo finde ich http ?</vt:lpstr>
      <vt:lpstr>Was ist HTTP ?</vt:lpstr>
      <vt:lpstr>Wie funktioniert eigentlich HTTP ?</vt:lpstr>
      <vt:lpstr>Aufruf einer Einfachen Webseite</vt:lpstr>
      <vt:lpstr>HTTP StatusCodes</vt:lpstr>
      <vt:lpstr>HTTP Status Codes</vt:lpstr>
      <vt:lpstr>Unsere Tools – Chrome Entwicklertools</vt:lpstr>
      <vt:lpstr>Unsere Tools - Fiddler</vt:lpstr>
      <vt:lpstr>HTTP Methoden – Das Paket</vt:lpstr>
      <vt:lpstr>HTTP Methoden - GET</vt:lpstr>
      <vt:lpstr>Aufgabe - GET</vt:lpstr>
      <vt:lpstr>HTTP Methoden - POST</vt:lpstr>
      <vt:lpstr>Aufgabe - POST</vt:lpstr>
      <vt:lpstr>HTTP Header</vt:lpstr>
      <vt:lpstr>HTTP Header – MIME Types</vt:lpstr>
      <vt:lpstr>Aufgaben - Header</vt:lpstr>
      <vt:lpstr>Weitere HTTP Methoden</vt:lpstr>
      <vt:lpstr>Aufgaben – Weitere Methoden</vt:lpstr>
      <vt:lpstr>Analysieren eines HTTP Packet mit WireShark</vt:lpstr>
    </vt:vector>
  </TitlesOfParts>
  <Company>DATEV eG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tolle Welt des HTTP Protocol</dc:title>
  <dc:creator>t09430a</dc:creator>
  <cp:lastModifiedBy>manuel rabenmueller</cp:lastModifiedBy>
  <cp:revision>24</cp:revision>
  <dcterms:created xsi:type="dcterms:W3CDTF">2016-11-17T14:43:22Z</dcterms:created>
  <dcterms:modified xsi:type="dcterms:W3CDTF">2017-02-19T14:02:55Z</dcterms:modified>
</cp:coreProperties>
</file>