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64" r:id="rId4"/>
    <p:sldId id="256" r:id="rId5"/>
    <p:sldId id="259" r:id="rId6"/>
    <p:sldId id="260" r:id="rId7"/>
    <p:sldId id="257" r:id="rId8"/>
    <p:sldId id="263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898-8681-427A-A6E6-37C45CD0B70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2CD7-0F1C-4F4E-ABF5-3961CFEC2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B90-590D-41AB-9287-50CDBB2E4CCD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ED61-25C9-4BBD-B111-E676A03A2DAB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E56-BE94-48A0-AA2C-5D02AF1BA372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925B-3ABD-4C4B-92E0-EC4897DD4947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F3E3-6566-45AA-90EE-403E5989F8F9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4A-FA2D-438E-B6BC-899B7F3FB765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0A2F-6137-4D9A-A93E-4110A0BB28F9}" type="datetime1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096-057D-4A55-8B5D-CF5AEF0692C7}" type="datetime1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A74-6599-4642-A37B-4D0C5935362C}" type="datetime1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3D1-B98F-4827-A8EF-6CB38806E1B7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AE0-7CDB-4CEB-BD13-9830369D4B6F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8BF0-2DB6-492E-BAA2-E43FD005B33A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92598"/>
            <a:ext cx="9898380" cy="2753108"/>
          </a:xfrm>
        </p:spPr>
        <p:txBody>
          <a:bodyPr/>
          <a:lstStyle/>
          <a:p>
            <a:r>
              <a:rPr lang="en-GB" dirty="0"/>
              <a:t>Phase 3</a:t>
            </a:r>
            <a:br>
              <a:rPr lang="en-GB" dirty="0"/>
            </a:br>
            <a:r>
              <a:rPr lang="en-GB" dirty="0"/>
              <a:t>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147060"/>
            <a:ext cx="10088880" cy="3710940"/>
          </a:xfrm>
        </p:spPr>
        <p:txBody>
          <a:bodyPr>
            <a:normAutofit/>
          </a:bodyPr>
          <a:lstStyle/>
          <a:p>
            <a:pPr fontAlgn="base"/>
            <a:r>
              <a:rPr lang="de-DE" sz="3200" dirty="0"/>
              <a:t>Seminar: Das Internet der Dinge (IoT) - ein Hackerparadies?</a:t>
            </a:r>
          </a:p>
          <a:p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| </a:t>
            </a:r>
            <a:r>
              <a:rPr lang="en-GB" dirty="0" err="1"/>
              <a:t>Sergej</a:t>
            </a:r>
            <a:r>
              <a:rPr lang="en-GB" dirty="0"/>
              <a:t> Maul |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Stöcklin</a:t>
            </a:r>
            <a:r>
              <a:rPr lang="en-GB" dirty="0"/>
              <a:t> |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| Fabian Neumeier |  Lukas </a:t>
            </a:r>
            <a:r>
              <a:rPr lang="en-GB" dirty="0" err="1"/>
              <a:t>Stöcklin</a:t>
            </a:r>
            <a:r>
              <a:rPr lang="en-GB" dirty="0"/>
              <a:t> |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|Samuel Hugger | Clement Francois | Joel </a:t>
            </a:r>
            <a:r>
              <a:rPr lang="en-GB" dirty="0" err="1"/>
              <a:t>Grossenbacher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VI.	</a:t>
            </a:r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✔</a:t>
                </a: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  <a:r>
                  <a:rPr lang="en-GB" dirty="0"/>
                  <a:t>Philips Hue 						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LED-Matrix | Alexa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b="0" dirty="0"/>
                  <a:t> SSL-Strip das </a:t>
                </a:r>
                <a:r>
                  <a:rPr lang="en-GB" sz="2800" b="0" dirty="0" err="1"/>
                  <a:t>falsche</a:t>
                </a:r>
                <a:r>
                  <a:rPr lang="en-GB" sz="2800" b="0" dirty="0"/>
                  <a:t> Tool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i="1" dirty="0"/>
                  <a:t> “Reducing security for the sake of interoperability”</a:t>
                </a:r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2072"/>
                <a:ext cx="10515600" cy="4893968"/>
              </a:xfrm>
              <a:blipFill>
                <a:blip r:embed="rId2"/>
                <a:stretch>
                  <a:fillRect l="-1217" t="-2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541D-30B0-4527-A481-D536822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132-E7A5-4AF7-93D8-39B6ED3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VII.	Was nun?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72F-2A5B-4550-93F3-C83577A6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HTTP </a:t>
            </a:r>
            <a:r>
              <a:rPr lang="en-GB" dirty="0" err="1"/>
              <a:t>Protokoll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Angriffe</a:t>
            </a:r>
            <a:r>
              <a:rPr lang="en-GB" dirty="0"/>
              <a:t> auf SSL/TLS</a:t>
            </a:r>
          </a:p>
          <a:p>
            <a:endParaRPr lang="en-GB" dirty="0"/>
          </a:p>
          <a:p>
            <a:r>
              <a:rPr lang="en-GB" dirty="0"/>
              <a:t>Downgrade auf </a:t>
            </a:r>
            <a:r>
              <a:rPr lang="en-GB" dirty="0" err="1"/>
              <a:t>ältere</a:t>
            </a:r>
            <a:r>
              <a:rPr lang="en-GB" dirty="0"/>
              <a:t> </a:t>
            </a:r>
            <a:r>
              <a:rPr lang="en-GB" dirty="0" err="1"/>
              <a:t>Versionen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Bekannte</a:t>
            </a:r>
            <a:r>
              <a:rPr lang="en-GB" dirty="0"/>
              <a:t> Bugs </a:t>
            </a:r>
            <a:r>
              <a:rPr lang="en-GB" dirty="0" err="1"/>
              <a:t>ausnutzen</a:t>
            </a:r>
            <a:r>
              <a:rPr lang="en-GB" dirty="0"/>
              <a:t> (DROWN, POODLE,…)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25DE-FE42-435E-A407-5AC3F83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B4233A-9EA3-48B7-B1AF-52F51AB3D4BA}"/>
              </a:ext>
            </a:extLst>
          </p:cNvPr>
          <p:cNvSpPr txBox="1">
            <a:spLocks/>
          </p:cNvSpPr>
          <p:nvPr/>
        </p:nvSpPr>
        <p:spPr>
          <a:xfrm>
            <a:off x="9560689" y="5462184"/>
            <a:ext cx="2540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  </a:t>
            </a:r>
            <a:r>
              <a:rPr lang="en-GB" dirty="0" err="1"/>
              <a:t>Fragen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9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2BB4-83D1-45BD-8342-9A99996F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C548-2C7C-44CC-807D-33C133F5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dirty="0" err="1"/>
              <a:t>Wiederholung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Setup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Philips Hue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LED-Matrix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Alexa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err="1"/>
              <a:t>Schlussfolgerungen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Was nun?</a:t>
            </a:r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  <a:p>
            <a:pPr marL="571500" indent="-571500">
              <a:buFont typeface="+mj-lt"/>
              <a:buAutoNum type="romanU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8A5D-E785-4B90-B482-1DCD6688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1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	</a:t>
            </a:r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D5E72-DD27-4DE5-BC1D-05DC8B9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42866" y="2443036"/>
            <a:ext cx="239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II.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CBA68-81AD-41BC-AD90-3661916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4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A1CD6-0DDD-4378-BF8E-FC934084985B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9433E9-787A-4030-A74F-413929BF0189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FFB1E21-5209-4EB8-93E7-ED2ED3904815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032D7A0-B2E3-4268-AEC8-1B091687B1C2}"/>
                    </a:ext>
                  </a:extLst>
                </p:cNvPr>
                <p:cNvGrpSpPr/>
                <p:nvPr/>
              </p:nvGrpSpPr>
              <p:grpSpPr>
                <a:xfrm>
                  <a:off x="1149743" y="137462"/>
                  <a:ext cx="9885257" cy="6422370"/>
                  <a:chOff x="1149743" y="137462"/>
                  <a:chExt cx="9885257" cy="6422370"/>
                </a:xfrm>
              </p:grpSpPr>
              <p:sp>
                <p:nvSpPr>
                  <p:cNvPr id="4" name="Cloud 3">
                    <a:extLst>
                      <a:ext uri="{FF2B5EF4-FFF2-40B4-BE49-F238E27FC236}">
                        <a16:creationId xmlns:a16="http://schemas.microsoft.com/office/drawing/2014/main" id="{8D238736-2B58-4BA5-9519-03CA0F8DF0AA}"/>
                      </a:ext>
                    </a:extLst>
                  </p:cNvPr>
                  <p:cNvSpPr/>
                  <p:nvPr/>
                </p:nvSpPr>
                <p:spPr>
                  <a:xfrm>
                    <a:off x="4759123" y="1585370"/>
                    <a:ext cx="2546430" cy="839164"/>
                  </a:xfrm>
                  <a:prstGeom prst="cloud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Internet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AF510E9-77C9-472B-B661-620D85DAF973}"/>
                      </a:ext>
                    </a:extLst>
                  </p:cNvPr>
                  <p:cNvSpPr/>
                  <p:nvPr/>
                </p:nvSpPr>
                <p:spPr>
                  <a:xfrm>
                    <a:off x="7874641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Philips Server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36D07F-7482-484C-AFD0-624FE1B670AA}"/>
                      </a:ext>
                    </a:extLst>
                  </p:cNvPr>
                  <p:cNvSpPr/>
                  <p:nvPr/>
                </p:nvSpPr>
                <p:spPr>
                  <a:xfrm>
                    <a:off x="4834359" y="18133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Amazon Server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B0FC3E4-9AD6-48F9-A7A2-0C2DA83A6EB0}"/>
                      </a:ext>
                    </a:extLst>
                  </p:cNvPr>
                  <p:cNvSpPr/>
                  <p:nvPr/>
                </p:nvSpPr>
                <p:spPr>
                  <a:xfrm>
                    <a:off x="1794077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 Server</a:t>
                    </a:r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2373B1D0-7779-44B0-BD02-B88CABA3CD93}"/>
                      </a:ext>
                    </a:extLst>
                  </p:cNvPr>
                  <p:cNvSpPr/>
                  <p:nvPr/>
                </p:nvSpPr>
                <p:spPr>
                  <a:xfrm>
                    <a:off x="5404411" y="3985428"/>
                    <a:ext cx="1689903" cy="2574404"/>
                  </a:xfrm>
                  <a:prstGeom prst="cub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err="1"/>
                      <a:t>Fritzbox</a:t>
                    </a:r>
                    <a:endParaRPr lang="en-GB" dirty="0"/>
                  </a:p>
                </p:txBody>
              </p:sp>
              <p:sp>
                <p:nvSpPr>
                  <p:cNvPr id="21" name="Flowchart: Summing Junction 20">
                    <a:extLst>
                      <a:ext uri="{FF2B5EF4-FFF2-40B4-BE49-F238E27FC236}">
                        <a16:creationId xmlns:a16="http://schemas.microsoft.com/office/drawing/2014/main" id="{58FCF32B-D492-4963-AFA5-D69842CABFA0}"/>
                      </a:ext>
                    </a:extLst>
                  </p:cNvPr>
                  <p:cNvSpPr/>
                  <p:nvPr/>
                </p:nvSpPr>
                <p:spPr>
                  <a:xfrm>
                    <a:off x="5774800" y="4560590"/>
                    <a:ext cx="474562" cy="408008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Flowchart: Terminator 21">
                    <a:extLst>
                      <a:ext uri="{FF2B5EF4-FFF2-40B4-BE49-F238E27FC236}">
                        <a16:creationId xmlns:a16="http://schemas.microsoft.com/office/drawing/2014/main" id="{763B7A8C-5F38-467A-8EE0-1563F9802723}"/>
                      </a:ext>
                    </a:extLst>
                  </p:cNvPr>
                  <p:cNvSpPr/>
                  <p:nvPr/>
                </p:nvSpPr>
                <p:spPr>
                  <a:xfrm>
                    <a:off x="1149743" y="4346055"/>
                    <a:ext cx="2118167" cy="30175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Alexa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653FB557-7DE7-442A-B3FD-3567CAC1EFC0}"/>
                      </a:ext>
                    </a:extLst>
                  </p:cNvPr>
                  <p:cNvSpPr/>
                  <p:nvPr/>
                </p:nvSpPr>
                <p:spPr>
                  <a:xfrm>
                    <a:off x="1149745" y="482572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Hue Bridge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42CBEE1-F589-4BD5-ACA7-7C8C2DE5DEF7}"/>
                      </a:ext>
                    </a:extLst>
                  </p:cNvPr>
                  <p:cNvSpPr/>
                  <p:nvPr/>
                </p:nvSpPr>
                <p:spPr>
                  <a:xfrm>
                    <a:off x="1149743" y="6092142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Attacker (kali)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6D77390-C3D3-4EBB-9AC8-D1C63ED2B897}"/>
                      </a:ext>
                    </a:extLst>
                  </p:cNvPr>
                  <p:cNvSpPr/>
                  <p:nvPr/>
                </p:nvSpPr>
                <p:spPr>
                  <a:xfrm>
                    <a:off x="1149744" y="543745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F95FFB5-64B1-4873-A549-FC028A2F6069}"/>
                      </a:ext>
                    </a:extLst>
                  </p:cNvPr>
                  <p:cNvCxnSpPr>
                    <a:cxnSpLocks/>
                    <a:stCxn id="13" idx="5"/>
                    <a:endCxn id="4" idx="2"/>
                  </p:cNvCxnSpPr>
                  <p:nvPr/>
                </p:nvCxnSpPr>
                <p:spPr>
                  <a:xfrm>
                    <a:off x="3839156" y="1462370"/>
                    <a:ext cx="927866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5C876ED-30AF-48D2-8772-A7DD5C07DEF3}"/>
                      </a:ext>
                    </a:extLst>
                  </p:cNvPr>
                  <p:cNvCxnSpPr>
                    <a:cxnSpLocks/>
                    <a:stCxn id="12" idx="4"/>
                    <a:endCxn id="4" idx="3"/>
                  </p:cNvCxnSpPr>
                  <p:nvPr/>
                </p:nvCxnSpPr>
                <p:spPr>
                  <a:xfrm flipH="1">
                    <a:off x="6032338" y="997353"/>
                    <a:ext cx="1" cy="6359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5F9DE36-3B57-4CEF-B9FE-FC4BCD1B88A8}"/>
                      </a:ext>
                    </a:extLst>
                  </p:cNvPr>
                  <p:cNvCxnSpPr>
                    <a:cxnSpLocks/>
                    <a:stCxn id="11" idx="3"/>
                    <a:endCxn id="4" idx="0"/>
                  </p:cNvCxnSpPr>
                  <p:nvPr/>
                </p:nvCxnSpPr>
                <p:spPr>
                  <a:xfrm flipH="1">
                    <a:off x="7303431" y="1462370"/>
                    <a:ext cx="922090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C166635-1072-4CD5-B7DF-80E2235F1ACF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>
                    <a:off x="6032338" y="2423640"/>
                    <a:ext cx="0" cy="66004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3C1FE5B-D685-49B2-A0C4-455A0A98F942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012081" y="3491693"/>
                    <a:ext cx="20257" cy="10688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EB46E354-2AF9-4964-A07E-D81BDF1019FA}"/>
                      </a:ext>
                    </a:extLst>
                  </p:cNvPr>
                  <p:cNvCxnSpPr>
                    <a:cxnSpLocks/>
                    <a:endCxn id="26" idx="3"/>
                  </p:cNvCxnSpPr>
                  <p:nvPr/>
                </p:nvCxnSpPr>
                <p:spPr>
                  <a:xfrm flipH="1">
                    <a:off x="3105865" y="556163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5057D90-86A8-463C-95B3-77631B41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6216322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BC68754-D831-4834-8659-DDF025CC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494990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23022FD2-D11C-44BE-88D5-B678DAA7D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981" y="4470520"/>
                    <a:ext cx="21666" cy="1745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7" name="Graphic 126" descr="Wireless router">
                    <a:extLst>
                      <a:ext uri="{FF2B5EF4-FFF2-40B4-BE49-F238E27FC236}">
                        <a16:creationId xmlns:a16="http://schemas.microsoft.com/office/drawing/2014/main" id="{FB394D5C-4FE4-44F6-A121-C3A259E17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5137" y="563494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Laptop">
                    <a:extLst>
                      <a:ext uri="{FF2B5EF4-FFF2-40B4-BE49-F238E27FC236}">
                        <a16:creationId xmlns:a16="http://schemas.microsoft.com/office/drawing/2014/main" id="{9246BC7C-EE10-4CBF-8CBC-862CCFB08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918" y="28277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Database">
                    <a:extLst>
                      <a:ext uri="{FF2B5EF4-FFF2-40B4-BE49-F238E27FC236}">
                        <a16:creationId xmlns:a16="http://schemas.microsoft.com/office/drawing/2014/main" id="{360E79A8-EB00-4F3C-A01C-8CEDB89BB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600" y="7189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Database">
                    <a:extLst>
                      <a:ext uri="{FF2B5EF4-FFF2-40B4-BE49-F238E27FC236}">
                        <a16:creationId xmlns:a16="http://schemas.microsoft.com/office/drawing/2014/main" id="{D4E1A11C-AB7B-4DA3-9B94-CCF1A17C8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0318" y="13746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Database">
                    <a:extLst>
                      <a:ext uri="{FF2B5EF4-FFF2-40B4-BE49-F238E27FC236}">
                        <a16:creationId xmlns:a16="http://schemas.microsoft.com/office/drawing/2014/main" id="{10062861-0CF8-4DF8-9C89-C32493F14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5192" y="71666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Flowchart: Summing Junction 148">
                  <a:extLst>
                    <a:ext uri="{FF2B5EF4-FFF2-40B4-BE49-F238E27FC236}">
                      <a16:creationId xmlns:a16="http://schemas.microsoft.com/office/drawing/2014/main" id="{1EBE6096-29D4-49F6-B674-7B7C283C2C35}"/>
                    </a:ext>
                  </a:extLst>
                </p:cNvPr>
                <p:cNvSpPr/>
                <p:nvPr/>
              </p:nvSpPr>
              <p:spPr>
                <a:xfrm>
                  <a:off x="5795056" y="3090878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BF1F3DB-5DE5-4CD3-8DA2-95BF760B498E}"/>
                  </a:ext>
                </a:extLst>
              </p:cNvPr>
              <p:cNvSpPr txBox="1"/>
              <p:nvPr/>
            </p:nvSpPr>
            <p:spPr>
              <a:xfrm>
                <a:off x="4925020" y="3090878"/>
                <a:ext cx="87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Laptop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6D4608-B39B-4CCB-BCA9-FABE4155D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10" y="4470520"/>
              <a:ext cx="2189071" cy="3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	Philips Hue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5A5-505C-446A-B08C-7AEABB5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</a:p>
              <a:p>
                <a:pPr lvl="1"/>
                <a:endParaRPr lang="en-GB" b="0" dirty="0"/>
              </a:p>
              <a:p>
                <a:pPr lvl="1"/>
                <a:endParaRPr lang="en-GB" b="0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✔ </a:t>
                </a:r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D2A9-40ED-460C-A857-DB5B848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IV.	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FB407-6506-42ED-AEE8-7C73910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B40A-0687-4BF4-A3AA-0E8CF9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63" r="11922" b="28632"/>
          <a:stretch/>
        </p:blipFill>
        <p:spPr>
          <a:xfrm>
            <a:off x="9395460" y="-10867"/>
            <a:ext cx="2776863" cy="2281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8935-5FB0-4BBB-A8FE-961E8A41B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32" t="19999" r="31381" b="26028"/>
          <a:stretch/>
        </p:blipFill>
        <p:spPr>
          <a:xfrm rot="16200000">
            <a:off x="5637096" y="-288137"/>
            <a:ext cx="1448022" cy="26320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79D13C-D55A-4508-9A88-7B10A42D9E40}"/>
              </a:ext>
            </a:extLst>
          </p:cNvPr>
          <p:cNvSpPr/>
          <p:nvPr/>
        </p:nvSpPr>
        <p:spPr>
          <a:xfrm>
            <a:off x="7840980" y="792480"/>
            <a:ext cx="12268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 err="1"/>
                  <a:t>Keine</a:t>
                </a:r>
                <a:r>
                  <a:rPr lang="en-GB" dirty="0"/>
                  <a:t> </a:t>
                </a:r>
                <a:r>
                  <a:rPr lang="en-GB" dirty="0" err="1"/>
                  <a:t>Verbindung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ARP-Spoof &amp; SSL-Strip</a:t>
                </a:r>
              </a:p>
              <a:p>
                <a:pPr lvl="1"/>
                <a:r>
                  <a:rPr lang="en-GB" dirty="0" err="1"/>
                  <a:t>nutzlos</a:t>
                </a:r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/>
                  <a:t>SSL-Sniff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B957-94DA-4751-8DA3-4A9737E2E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2149-090E-4293-986B-5EB2736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ADD-4830-4D25-BAB5-512E8263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 Alexa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24D7-8870-435E-A69E-38F6A4DCD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GB" dirty="0" err="1"/>
                  <a:t>Versucht</a:t>
                </a:r>
                <a:r>
                  <a:rPr lang="en-GB" dirty="0"/>
                  <a:t>: </a:t>
                </a:r>
                <a:r>
                  <a:rPr lang="en-GB" dirty="0" err="1"/>
                  <a:t>Resultate</a:t>
                </a:r>
                <a:r>
                  <a:rPr lang="en-GB" dirty="0"/>
                  <a:t> </a:t>
                </a:r>
                <a:r>
                  <a:rPr lang="en-GB" dirty="0" err="1"/>
                  <a:t>wie</a:t>
                </a:r>
                <a:r>
                  <a:rPr lang="en-GB" dirty="0"/>
                  <a:t> </a:t>
                </a:r>
                <a:r>
                  <a:rPr lang="en-GB" dirty="0" err="1"/>
                  <a:t>bei</a:t>
                </a:r>
                <a:r>
                  <a:rPr lang="en-GB" dirty="0"/>
                  <a:t> LED-Matrix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Certificate Pinning</a:t>
                </a:r>
              </a:p>
              <a:p>
                <a:pPr marL="457200" lvl="1" indent="0">
                  <a:buNone/>
                </a:pPr>
                <a:r>
                  <a:rPr lang="en-GB" dirty="0"/>
                  <a:t>SSL-Sniff</a:t>
                </a:r>
              </a:p>
              <a:p>
                <a:pPr lvl="1"/>
                <a:r>
                  <a:rPr lang="en-GB" dirty="0" err="1"/>
                  <a:t>ähnlich</a:t>
                </a:r>
                <a:r>
                  <a:rPr lang="en-GB" dirty="0"/>
                  <a:t> </a:t>
                </a:r>
                <a:r>
                  <a:rPr lang="en-GB" dirty="0" err="1"/>
                  <a:t>auch</a:t>
                </a:r>
                <a:r>
                  <a:rPr lang="en-GB" dirty="0"/>
                  <a:t> auf ATWINC1500 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24D7-8870-435E-A69E-38F6A4DCD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7DEC-383A-4861-A465-33E9691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Phase 3 SSL-Stripping und Verwandtes</vt:lpstr>
      <vt:lpstr>Inhalt</vt:lpstr>
      <vt:lpstr>I. Wiederholung</vt:lpstr>
      <vt:lpstr>PowerPoint Presentation</vt:lpstr>
      <vt:lpstr>III. Philips Hue</vt:lpstr>
      <vt:lpstr>Philips Hue cont.</vt:lpstr>
      <vt:lpstr>IV. LED-Matrix</vt:lpstr>
      <vt:lpstr>LED-Matrix cont.</vt:lpstr>
      <vt:lpstr>V. Alexa</vt:lpstr>
      <vt:lpstr>VI. Schlussfolgerungen</vt:lpstr>
      <vt:lpstr>VII. Was nun?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157</cp:revision>
  <cp:lastPrinted>2017-12-09T10:06:30Z</cp:lastPrinted>
  <dcterms:created xsi:type="dcterms:W3CDTF">2017-12-08T12:12:42Z</dcterms:created>
  <dcterms:modified xsi:type="dcterms:W3CDTF">2017-12-09T10:40:07Z</dcterms:modified>
</cp:coreProperties>
</file>