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8" r:id="rId2"/>
    <p:sldId id="267" r:id="rId3"/>
    <p:sldId id="264" r:id="rId4"/>
    <p:sldId id="256" r:id="rId5"/>
    <p:sldId id="259" r:id="rId6"/>
    <p:sldId id="260" r:id="rId7"/>
    <p:sldId id="257" r:id="rId8"/>
    <p:sldId id="263" r:id="rId9"/>
    <p:sldId id="266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80898-8681-427A-A6E6-37C45CD0B708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42CD7-0F1C-4F4E-ABF5-3961CFEC2D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620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428E-76EE-47D8-87C2-2B3856A70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B6FDA-B0C8-47EC-B553-72F35F74A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8B912-02C0-49E3-A95A-6ED5835C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EB90-590D-41AB-9287-50CDBB2E4CCD}" type="datetime1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51B3B-F026-415D-9528-04896452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61052-E830-454A-BAB5-2DFB2A3D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3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B624-D8A9-4198-A657-A139B400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2869B-FA63-4E6E-A9A5-49EF1FB43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3EC7D-6A3C-4E38-BF83-479EDB0F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ED61-25C9-4BBD-B111-E676A03A2DAB}" type="datetime1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1C9F-5711-4F2E-8043-D4F33D40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10D84-421C-4167-B2AE-42C678DE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09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D0B1D3-BE56-46C9-A32E-FD7255FB3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DB162-7E76-4B36-AC0C-E82A2293D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86F23-1903-464F-B7EB-F658CE81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7E56-BE94-48A0-AA2C-5D02AF1BA372}" type="datetime1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37421-2C12-4D51-9F9F-F0C31BCA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AB6E7-B23C-4076-8352-705AFEB6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72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A043-FA65-4AAC-8E23-472C98D9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5192-CB99-40F9-907A-85914B303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6497D-4A61-4A71-8129-6E8561BD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925B-3ABD-4C4B-92E0-EC4897DD4947}" type="datetime1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ACED6-E495-4BF1-AB2D-C4211BA8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E9311-A875-4514-BA24-124465CB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8627-C4A8-4D4A-9F7C-6B5D8804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3ABE0-22F0-4B47-A432-39EB41772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BB83B-E95F-4604-BBC4-FC5A0BC8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F3E3-6566-45AA-90EE-403E5989F8F9}" type="datetime1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26A2B-86DA-4092-92D4-F18A1682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43933-CD28-4354-B6E1-775E01FE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36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E30C-40C5-4C47-B359-3EF3E2CB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59AC9-3F65-4AB4-8E2A-604787E5E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BCC44-A3F3-493F-B3A6-B519BAEA1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23DFA-8DE6-47E4-BB96-40F64C1C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114A-FA2D-438E-B6BC-899B7F3FB765}" type="datetime1">
              <a:rPr lang="en-GB" smtClean="0"/>
              <a:t>09/12/2017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D1F65-1576-467F-B73D-7EF11D27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7F227-730E-45D6-A376-A225EA01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87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0B0F-1D35-40DA-90BF-B3D9A2B5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96183-3CE6-41AC-9FA1-B309B6409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49038-2793-4A04-A6DB-A373F7478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EF2B8-AF9C-471D-8BFD-219551EBB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633B8-5B16-475B-868E-802065051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B2FAE-2451-47D8-9194-5DB62F11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0A2F-6137-4D9A-A93E-4110A0BB28F9}" type="datetime1">
              <a:rPr lang="en-GB" smtClean="0"/>
              <a:t>09/12/2017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B6F57-43F1-482A-9802-C1EBFDBB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6E1D2-2D8C-4731-8967-A2CFB47A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27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3A6D-94C7-4FDB-A0D5-84E70765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59E54-62C2-4D0C-9988-199CF33C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4096-057D-4A55-8B5D-CF5AEF0692C7}" type="datetime1">
              <a:rPr lang="en-GB" smtClean="0"/>
              <a:t>09/12/2017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6574B-3B33-4FAC-992B-7B8B2997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43876-906E-4BED-BB98-EB6CA0D5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40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33459-CB79-44FC-A082-3AE6FEBF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0A74-6599-4642-A37B-4D0C5935362C}" type="datetime1">
              <a:rPr lang="en-GB" smtClean="0"/>
              <a:t>09/12/2017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27C8F-6580-496C-B954-9AA8BB5E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85F07-555E-4BA5-B677-786F215A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69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F789-0D9C-45A5-94D6-AC84A2A5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127BA-2CDD-403E-9F3A-88387CD91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5B97B-BBDA-4FA7-8531-41CAC102E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D5B5E-A3A0-4AA7-B2FE-6DDC4544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F3D1-B98F-4827-A8EF-6CB38806E1B7}" type="datetime1">
              <a:rPr lang="en-GB" smtClean="0"/>
              <a:t>09/12/2017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6E7B3-82F5-45DE-B2E1-F8F7260F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72B15-544D-4C68-9C22-9F7247CD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47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B4D8-AEF4-4E3C-8A0E-0F819DA7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A2C4D-C744-4327-ADA2-D9AA4FC5A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86871-2D59-4502-843F-42664BE5E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08EBA-23D8-48D5-BD0A-94C102D9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EAE0-7CDB-4CEB-BD13-9830369D4B6F}" type="datetime1">
              <a:rPr lang="en-GB" smtClean="0"/>
              <a:t>09/12/2017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18DFF-4754-403D-BA52-F23A41C0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6364D-DC8E-4A79-B6C2-F6824A55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0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C129-D886-47B3-9E2E-548DDCD8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9C77D-03D3-433C-A666-03F2797E9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D47B8-0FB3-4327-A7B2-E7BD98FC9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F8BF0-2DB6-492E-BAA2-E43FD005B33A}" type="datetime1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5EA39-3E78-41C0-A169-3A2B74314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36F36-0538-45B3-A67B-B6B079B92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20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F9D4-F47C-44AF-A661-3BEB303D2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1580" y="92598"/>
            <a:ext cx="9898380" cy="2753108"/>
          </a:xfrm>
        </p:spPr>
        <p:txBody>
          <a:bodyPr/>
          <a:lstStyle/>
          <a:p>
            <a:r>
              <a:rPr lang="en-GB" dirty="0"/>
              <a:t>Phase 3</a:t>
            </a:r>
            <a:br>
              <a:rPr lang="en-GB" dirty="0"/>
            </a:br>
            <a:r>
              <a:rPr lang="en-GB" dirty="0"/>
              <a:t>SSL-Stripping und </a:t>
            </a:r>
            <a:r>
              <a:rPr lang="en-GB" dirty="0" err="1"/>
              <a:t>Verwandtes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DC79B-0D47-4398-8495-A8390E1D2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520" y="3147060"/>
            <a:ext cx="10088880" cy="3710940"/>
          </a:xfrm>
        </p:spPr>
        <p:txBody>
          <a:bodyPr>
            <a:normAutofit/>
          </a:bodyPr>
          <a:lstStyle/>
          <a:p>
            <a:pPr fontAlgn="base"/>
            <a:r>
              <a:rPr lang="de-DE" sz="3200" dirty="0"/>
              <a:t>Seminar: Das Internet der Dinge (IoT) - ein Hackerparadies?</a:t>
            </a:r>
          </a:p>
          <a:p>
            <a:endParaRPr lang="en-GB" dirty="0"/>
          </a:p>
          <a:p>
            <a:r>
              <a:rPr lang="en-GB" dirty="0"/>
              <a:t>9 </a:t>
            </a:r>
            <a:r>
              <a:rPr lang="en-GB" dirty="0" err="1"/>
              <a:t>Dezember</a:t>
            </a:r>
            <a:r>
              <a:rPr lang="en-GB" dirty="0"/>
              <a:t> 2017</a:t>
            </a:r>
          </a:p>
          <a:p>
            <a:endParaRPr lang="en-GB" dirty="0"/>
          </a:p>
          <a:p>
            <a:r>
              <a:rPr lang="en-GB" dirty="0"/>
              <a:t>Alexander </a:t>
            </a:r>
            <a:r>
              <a:rPr lang="en-GB" dirty="0" err="1"/>
              <a:t>Korff</a:t>
            </a:r>
            <a:r>
              <a:rPr lang="en-GB" dirty="0"/>
              <a:t> | </a:t>
            </a:r>
            <a:r>
              <a:rPr lang="en-GB" dirty="0" err="1"/>
              <a:t>Sergej</a:t>
            </a:r>
            <a:r>
              <a:rPr lang="en-GB" dirty="0"/>
              <a:t> Maul | </a:t>
            </a:r>
            <a:r>
              <a:rPr lang="en-GB" dirty="0" err="1"/>
              <a:t>Yannik</a:t>
            </a:r>
            <a:r>
              <a:rPr lang="en-GB" dirty="0"/>
              <a:t> </a:t>
            </a:r>
            <a:r>
              <a:rPr lang="en-GB" dirty="0" err="1"/>
              <a:t>Stöcklin</a:t>
            </a:r>
            <a:r>
              <a:rPr lang="en-GB" dirty="0"/>
              <a:t> | Sebastian Philipp </a:t>
            </a:r>
          </a:p>
          <a:p>
            <a:r>
              <a:rPr lang="en-GB" dirty="0"/>
              <a:t>Daniel </a:t>
            </a:r>
            <a:r>
              <a:rPr lang="en-GB" dirty="0" err="1"/>
              <a:t>Seidinger</a:t>
            </a:r>
            <a:r>
              <a:rPr lang="en-GB" dirty="0"/>
              <a:t> | Fabian Neumeier |  Lukas </a:t>
            </a:r>
            <a:r>
              <a:rPr lang="en-GB" dirty="0" err="1"/>
              <a:t>Stöcklin</a:t>
            </a:r>
            <a:r>
              <a:rPr lang="en-GB" dirty="0"/>
              <a:t> | Manuel </a:t>
            </a:r>
            <a:r>
              <a:rPr lang="en-GB" dirty="0" err="1"/>
              <a:t>Rickli</a:t>
            </a:r>
            <a:r>
              <a:rPr lang="en-GB" dirty="0"/>
              <a:t>	</a:t>
            </a:r>
          </a:p>
          <a:p>
            <a:r>
              <a:rPr lang="en-GB" dirty="0"/>
              <a:t> </a:t>
            </a:r>
            <a:r>
              <a:rPr lang="en-GB" dirty="0" err="1"/>
              <a:t>Desirée</a:t>
            </a:r>
            <a:r>
              <a:rPr lang="en-GB" dirty="0"/>
              <a:t> </a:t>
            </a:r>
            <a:r>
              <a:rPr lang="en-GB" dirty="0" err="1"/>
              <a:t>Nusch</a:t>
            </a:r>
            <a:r>
              <a:rPr lang="en-GB" dirty="0"/>
              <a:t> |Samuel Hugger | Clement Francois | Joel </a:t>
            </a:r>
            <a:r>
              <a:rPr lang="en-GB" dirty="0" err="1"/>
              <a:t>Grossenbacher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282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712D-B737-42AB-B983-28B0BCC4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VI.	</a:t>
            </a:r>
            <a:r>
              <a:rPr lang="en-GB" dirty="0" err="1"/>
              <a:t>Schlussfolgerungen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9F2C76-DA68-4365-B768-8EB2C1AE08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2072"/>
                <a:ext cx="10515600" cy="48939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solidFill>
                      <a:srgbClr val="FF0000"/>
                    </a:solidFill>
                  </a:rPr>
                  <a:t>✔</a:t>
                </a:r>
                <a:r>
                  <a:rPr lang="en-GB" dirty="0">
                    <a:solidFill>
                      <a:schemeClr val="accent6"/>
                    </a:solidFill>
                  </a:rPr>
                  <a:t> </a:t>
                </a:r>
                <a:r>
                  <a:rPr lang="en-GB" dirty="0"/>
                  <a:t>Philips Hue 						</a:t>
                </a:r>
              </a:p>
              <a:p>
                <a:pPr lvl="1"/>
                <a:r>
                  <a:rPr lang="en-GB" dirty="0" err="1"/>
                  <a:t>Kommunikation</a:t>
                </a:r>
                <a:r>
                  <a:rPr lang="en-GB" dirty="0"/>
                  <a:t> </a:t>
                </a:r>
                <a:r>
                  <a:rPr lang="en-GB" dirty="0" err="1"/>
                  <a:t>mit</a:t>
                </a:r>
                <a:r>
                  <a:rPr lang="en-GB" dirty="0"/>
                  <a:t> den </a:t>
                </a:r>
                <a:r>
                  <a:rPr lang="en-GB" dirty="0" err="1"/>
                  <a:t>Servern</a:t>
                </a:r>
                <a:r>
                  <a:rPr lang="en-GB" dirty="0"/>
                  <a:t> </a:t>
                </a:r>
                <a:r>
                  <a:rPr lang="en-GB" dirty="0" err="1"/>
                  <a:t>ist</a:t>
                </a:r>
                <a:r>
                  <a:rPr lang="en-GB" dirty="0"/>
                  <a:t> </a:t>
                </a:r>
                <a:r>
                  <a:rPr lang="en-GB" dirty="0" err="1"/>
                  <a:t>verschlüsselt</a:t>
                </a:r>
                <a:endParaRPr lang="en-GB" dirty="0"/>
              </a:p>
              <a:p>
                <a:pPr marL="457200" lvl="1" indent="0">
                  <a:buNone/>
                </a:pPr>
                <a:r>
                  <a:rPr lang="en-GB" dirty="0"/>
                  <a:t>	ABER</a:t>
                </a:r>
              </a:p>
              <a:p>
                <a:pPr lvl="1"/>
                <a:r>
                  <a:rPr lang="en-GB" dirty="0" err="1"/>
                  <a:t>Im</a:t>
                </a:r>
                <a:r>
                  <a:rPr lang="en-GB" dirty="0"/>
                  <a:t> </a:t>
                </a:r>
                <a:r>
                  <a:rPr lang="en-GB" dirty="0" err="1"/>
                  <a:t>Netzwerk</a:t>
                </a:r>
                <a:r>
                  <a:rPr lang="en-GB" dirty="0"/>
                  <a:t> </a:t>
                </a:r>
                <a:r>
                  <a:rPr lang="en-GB" dirty="0" err="1"/>
                  <a:t>kann</a:t>
                </a:r>
                <a:r>
                  <a:rPr lang="en-GB" dirty="0"/>
                  <a:t> man </a:t>
                </a:r>
                <a:r>
                  <a:rPr lang="en-GB" sz="2300" dirty="0">
                    <a:cs typeface="Courier New" panose="02070309020205020404" pitchFamily="49" charset="0"/>
                  </a:rPr>
                  <a:t>HTTP</a:t>
                </a:r>
                <a:r>
                  <a:rPr lang="en-GB" dirty="0"/>
                  <a:t> </a:t>
                </a:r>
                <a:r>
                  <a:rPr lang="en-GB" dirty="0" err="1"/>
                  <a:t>Pakete</a:t>
                </a:r>
                <a:r>
                  <a:rPr lang="en-GB" dirty="0"/>
                  <a:t> </a:t>
                </a:r>
                <a:r>
                  <a:rPr lang="en-GB" dirty="0" err="1"/>
                  <a:t>verschicken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solidFill>
                      <a:schemeClr val="accent6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GB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LED-Matrix | Alexa</a:t>
                </a:r>
                <a:endParaRPr lang="en-GB" dirty="0">
                  <a:solidFill>
                    <a:schemeClr val="accent6"/>
                  </a:solidFill>
                </a:endParaRPr>
              </a:p>
              <a:p>
                <a:pPr lvl="1"/>
                <a:r>
                  <a:rPr lang="en-GB" dirty="0" err="1"/>
                  <a:t>Nicht</a:t>
                </a:r>
                <a:r>
                  <a:rPr lang="en-GB" dirty="0"/>
                  <a:t> </a:t>
                </a:r>
                <a:r>
                  <a:rPr lang="en-GB" dirty="0" err="1"/>
                  <a:t>manipulierbar</a:t>
                </a:r>
                <a:r>
                  <a:rPr lang="en-GB" dirty="0"/>
                  <a:t> (</a:t>
                </a:r>
                <a:r>
                  <a:rPr lang="en-GB" dirty="0" err="1"/>
                  <a:t>mit</a:t>
                </a:r>
                <a:r>
                  <a:rPr lang="en-GB" dirty="0"/>
                  <a:t> </a:t>
                </a:r>
                <a:r>
                  <a:rPr lang="en-GB" dirty="0" err="1"/>
                  <a:t>versuchten</a:t>
                </a:r>
                <a:r>
                  <a:rPr lang="en-GB" dirty="0"/>
                  <a:t> </a:t>
                </a:r>
                <a:r>
                  <a:rPr lang="en-GB" dirty="0" err="1"/>
                  <a:t>Mitteln</a:t>
                </a:r>
                <a:r>
                  <a:rPr lang="en-GB" dirty="0"/>
                  <a:t>)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800" b="0" dirty="0"/>
                  <a:t> SSL-Strip das </a:t>
                </a:r>
                <a:r>
                  <a:rPr lang="en-GB" sz="2800" b="0" dirty="0" err="1"/>
                  <a:t>falsche</a:t>
                </a:r>
                <a:r>
                  <a:rPr lang="en-GB" sz="2800" b="0" dirty="0"/>
                  <a:t> Tool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800" i="1" dirty="0"/>
                  <a:t> “Reducing security for the sake of interoperability”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9F2C76-DA68-4365-B768-8EB2C1AE0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2072"/>
                <a:ext cx="10515600" cy="4893968"/>
              </a:xfrm>
              <a:blipFill>
                <a:blip r:embed="rId2"/>
                <a:stretch>
                  <a:fillRect l="-1217" t="-24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B541D-30B0-4527-A481-D5368223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927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5132-E7A5-4AF7-93D8-39B6ED3DB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VII.	Was nun?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372F-2A5B-4550-93F3-C83577A6E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Philips Hue: HTTP </a:t>
            </a:r>
            <a:r>
              <a:rPr lang="en-GB" dirty="0" err="1"/>
              <a:t>Protokoll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Angriffe</a:t>
            </a:r>
            <a:r>
              <a:rPr lang="en-GB" dirty="0"/>
              <a:t> auf SSL/TLS</a:t>
            </a:r>
          </a:p>
          <a:p>
            <a:endParaRPr lang="en-GB" dirty="0"/>
          </a:p>
          <a:p>
            <a:r>
              <a:rPr lang="en-GB" dirty="0"/>
              <a:t>Downgrade auf </a:t>
            </a:r>
            <a:r>
              <a:rPr lang="en-GB" dirty="0" err="1"/>
              <a:t>ältere</a:t>
            </a:r>
            <a:r>
              <a:rPr lang="en-GB" dirty="0"/>
              <a:t> </a:t>
            </a:r>
            <a:r>
              <a:rPr lang="en-GB" dirty="0" err="1"/>
              <a:t>Versionen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Bekannte</a:t>
            </a:r>
            <a:r>
              <a:rPr lang="en-GB" dirty="0"/>
              <a:t> Bugs </a:t>
            </a:r>
            <a:r>
              <a:rPr lang="en-GB" dirty="0" err="1"/>
              <a:t>ausnutzen</a:t>
            </a:r>
            <a:r>
              <a:rPr lang="en-GB" dirty="0"/>
              <a:t> (DROWN, POODLE,…)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325DE-FE42-435E-A407-5AC3F837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11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B4233A-9EA3-48B7-B1AF-52F51AB3D4BA}"/>
              </a:ext>
            </a:extLst>
          </p:cNvPr>
          <p:cNvSpPr txBox="1">
            <a:spLocks/>
          </p:cNvSpPr>
          <p:nvPr/>
        </p:nvSpPr>
        <p:spPr>
          <a:xfrm>
            <a:off x="9560689" y="5462184"/>
            <a:ext cx="25406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  </a:t>
            </a:r>
            <a:r>
              <a:rPr lang="en-GB" dirty="0" err="1"/>
              <a:t>Fragen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3195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2BB4-83D1-45BD-8342-9A99996F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CC548-2C7C-44CC-807D-33C133F59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GB" dirty="0" err="1"/>
              <a:t>Wiederholung</a:t>
            </a:r>
            <a:endParaRPr lang="en-GB" dirty="0"/>
          </a:p>
          <a:p>
            <a:pPr marL="571500" indent="-571500">
              <a:buFont typeface="+mj-lt"/>
              <a:buAutoNum type="romanUcPeriod"/>
            </a:pPr>
            <a:r>
              <a:rPr lang="en-GB" dirty="0"/>
              <a:t>Setup</a:t>
            </a:r>
          </a:p>
          <a:p>
            <a:pPr marL="571500" indent="-571500">
              <a:buFont typeface="+mj-lt"/>
              <a:buAutoNum type="romanUcPeriod"/>
            </a:pPr>
            <a:r>
              <a:rPr lang="en-GB" dirty="0"/>
              <a:t>Philips Hue</a:t>
            </a:r>
          </a:p>
          <a:p>
            <a:pPr marL="571500" indent="-571500">
              <a:buFont typeface="+mj-lt"/>
              <a:buAutoNum type="romanUcPeriod"/>
            </a:pPr>
            <a:r>
              <a:rPr lang="en-GB" dirty="0"/>
              <a:t>LED-Matrix</a:t>
            </a:r>
          </a:p>
          <a:p>
            <a:pPr marL="571500" indent="-571500">
              <a:buFont typeface="+mj-lt"/>
              <a:buAutoNum type="romanUcPeriod"/>
            </a:pPr>
            <a:r>
              <a:rPr lang="en-GB" dirty="0"/>
              <a:t>Alexa</a:t>
            </a:r>
          </a:p>
          <a:p>
            <a:pPr marL="571500" indent="-571500">
              <a:buFont typeface="+mj-lt"/>
              <a:buAutoNum type="romanUcPeriod"/>
            </a:pPr>
            <a:r>
              <a:rPr lang="en-GB" dirty="0" err="1"/>
              <a:t>Schlussfolgerungen</a:t>
            </a:r>
            <a:endParaRPr lang="en-GB" dirty="0"/>
          </a:p>
          <a:p>
            <a:pPr marL="571500" indent="-571500">
              <a:buFont typeface="+mj-lt"/>
              <a:buAutoNum type="romanUcPeriod"/>
            </a:pPr>
            <a:r>
              <a:rPr lang="en-GB" dirty="0"/>
              <a:t>Was nun?</a:t>
            </a:r>
          </a:p>
          <a:p>
            <a:pPr marL="571500" indent="-571500">
              <a:buFont typeface="+mj-lt"/>
              <a:buAutoNum type="romanUcPeriod"/>
            </a:pPr>
            <a:endParaRPr lang="en-GB" dirty="0"/>
          </a:p>
          <a:p>
            <a:pPr marL="571500" indent="-571500">
              <a:buFont typeface="+mj-lt"/>
              <a:buAutoNum type="romanUcPeriod"/>
            </a:pPr>
            <a:endParaRPr lang="en-GB" dirty="0"/>
          </a:p>
          <a:p>
            <a:pPr marL="571500" indent="-571500">
              <a:buFont typeface="+mj-lt"/>
              <a:buAutoNum type="romanUcPeriod"/>
            </a:pPr>
            <a:endParaRPr lang="en-GB" dirty="0"/>
          </a:p>
          <a:p>
            <a:pPr marL="571500" indent="-571500">
              <a:buFont typeface="+mj-lt"/>
              <a:buAutoNum type="romanUcPeriod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A8A5D-E785-4B90-B482-1DCD6688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91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4F2B-D665-4BEB-BD5A-0E4E6B25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I.	</a:t>
            </a:r>
            <a:r>
              <a:rPr lang="en-GB" dirty="0" err="1"/>
              <a:t>Wiederholung</a:t>
            </a:r>
            <a:endParaRPr lang="en-GB" dirty="0"/>
          </a:p>
        </p:txBody>
      </p:sp>
      <p:pic>
        <p:nvPicPr>
          <p:cNvPr id="1026" name="Picture 2" descr="http://i.imgur.com/FG0LEHk.png">
            <a:extLst>
              <a:ext uri="{FF2B5EF4-FFF2-40B4-BE49-F238E27FC236}">
                <a16:creationId xmlns:a16="http://schemas.microsoft.com/office/drawing/2014/main" id="{22125CB5-4CD6-4716-87F0-E86A8B0E5D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389" y="1843580"/>
            <a:ext cx="7135221" cy="431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6D5E72-DD27-4DE5-BC1D-05DC8B9C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76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60FD25DD-6CAD-44EF-A491-2DC76BF1D5A7}"/>
              </a:ext>
            </a:extLst>
          </p:cNvPr>
          <p:cNvSpPr txBox="1"/>
          <p:nvPr/>
        </p:nvSpPr>
        <p:spPr>
          <a:xfrm>
            <a:off x="242866" y="2443036"/>
            <a:ext cx="23959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II. Setup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5CBA68-81AD-41BC-AD90-36619168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4</a:t>
            </a:fld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EA1CD6-0DDD-4378-BF8E-FC934084985B}"/>
              </a:ext>
            </a:extLst>
          </p:cNvPr>
          <p:cNvGrpSpPr/>
          <p:nvPr/>
        </p:nvGrpSpPr>
        <p:grpSpPr>
          <a:xfrm>
            <a:off x="1149743" y="137462"/>
            <a:ext cx="9885257" cy="6422370"/>
            <a:chOff x="1149743" y="137462"/>
            <a:chExt cx="9885257" cy="6422370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F59433E9-787A-4030-A74F-413929BF0189}"/>
                </a:ext>
              </a:extLst>
            </p:cNvPr>
            <p:cNvGrpSpPr/>
            <p:nvPr/>
          </p:nvGrpSpPr>
          <p:grpSpPr>
            <a:xfrm>
              <a:off x="1149743" y="137462"/>
              <a:ext cx="9885257" cy="6422370"/>
              <a:chOff x="1149743" y="137462"/>
              <a:chExt cx="9885257" cy="6422370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6FFB1E21-5209-4EB8-93E7-ED2ED3904815}"/>
                  </a:ext>
                </a:extLst>
              </p:cNvPr>
              <p:cNvGrpSpPr/>
              <p:nvPr/>
            </p:nvGrpSpPr>
            <p:grpSpPr>
              <a:xfrm>
                <a:off x="1149743" y="137462"/>
                <a:ext cx="9885257" cy="6422370"/>
                <a:chOff x="1149743" y="137462"/>
                <a:chExt cx="9885257" cy="6422370"/>
              </a:xfrm>
            </p:grpSpPr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F032D7A0-B2E3-4268-AEC8-1B091687B1C2}"/>
                    </a:ext>
                  </a:extLst>
                </p:cNvPr>
                <p:cNvGrpSpPr/>
                <p:nvPr/>
              </p:nvGrpSpPr>
              <p:grpSpPr>
                <a:xfrm>
                  <a:off x="1149743" y="137462"/>
                  <a:ext cx="9885257" cy="6422370"/>
                  <a:chOff x="1149743" y="137462"/>
                  <a:chExt cx="9885257" cy="6422370"/>
                </a:xfrm>
              </p:grpSpPr>
              <p:sp>
                <p:nvSpPr>
                  <p:cNvPr id="4" name="Cloud 3">
                    <a:extLst>
                      <a:ext uri="{FF2B5EF4-FFF2-40B4-BE49-F238E27FC236}">
                        <a16:creationId xmlns:a16="http://schemas.microsoft.com/office/drawing/2014/main" id="{8D238736-2B58-4BA5-9519-03CA0F8DF0AA}"/>
                      </a:ext>
                    </a:extLst>
                  </p:cNvPr>
                  <p:cNvSpPr/>
                  <p:nvPr/>
                </p:nvSpPr>
                <p:spPr>
                  <a:xfrm>
                    <a:off x="4759123" y="1585370"/>
                    <a:ext cx="2546430" cy="839164"/>
                  </a:xfrm>
                  <a:prstGeom prst="cloud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Internet</a:t>
                    </a:r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3AF510E9-77C9-472B-B661-620D85DAF973}"/>
                      </a:ext>
                    </a:extLst>
                  </p:cNvPr>
                  <p:cNvSpPr/>
                  <p:nvPr/>
                </p:nvSpPr>
                <p:spPr>
                  <a:xfrm>
                    <a:off x="7874641" y="765858"/>
                    <a:ext cx="2395959" cy="816015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Philips Server</a:t>
                    </a:r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8636D07F-7482-484C-AFD0-624FE1B670AA}"/>
                      </a:ext>
                    </a:extLst>
                  </p:cNvPr>
                  <p:cNvSpPr/>
                  <p:nvPr/>
                </p:nvSpPr>
                <p:spPr>
                  <a:xfrm>
                    <a:off x="4834359" y="181338"/>
                    <a:ext cx="2395959" cy="816015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Amazon Server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4B0FC3E4-9AD6-48F9-A7A2-0C2DA83A6EB0}"/>
                      </a:ext>
                    </a:extLst>
                  </p:cNvPr>
                  <p:cNvSpPr/>
                  <p:nvPr/>
                </p:nvSpPr>
                <p:spPr>
                  <a:xfrm>
                    <a:off x="1794077" y="765858"/>
                    <a:ext cx="2395959" cy="816015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Matrix Server</a:t>
                    </a:r>
                  </a:p>
                </p:txBody>
              </p:sp>
              <p:sp>
                <p:nvSpPr>
                  <p:cNvPr id="19" name="Cube 18">
                    <a:extLst>
                      <a:ext uri="{FF2B5EF4-FFF2-40B4-BE49-F238E27FC236}">
                        <a16:creationId xmlns:a16="http://schemas.microsoft.com/office/drawing/2014/main" id="{2373B1D0-7779-44B0-BD02-B88CABA3CD93}"/>
                      </a:ext>
                    </a:extLst>
                  </p:cNvPr>
                  <p:cNvSpPr/>
                  <p:nvPr/>
                </p:nvSpPr>
                <p:spPr>
                  <a:xfrm>
                    <a:off x="5404411" y="3985428"/>
                    <a:ext cx="1689903" cy="2574404"/>
                  </a:xfrm>
                  <a:prstGeom prst="cub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 err="1"/>
                      <a:t>Fritzbox</a:t>
                    </a:r>
                    <a:endParaRPr lang="en-GB" dirty="0"/>
                  </a:p>
                </p:txBody>
              </p:sp>
              <p:sp>
                <p:nvSpPr>
                  <p:cNvPr id="21" name="Flowchart: Summing Junction 20">
                    <a:extLst>
                      <a:ext uri="{FF2B5EF4-FFF2-40B4-BE49-F238E27FC236}">
                        <a16:creationId xmlns:a16="http://schemas.microsoft.com/office/drawing/2014/main" id="{58FCF32B-D492-4963-AFA5-D69842CABFA0}"/>
                      </a:ext>
                    </a:extLst>
                  </p:cNvPr>
                  <p:cNvSpPr/>
                  <p:nvPr/>
                </p:nvSpPr>
                <p:spPr>
                  <a:xfrm>
                    <a:off x="5774800" y="4560590"/>
                    <a:ext cx="474562" cy="408008"/>
                  </a:xfrm>
                  <a:prstGeom prst="flowChartSummingJunct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" name="Flowchart: Terminator 21">
                    <a:extLst>
                      <a:ext uri="{FF2B5EF4-FFF2-40B4-BE49-F238E27FC236}">
                        <a16:creationId xmlns:a16="http://schemas.microsoft.com/office/drawing/2014/main" id="{763B7A8C-5F38-467A-8EE0-1563F9802723}"/>
                      </a:ext>
                    </a:extLst>
                  </p:cNvPr>
                  <p:cNvSpPr/>
                  <p:nvPr/>
                </p:nvSpPr>
                <p:spPr>
                  <a:xfrm>
                    <a:off x="1149743" y="4346055"/>
                    <a:ext cx="2118167" cy="301752"/>
                  </a:xfrm>
                  <a:prstGeom prst="flowChartTerminator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Alexa</a:t>
                    </a:r>
                  </a:p>
                </p:txBody>
              </p:sp>
              <p:sp>
                <p:nvSpPr>
                  <p:cNvPr id="23" name="Rectangle: Rounded Corners 22">
                    <a:extLst>
                      <a:ext uri="{FF2B5EF4-FFF2-40B4-BE49-F238E27FC236}">
                        <a16:creationId xmlns:a16="http://schemas.microsoft.com/office/drawing/2014/main" id="{653FB557-7DE7-442A-B3FD-3567CAC1EFC0}"/>
                      </a:ext>
                    </a:extLst>
                  </p:cNvPr>
                  <p:cNvSpPr/>
                  <p:nvPr/>
                </p:nvSpPr>
                <p:spPr>
                  <a:xfrm>
                    <a:off x="1149745" y="4825725"/>
                    <a:ext cx="1956121" cy="277792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Hue Bridge</a:t>
                    </a:r>
                  </a:p>
                </p:txBody>
              </p:sp>
              <p:sp>
                <p:nvSpPr>
                  <p:cNvPr id="25" name="Rectangle: Rounded Corners 24">
                    <a:extLst>
                      <a:ext uri="{FF2B5EF4-FFF2-40B4-BE49-F238E27FC236}">
                        <a16:creationId xmlns:a16="http://schemas.microsoft.com/office/drawing/2014/main" id="{342CBEE1-F589-4BD5-ACA7-7C8C2DE5DEF7}"/>
                      </a:ext>
                    </a:extLst>
                  </p:cNvPr>
                  <p:cNvSpPr/>
                  <p:nvPr/>
                </p:nvSpPr>
                <p:spPr>
                  <a:xfrm>
                    <a:off x="1149743" y="6092142"/>
                    <a:ext cx="1956121" cy="277792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Attacker (kali)</a:t>
                    </a:r>
                  </a:p>
                </p:txBody>
              </p:sp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96D77390-C3D3-4EBB-9AC8-D1C63ED2B897}"/>
                      </a:ext>
                    </a:extLst>
                  </p:cNvPr>
                  <p:cNvSpPr/>
                  <p:nvPr/>
                </p:nvSpPr>
                <p:spPr>
                  <a:xfrm>
                    <a:off x="1149744" y="5437455"/>
                    <a:ext cx="1956121" cy="277792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Matrix</a:t>
                    </a:r>
                  </a:p>
                </p:txBody>
              </p:sp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EF95FFB5-64B1-4873-A549-FC028A2F6069}"/>
                      </a:ext>
                    </a:extLst>
                  </p:cNvPr>
                  <p:cNvCxnSpPr>
                    <a:cxnSpLocks/>
                    <a:stCxn id="13" idx="5"/>
                    <a:endCxn id="4" idx="2"/>
                  </p:cNvCxnSpPr>
                  <p:nvPr/>
                </p:nvCxnSpPr>
                <p:spPr>
                  <a:xfrm>
                    <a:off x="3839156" y="1462370"/>
                    <a:ext cx="927866" cy="542582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75C876ED-30AF-48D2-8772-A7DD5C07DEF3}"/>
                      </a:ext>
                    </a:extLst>
                  </p:cNvPr>
                  <p:cNvCxnSpPr>
                    <a:cxnSpLocks/>
                    <a:stCxn id="12" idx="4"/>
                    <a:endCxn id="4" idx="3"/>
                  </p:cNvCxnSpPr>
                  <p:nvPr/>
                </p:nvCxnSpPr>
                <p:spPr>
                  <a:xfrm flipH="1">
                    <a:off x="6032338" y="997353"/>
                    <a:ext cx="1" cy="635997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65F9DE36-3B57-4CEF-B9FE-FC4BCD1B88A8}"/>
                      </a:ext>
                    </a:extLst>
                  </p:cNvPr>
                  <p:cNvCxnSpPr>
                    <a:cxnSpLocks/>
                    <a:stCxn id="11" idx="3"/>
                    <a:endCxn id="4" idx="0"/>
                  </p:cNvCxnSpPr>
                  <p:nvPr/>
                </p:nvCxnSpPr>
                <p:spPr>
                  <a:xfrm flipH="1">
                    <a:off x="7303431" y="1462370"/>
                    <a:ext cx="922090" cy="542582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5C166635-1072-4CD5-B7DF-80E2235F1ACF}"/>
                      </a:ext>
                    </a:extLst>
                  </p:cNvPr>
                  <p:cNvCxnSpPr>
                    <a:cxnSpLocks/>
                    <a:stCxn id="4" idx="1"/>
                  </p:cNvCxnSpPr>
                  <p:nvPr/>
                </p:nvCxnSpPr>
                <p:spPr>
                  <a:xfrm>
                    <a:off x="6032338" y="2423640"/>
                    <a:ext cx="0" cy="660045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69">
                    <a:extLst>
                      <a:ext uri="{FF2B5EF4-FFF2-40B4-BE49-F238E27FC236}">
                        <a16:creationId xmlns:a16="http://schemas.microsoft.com/office/drawing/2014/main" id="{13C1FE5B-D685-49B2-A0C4-455A0A98F942}"/>
                      </a:ext>
                    </a:extLst>
                  </p:cNvPr>
                  <p:cNvCxnSpPr>
                    <a:cxnSpLocks/>
                    <a:endCxn id="21" idx="0"/>
                  </p:cNvCxnSpPr>
                  <p:nvPr/>
                </p:nvCxnSpPr>
                <p:spPr>
                  <a:xfrm flipH="1">
                    <a:off x="6012081" y="3491693"/>
                    <a:ext cx="20257" cy="1068897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Arrow Connector 100">
                    <a:extLst>
                      <a:ext uri="{FF2B5EF4-FFF2-40B4-BE49-F238E27FC236}">
                        <a16:creationId xmlns:a16="http://schemas.microsoft.com/office/drawing/2014/main" id="{EB46E354-2AF9-4964-A07E-D81BDF1019FA}"/>
                      </a:ext>
                    </a:extLst>
                  </p:cNvPr>
                  <p:cNvCxnSpPr>
                    <a:cxnSpLocks/>
                    <a:endCxn id="26" idx="3"/>
                  </p:cNvCxnSpPr>
                  <p:nvPr/>
                </p:nvCxnSpPr>
                <p:spPr>
                  <a:xfrm flipH="1">
                    <a:off x="3105865" y="5561635"/>
                    <a:ext cx="2351116" cy="1471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Arrow Connector 121">
                    <a:extLst>
                      <a:ext uri="{FF2B5EF4-FFF2-40B4-BE49-F238E27FC236}">
                        <a16:creationId xmlns:a16="http://schemas.microsoft.com/office/drawing/2014/main" id="{25057D90-86A8-463C-95B3-77631B4149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127531" y="6216322"/>
                    <a:ext cx="2351116" cy="1471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Arrow Connector 122">
                    <a:extLst>
                      <a:ext uri="{FF2B5EF4-FFF2-40B4-BE49-F238E27FC236}">
                        <a16:creationId xmlns:a16="http://schemas.microsoft.com/office/drawing/2014/main" id="{5BC68754-D831-4834-8659-DDF025CC19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127531" y="4949905"/>
                    <a:ext cx="2351116" cy="1471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23022FD2-D11C-44BE-88D5-B678DAA7DD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56981" y="4470520"/>
                    <a:ext cx="21666" cy="174580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27" name="Graphic 126" descr="Wireless router">
                    <a:extLst>
                      <a:ext uri="{FF2B5EF4-FFF2-40B4-BE49-F238E27FC236}">
                        <a16:creationId xmlns:a16="http://schemas.microsoft.com/office/drawing/2014/main" id="{FB394D5C-4FE4-44F6-A121-C3A259E179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75137" y="563494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29" name="Graphic 128" descr="Laptop">
                    <a:extLst>
                      <a:ext uri="{FF2B5EF4-FFF2-40B4-BE49-F238E27FC236}">
                        <a16:creationId xmlns:a16="http://schemas.microsoft.com/office/drawing/2014/main" id="{9246BC7C-EE10-4CBF-8CBC-862CCFB086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15918" y="2827757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1" name="Graphic 130" descr="Database">
                    <a:extLst>
                      <a:ext uri="{FF2B5EF4-FFF2-40B4-BE49-F238E27FC236}">
                        <a16:creationId xmlns:a16="http://schemas.microsoft.com/office/drawing/2014/main" id="{360E79A8-EB00-4F3C-A01C-8CEDB89BB8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120600" y="718950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2" name="Graphic 131" descr="Database">
                    <a:extLst>
                      <a:ext uri="{FF2B5EF4-FFF2-40B4-BE49-F238E27FC236}">
                        <a16:creationId xmlns:a16="http://schemas.microsoft.com/office/drawing/2014/main" id="{D4E1A11C-AB7B-4DA3-9B94-CCF1A17C8E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80318" y="13746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3" name="Graphic 132" descr="Database">
                    <a:extLst>
                      <a:ext uri="{FF2B5EF4-FFF2-40B4-BE49-F238E27FC236}">
                        <a16:creationId xmlns:a16="http://schemas.microsoft.com/office/drawing/2014/main" id="{10062861-0CF8-4DF8-9C89-C32493F140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25192" y="716665"/>
                    <a:ext cx="914400" cy="9144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49" name="Flowchart: Summing Junction 148">
                  <a:extLst>
                    <a:ext uri="{FF2B5EF4-FFF2-40B4-BE49-F238E27FC236}">
                      <a16:creationId xmlns:a16="http://schemas.microsoft.com/office/drawing/2014/main" id="{1EBE6096-29D4-49F6-B674-7B7C283C2C35}"/>
                    </a:ext>
                  </a:extLst>
                </p:cNvPr>
                <p:cNvSpPr/>
                <p:nvPr/>
              </p:nvSpPr>
              <p:spPr>
                <a:xfrm>
                  <a:off x="5795056" y="3090878"/>
                  <a:ext cx="474562" cy="408008"/>
                </a:xfrm>
                <a:prstGeom prst="flowChartSummingJunct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BF1F3DB-5DE5-4CD3-8DA2-95BF760B498E}"/>
                  </a:ext>
                </a:extLst>
              </p:cNvPr>
              <p:cNvSpPr txBox="1"/>
              <p:nvPr/>
            </p:nvSpPr>
            <p:spPr>
              <a:xfrm>
                <a:off x="4925020" y="3090878"/>
                <a:ext cx="87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Laptop</a:t>
                </a:r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86D4608-B39B-4CCB-BCA9-FABE4155D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7910" y="4470520"/>
              <a:ext cx="2189071" cy="33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27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9232-6531-4347-812A-48A36D86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III.	Philips Hue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9C39A8-3B16-4F56-B1D0-3181DD2ED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>
                    <a:solidFill>
                      <a:schemeClr val="accent6"/>
                    </a:solidFill>
                  </a:rPr>
                  <a:t>✔ </a:t>
                </a:r>
                <a:r>
                  <a:rPr lang="en-GB" dirty="0"/>
                  <a:t>Faking the Gateway | ARP spoofing</a:t>
                </a:r>
              </a:p>
              <a:p>
                <a:pPr lvl="1"/>
                <a:r>
                  <a:rPr lang="en-GB" dirty="0" err="1"/>
                  <a:t>Fritzbox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GB" dirty="0"/>
                  <a:t> Hue</a:t>
                </a:r>
              </a:p>
              <a:p>
                <a:pPr lvl="2"/>
                <a:r>
                  <a:rPr lang="en-GB" dirty="0"/>
                  <a:t>DNS</a:t>
                </a:r>
              </a:p>
              <a:p>
                <a:pPr lvl="2"/>
                <a:r>
                  <a:rPr lang="en-GB" dirty="0"/>
                  <a:t>TCP: Hue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GB" b="0" dirty="0"/>
                  <a:t> rackspace.com</a:t>
                </a:r>
              </a:p>
              <a:p>
                <a:pPr lvl="2"/>
                <a:r>
                  <a:rPr lang="en-GB" dirty="0"/>
                  <a:t>TLSv1.2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GB" dirty="0">
                    <a:solidFill>
                      <a:schemeClr val="accent6"/>
                    </a:solidFill>
                  </a:rPr>
                  <a:t> </a:t>
                </a:r>
                <a:r>
                  <a:rPr lang="en-GB" dirty="0"/>
                  <a:t>SSL Strip</a:t>
                </a:r>
              </a:p>
              <a:p>
                <a:pPr lvl="1"/>
                <a:r>
                  <a:rPr lang="en-GB" dirty="0"/>
                  <a:t>SSDP</a:t>
                </a:r>
              </a:p>
              <a:p>
                <a:pPr lvl="1"/>
                <a:r>
                  <a:rPr lang="en-GB" dirty="0"/>
                  <a:t>HTTP: GET Request Handler</a:t>
                </a:r>
                <a:endParaRPr lang="en-GB" b="0" dirty="0"/>
              </a:p>
              <a:p>
                <a:pPr lvl="2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9C39A8-3B16-4F56-B1D0-3181DD2ED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985A5-505C-446A-B08C-7AEABB52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51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CA7B-B63E-40EE-8AC9-B8406EE3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Philips Hue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59BD5-0C8B-4200-AF63-481CA9371E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>
                    <a:solidFill>
                      <a:schemeClr val="accent6"/>
                    </a:solidFill>
                  </a:rPr>
                  <a:t>✔ </a:t>
                </a:r>
                <a:r>
                  <a:rPr lang="en-GB" dirty="0" err="1"/>
                  <a:t>Blockieren</a:t>
                </a:r>
                <a:r>
                  <a:rPr lang="en-GB" dirty="0"/>
                  <a:t> Port 443, </a:t>
                </a:r>
                <a:r>
                  <a:rPr lang="en-GB" dirty="0" err="1"/>
                  <a:t>Ausweichen</a:t>
                </a:r>
                <a:r>
                  <a:rPr lang="en-GB" dirty="0"/>
                  <a:t> auf Port 80</a:t>
                </a:r>
              </a:p>
              <a:p>
                <a:pPr lvl="1"/>
                <a:r>
                  <a:rPr lang="en-GB" dirty="0"/>
                  <a:t>HTTP:  Hue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GB" b="0" dirty="0"/>
                  <a:t> bridge.meethue.com</a:t>
                </a:r>
              </a:p>
              <a:p>
                <a:pPr lvl="1"/>
                <a:r>
                  <a:rPr lang="en-GB" dirty="0"/>
                  <a:t>Single Sign On Session</a:t>
                </a:r>
              </a:p>
              <a:p>
                <a:pPr lvl="1"/>
                <a:endParaRPr lang="en-GB" b="0" dirty="0"/>
              </a:p>
              <a:p>
                <a:pPr lvl="1"/>
                <a:endParaRPr lang="en-GB" b="0" dirty="0"/>
              </a:p>
              <a:p>
                <a:pPr marL="0" indent="0">
                  <a:buNone/>
                </a:pPr>
                <a:r>
                  <a:rPr lang="en-GB" dirty="0">
                    <a:solidFill>
                      <a:schemeClr val="accent6"/>
                    </a:solidFill>
                  </a:rPr>
                  <a:t>✔ </a:t>
                </a:r>
                <a:r>
                  <a:rPr lang="en-GB" dirty="0"/>
                  <a:t>Reverse engineering</a:t>
                </a:r>
              </a:p>
              <a:p>
                <a:pPr lvl="1"/>
                <a:r>
                  <a:rPr lang="en-GB" dirty="0"/>
                  <a:t>ARP-spoof: Alexa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GB" dirty="0"/>
                  <a:t> Hue</a:t>
                </a:r>
              </a:p>
              <a:p>
                <a:pPr lvl="1"/>
                <a:r>
                  <a:rPr lang="en-GB" dirty="0" err="1"/>
                  <a:t>Anschaltungsbefehl</a:t>
                </a:r>
                <a:r>
                  <a:rPr lang="en-GB" dirty="0"/>
                  <a:t> </a:t>
                </a:r>
                <a:r>
                  <a:rPr lang="en-GB" dirty="0" err="1"/>
                  <a:t>abfangen</a:t>
                </a:r>
                <a:r>
                  <a:rPr lang="en-GB" dirty="0"/>
                  <a:t> 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sz="27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59BD5-0C8B-4200-AF63-481CA9371E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BD2A9-40ED-460C-A857-DB5B848E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85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 descr="Table">
            <a:extLst>
              <a:ext uri="{FF2B5EF4-FFF2-40B4-BE49-F238E27FC236}">
                <a16:creationId xmlns:a16="http://schemas.microsoft.com/office/drawing/2014/main" id="{17E946EE-A3FE-4A61-BA64-C52C28D2C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2212" y="3332542"/>
            <a:ext cx="914400" cy="914400"/>
          </a:xfrm>
          <a:prstGeom prst="rect">
            <a:avLst/>
          </a:prstGeom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83769605-741B-4E68-B661-4ACC3AF5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IV.	LED-Matrix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5CBC85-C1E9-4864-BE99-DFBF85C308D9}"/>
              </a:ext>
            </a:extLst>
          </p:cNvPr>
          <p:cNvSpPr txBox="1"/>
          <p:nvPr/>
        </p:nvSpPr>
        <p:spPr>
          <a:xfrm>
            <a:off x="902825" y="4994476"/>
            <a:ext cx="9763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Umbau</a:t>
            </a:r>
            <a:r>
              <a:rPr lang="en-GB" sz="2800" dirty="0"/>
              <a:t> von Ethernet </a:t>
            </a:r>
            <a:r>
              <a:rPr lang="en-GB" sz="2800" dirty="0" err="1"/>
              <a:t>zu</a:t>
            </a:r>
            <a:r>
              <a:rPr lang="en-GB" sz="2800" dirty="0"/>
              <a:t> </a:t>
            </a:r>
            <a:r>
              <a:rPr lang="en-GB" sz="2800" dirty="0" err="1"/>
              <a:t>Wifi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Wifi</a:t>
            </a:r>
            <a:r>
              <a:rPr lang="en-GB" sz="2800" dirty="0"/>
              <a:t>-Chip ATWINC1500 </a:t>
            </a:r>
            <a:r>
              <a:rPr lang="en-GB" sz="2800" dirty="0" err="1"/>
              <a:t>ermöglicht</a:t>
            </a:r>
            <a:r>
              <a:rPr lang="en-GB" sz="2800" dirty="0"/>
              <a:t> </a:t>
            </a:r>
            <a:r>
              <a:rPr lang="en-GB" sz="2800" dirty="0" err="1"/>
              <a:t>durch</a:t>
            </a:r>
            <a:r>
              <a:rPr lang="en-GB" sz="2800" dirty="0"/>
              <a:t> </a:t>
            </a:r>
            <a:r>
              <a:rPr lang="en-GB" sz="2800" dirty="0" err="1"/>
              <a:t>Auslagerung</a:t>
            </a:r>
            <a:r>
              <a:rPr lang="en-GB" sz="2800" dirty="0"/>
              <a:t> SSL-</a:t>
            </a:r>
            <a:r>
              <a:rPr lang="en-GB" sz="2800" dirty="0" err="1"/>
              <a:t>Verschlüsselung</a:t>
            </a:r>
            <a:endParaRPr lang="en-GB" sz="28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FA12E04-79E0-45CF-A532-EFD29ED00F88}"/>
              </a:ext>
            </a:extLst>
          </p:cNvPr>
          <p:cNvGrpSpPr/>
          <p:nvPr/>
        </p:nvGrpSpPr>
        <p:grpSpPr>
          <a:xfrm>
            <a:off x="175966" y="2003838"/>
            <a:ext cx="11860646" cy="3062394"/>
            <a:chOff x="175966" y="2003838"/>
            <a:chExt cx="11860646" cy="306239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E93BD53-25E1-4D5F-8F5C-38CB7B1A8D84}"/>
                </a:ext>
              </a:extLst>
            </p:cNvPr>
            <p:cNvGrpSpPr/>
            <p:nvPr/>
          </p:nvGrpSpPr>
          <p:grpSpPr>
            <a:xfrm>
              <a:off x="175966" y="2003838"/>
              <a:ext cx="11860646" cy="3062394"/>
              <a:chOff x="175966" y="1216759"/>
              <a:chExt cx="11860646" cy="3062394"/>
            </a:xfrm>
          </p:grpSpPr>
          <p:sp>
            <p:nvSpPr>
              <p:cNvPr id="4" name="Cube 3">
                <a:extLst>
                  <a:ext uri="{FF2B5EF4-FFF2-40B4-BE49-F238E27FC236}">
                    <a16:creationId xmlns:a16="http://schemas.microsoft.com/office/drawing/2014/main" id="{C2D9F02F-4C82-40CE-A27E-9EC04C6629FC}"/>
                  </a:ext>
                </a:extLst>
              </p:cNvPr>
              <p:cNvSpPr/>
              <p:nvPr/>
            </p:nvSpPr>
            <p:spPr>
              <a:xfrm>
                <a:off x="4394522" y="1879921"/>
                <a:ext cx="2870521" cy="1985057"/>
              </a:xfrm>
              <a:prstGeom prst="cub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Arduino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4CC9B55-19F5-4236-82CB-889BC40E7D47}"/>
                  </a:ext>
                </a:extLst>
              </p:cNvPr>
              <p:cNvSpPr/>
              <p:nvPr/>
            </p:nvSpPr>
            <p:spPr>
              <a:xfrm>
                <a:off x="8056415" y="2447459"/>
                <a:ext cx="2274425" cy="92018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Driver Chip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401D16A-662D-4EAF-A4A1-99796BDFFB49}"/>
                  </a:ext>
                </a:extLst>
              </p:cNvPr>
              <p:cNvSpPr/>
              <p:nvPr/>
            </p:nvSpPr>
            <p:spPr>
              <a:xfrm>
                <a:off x="1008928" y="2491921"/>
                <a:ext cx="2274425" cy="92018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ATWINC</a:t>
                </a:r>
                <a:br>
                  <a:rPr lang="en-GB" dirty="0"/>
                </a:br>
                <a:r>
                  <a:rPr lang="en-GB" dirty="0"/>
                  <a:t>1500</a:t>
                </a:r>
              </a:p>
            </p:txBody>
          </p:sp>
          <p:pic>
            <p:nvPicPr>
              <p:cNvPr id="9" name="Graphic 8" descr="Wi-Fi">
                <a:extLst>
                  <a:ext uri="{FF2B5EF4-FFF2-40B4-BE49-F238E27FC236}">
                    <a16:creationId xmlns:a16="http://schemas.microsoft.com/office/drawing/2014/main" id="{205816BD-1116-45B1-9263-9EBA141C2F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5966" y="121675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25AEF9C3-5796-44EA-AAD3-8F26ADA710BF}"/>
                  </a:ext>
                </a:extLst>
              </p:cNvPr>
              <p:cNvCxnSpPr>
                <a:stCxn id="9" idx="2"/>
                <a:endCxn id="7" idx="1"/>
              </p:cNvCxnSpPr>
              <p:nvPr/>
            </p:nvCxnSpPr>
            <p:spPr>
              <a:xfrm rot="16200000" flipH="1">
                <a:off x="410619" y="2353706"/>
                <a:ext cx="820856" cy="375762"/>
              </a:xfrm>
              <a:prstGeom prst="bentConnector2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5B7CEC6-2C62-4663-B62A-1CDB89E3C1AA}"/>
                  </a:ext>
                </a:extLst>
              </p:cNvPr>
              <p:cNvCxnSpPr/>
              <p:nvPr/>
            </p:nvCxnSpPr>
            <p:spPr>
              <a:xfrm>
                <a:off x="3281424" y="2702688"/>
                <a:ext cx="11130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A8BAA06-8589-4FDA-9642-4A38BD6BEE82}"/>
                  </a:ext>
                </a:extLst>
              </p:cNvPr>
              <p:cNvCxnSpPr/>
              <p:nvPr/>
            </p:nvCxnSpPr>
            <p:spPr>
              <a:xfrm>
                <a:off x="3281424" y="2872450"/>
                <a:ext cx="11130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24C8A97-AB47-44F2-9E1F-713EE530615B}"/>
                  </a:ext>
                </a:extLst>
              </p:cNvPr>
              <p:cNvCxnSpPr/>
              <p:nvPr/>
            </p:nvCxnSpPr>
            <p:spPr>
              <a:xfrm>
                <a:off x="3281424" y="3048000"/>
                <a:ext cx="11130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133D094-195A-456B-AAFF-E233F478DBDE}"/>
                  </a:ext>
                </a:extLst>
              </p:cNvPr>
              <p:cNvCxnSpPr/>
              <p:nvPr/>
            </p:nvCxnSpPr>
            <p:spPr>
              <a:xfrm>
                <a:off x="3281424" y="3229336"/>
                <a:ext cx="11130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E280C7D-737D-4B0F-A28C-6DA097593D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5043" y="2629382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86F69FB-7B8F-4558-8028-331A03D82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5043" y="2799144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D1A7E845-508C-4E0F-86BC-C4D2C2A2A17C}"/>
                  </a:ext>
                </a:extLst>
              </p:cNvPr>
              <p:cNvSpPr/>
              <p:nvPr/>
            </p:nvSpPr>
            <p:spPr>
              <a:xfrm>
                <a:off x="11122212" y="1535953"/>
                <a:ext cx="914400" cy="27432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Matrix</a:t>
                </a:r>
              </a:p>
            </p:txBody>
          </p:sp>
          <p:pic>
            <p:nvPicPr>
              <p:cNvPr id="26" name="Graphic 25" descr="Table">
                <a:extLst>
                  <a:ext uri="{FF2B5EF4-FFF2-40B4-BE49-F238E27FC236}">
                    <a16:creationId xmlns:a16="http://schemas.microsoft.com/office/drawing/2014/main" id="{4BD03C2B-7739-40B3-9A66-216DE3F818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122212" y="157668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AE00E03-348E-4710-94B3-6BBBCAE897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5043" y="2952014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EFB7F64-D4E4-4DBC-B10F-D7D4DF4AA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5043" y="3097968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1665DE8-38FD-4397-A069-CD8484C864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840" y="2629382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0976984-8D92-45F8-B69F-342DCA50AB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840" y="2799144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93DF2FC-A027-4D6A-839F-0535CE859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840" y="2952014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4FF5BED-DFE2-45B9-8A5F-DF6523E94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840" y="3097968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2" name="Graphic 41" descr="Table">
              <a:extLst>
                <a:ext uri="{FF2B5EF4-FFF2-40B4-BE49-F238E27FC236}">
                  <a16:creationId xmlns:a16="http://schemas.microsoft.com/office/drawing/2014/main" id="{47D86EF5-C66F-4153-8976-7A1717810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22212" y="4064202"/>
              <a:ext cx="914400" cy="914400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EFB407-6506-42ED-AEE8-7C739103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7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D0B40A-0687-4BF4-A3AA-0E8CF91FE0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0663" r="11922" b="28632"/>
          <a:stretch/>
        </p:blipFill>
        <p:spPr>
          <a:xfrm>
            <a:off x="9395460" y="-10867"/>
            <a:ext cx="2776863" cy="2281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438935-5FB0-4BBB-A8FE-961E8A41B8E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832" t="19999" r="31381" b="26028"/>
          <a:stretch/>
        </p:blipFill>
        <p:spPr>
          <a:xfrm rot="16200000">
            <a:off x="5637096" y="-288137"/>
            <a:ext cx="1448022" cy="263208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079D13C-D55A-4508-9A88-7B10A42D9E40}"/>
              </a:ext>
            </a:extLst>
          </p:cNvPr>
          <p:cNvSpPr/>
          <p:nvPr/>
        </p:nvSpPr>
        <p:spPr>
          <a:xfrm>
            <a:off x="7840980" y="792480"/>
            <a:ext cx="122682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260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9E36-142B-4BDB-B7D8-E8BD30C6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LED-Matrix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5FB957-94DA-4751-8DA3-4A9737E2E2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GB" dirty="0" err="1"/>
                  <a:t>blockieren</a:t>
                </a:r>
                <a:r>
                  <a:rPr lang="en-GB" dirty="0"/>
                  <a:t> Port 443, </a:t>
                </a:r>
                <a:r>
                  <a:rPr lang="en-GB" dirty="0" err="1"/>
                  <a:t>Ausweichen</a:t>
                </a:r>
                <a:r>
                  <a:rPr lang="en-GB" dirty="0"/>
                  <a:t> auf Port 80</a:t>
                </a:r>
              </a:p>
              <a:p>
                <a:pPr lvl="1"/>
                <a:r>
                  <a:rPr lang="en-GB" dirty="0" err="1"/>
                  <a:t>Keine</a:t>
                </a:r>
                <a:r>
                  <a:rPr lang="en-GB" dirty="0"/>
                  <a:t> </a:t>
                </a:r>
                <a:r>
                  <a:rPr lang="en-GB" dirty="0" err="1"/>
                  <a:t>Verbindung</a:t>
                </a:r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GB" dirty="0"/>
                  <a:t>ARP-Spoof &amp; SSL-Strip</a:t>
                </a:r>
              </a:p>
              <a:p>
                <a:pPr lvl="1"/>
                <a:r>
                  <a:rPr lang="en-GB" dirty="0" err="1"/>
                  <a:t>nutzlos</a:t>
                </a:r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GB" dirty="0"/>
                  <a:t>SSL-Sniff</a:t>
                </a:r>
              </a:p>
              <a:p>
                <a:pPr lvl="1"/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5FB957-94DA-4751-8DA3-4A9737E2E2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12149-090E-4293-986B-5EB27364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9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DADD-4830-4D25-BAB5-512E8263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V. Alexa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C024D7-8870-435E-A69E-38F6A4DCD8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dirty="0"/>
                  <a:t> Analog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Resultate</a:t>
                </a:r>
                <a:r>
                  <a:rPr lang="en-GB" dirty="0"/>
                  <a:t> </a:t>
                </a:r>
                <a:r>
                  <a:rPr lang="en-GB" dirty="0" err="1"/>
                  <a:t>wie</a:t>
                </a:r>
                <a:r>
                  <a:rPr lang="en-GB" dirty="0"/>
                  <a:t> </a:t>
                </a:r>
                <a:r>
                  <a:rPr lang="en-GB" dirty="0" err="1"/>
                  <a:t>bei</a:t>
                </a:r>
                <a:r>
                  <a:rPr lang="en-GB" dirty="0"/>
                  <a:t> LED-Matrix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Certificate Pinning</a:t>
                </a:r>
              </a:p>
              <a:p>
                <a:pPr lvl="1"/>
                <a:r>
                  <a:rPr lang="en-GB" dirty="0" err="1"/>
                  <a:t>ähnlich</a:t>
                </a:r>
                <a:r>
                  <a:rPr lang="en-GB" dirty="0"/>
                  <a:t> </a:t>
                </a:r>
                <a:r>
                  <a:rPr lang="en-GB" dirty="0" err="1"/>
                  <a:t>auch</a:t>
                </a:r>
                <a:r>
                  <a:rPr lang="en-GB" dirty="0"/>
                  <a:t> auf ATWINC1500 </a:t>
                </a:r>
              </a:p>
              <a:p>
                <a:pPr lvl="1"/>
                <a:r>
                  <a:rPr lang="en-GB" dirty="0" err="1"/>
                  <a:t>Blockiert</a:t>
                </a:r>
                <a:r>
                  <a:rPr lang="en-GB" dirty="0"/>
                  <a:t> SSL-Sniff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C024D7-8870-435E-A69E-38F6A4DCD8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C7DEC-383A-4861-A465-33E9691D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6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238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Office Theme</vt:lpstr>
      <vt:lpstr>Phase 3 SSL-Stripping und Verwandtes</vt:lpstr>
      <vt:lpstr>Inhalt</vt:lpstr>
      <vt:lpstr>I. Wiederholung</vt:lpstr>
      <vt:lpstr>PowerPoint Presentation</vt:lpstr>
      <vt:lpstr>III. Philips Hue</vt:lpstr>
      <vt:lpstr>Philips Hue cont.</vt:lpstr>
      <vt:lpstr>IV. LED-Matrix</vt:lpstr>
      <vt:lpstr>LED-Matrix cont.</vt:lpstr>
      <vt:lpstr>V. Alexa</vt:lpstr>
      <vt:lpstr>VI. Schlussfolgerungen</vt:lpstr>
      <vt:lpstr>VII. Was nun?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Francois</dc:creator>
  <cp:lastModifiedBy>Clement Francois</cp:lastModifiedBy>
  <cp:revision>161</cp:revision>
  <cp:lastPrinted>2017-12-09T10:45:01Z</cp:lastPrinted>
  <dcterms:created xsi:type="dcterms:W3CDTF">2017-12-08T12:12:42Z</dcterms:created>
  <dcterms:modified xsi:type="dcterms:W3CDTF">2017-12-09T10:47:38Z</dcterms:modified>
</cp:coreProperties>
</file>