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3" r:id="rId4"/>
  </p:sldMasterIdLst>
  <p:notesMasterIdLst>
    <p:notesMasterId r:id="rId14"/>
  </p:notesMasterIdLst>
  <p:sldIdLst>
    <p:sldId id="256" r:id="rId5"/>
    <p:sldId id="274" r:id="rId6"/>
    <p:sldId id="281" r:id="rId7"/>
    <p:sldId id="286" r:id="rId8"/>
    <p:sldId id="261" r:id="rId9"/>
    <p:sldId id="291" r:id="rId10"/>
    <p:sldId id="282" r:id="rId11"/>
    <p:sldId id="293" r:id="rId12"/>
    <p:sldId id="294" r:id="rId13"/>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38F57-48F5-0A42-98D5-9AB8401BA940}" v="13" dt="2023-06-18T22:00:35.199"/>
    <p1510:client id="{7AA6466D-011D-4652-8F45-C9272D490E08}" v="215" dt="2023-06-18T21:52:2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7A976-F30F-419C-8218-87A678A9E135}" type="datetimeFigureOut">
              <a:rPr lang="pt-PT" smtClean="0"/>
              <a:t>28/10/23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ADA5C-3C52-44AC-9916-A5CB2DDC35B8}" type="slidenum">
              <a:rPr lang="pt-PT" smtClean="0"/>
              <a:t>‹nº›</a:t>
            </a:fld>
            <a:endParaRPr lang="pt-PT"/>
          </a:p>
        </p:txBody>
      </p:sp>
    </p:spTree>
    <p:extLst>
      <p:ext uri="{BB962C8B-B14F-4D97-AF65-F5344CB8AC3E}">
        <p14:creationId xmlns:p14="http://schemas.microsoft.com/office/powerpoint/2010/main" val="228763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A9EADA5C-3C52-44AC-9916-A5CB2DDC35B8}" type="slidenum">
              <a:rPr lang="pt-PT" smtClean="0"/>
              <a:t>5</a:t>
            </a:fld>
            <a:endParaRPr lang="pt-PT"/>
          </a:p>
        </p:txBody>
      </p:sp>
    </p:spTree>
    <p:extLst>
      <p:ext uri="{BB962C8B-B14F-4D97-AF65-F5344CB8AC3E}">
        <p14:creationId xmlns:p14="http://schemas.microsoft.com/office/powerpoint/2010/main" val="31257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561C8F1A-D0A1-456A-AAE6-B85A5510F5AF}" type="datetime1">
              <a:rPr lang="en-US" smtClean="0"/>
              <a:t>10/28/23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46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13D82999-2CEF-4EC4-8FC5-49E2B32465D9}" type="datetime1">
              <a:rPr lang="en-US" smtClean="0"/>
              <a:t>10/28/23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80662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665B5B-6508-4A60-AB07-C5380D43FD8F}" type="datetime1">
              <a:rPr lang="en-US" smtClean="0"/>
              <a:t>10/28/23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61334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81C6C57B-9448-4EA1-A3F2-428F389BCAC2}" type="datetime1">
              <a:rPr lang="en-US" smtClean="0"/>
              <a:t>10/28/23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8371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9CCD4393-B83D-49A6-AA9C-D237C71F9F02}" type="datetime1">
              <a:rPr lang="en-US" smtClean="0"/>
              <a:t>10/28/23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8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B3F608DB-7B9E-42DD-BA55-A83D785AF8B2}" type="datetime1">
              <a:rPr lang="en-US" smtClean="0"/>
              <a:t>10/28/23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3693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5D0AE962-0A43-4B64-AD89-D675B0CA9115}" type="datetime1">
              <a:rPr lang="en-US" smtClean="0"/>
              <a:t>10/28/23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5172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F1364C06-2A2D-496A-A296-E17FA1A17ED2}" type="datetime1">
              <a:rPr lang="en-US" smtClean="0"/>
              <a:t>10/28/23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881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C610F-E6B9-4AF3-81BF-1C05176FAC86}" type="datetime1">
              <a:rPr lang="en-US" smtClean="0"/>
              <a:t>10/28/23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3739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26DE8-BABC-47EE-A916-902CA01EE73D}" type="datetime1">
              <a:rPr lang="en-US" smtClean="0"/>
              <a:t>10/28/23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212073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82246D9-B255-4E55-A58A-A09C24E69870}" type="datetime1">
              <a:rPr lang="en-US" smtClean="0"/>
              <a:t>10/28/23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8158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EDF80A-EB14-4E9E-BAB4-46E6713EB3C0}" type="datetime1">
              <a:rPr lang="en-US" smtClean="0"/>
              <a:t>10/28/23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Group 8">
            <a:extLst>
              <a:ext uri="{FF2B5EF4-FFF2-40B4-BE49-F238E27FC236}">
                <a16:creationId xmlns:a16="http://schemas.microsoft.com/office/drawing/2014/main" id="{422D739C-2D2C-0D9D-3209-DB9BA0A76500}"/>
              </a:ext>
            </a:extLst>
          </p:cNvPr>
          <p:cNvGrpSpPr/>
          <p:nvPr userDrawn="1"/>
        </p:nvGrpSpPr>
        <p:grpSpPr>
          <a:xfrm>
            <a:off x="0" y="-2373"/>
            <a:ext cx="12192000" cy="6867027"/>
            <a:chOff x="0" y="-2373"/>
            <a:chExt cx="12192000" cy="6867027"/>
          </a:xfrm>
        </p:grpSpPr>
        <p:sp>
          <p:nvSpPr>
            <p:cNvPr id="11" name="Rectangle 25">
              <a:extLst>
                <a:ext uri="{FF2B5EF4-FFF2-40B4-BE49-F238E27FC236}">
                  <a16:creationId xmlns:a16="http://schemas.microsoft.com/office/drawing/2014/main" id="{A0C80A1C-2094-53BB-7068-6CAA1D639827}"/>
                </a:ext>
              </a:extLst>
            </p:cNvPr>
            <p:cNvSpPr/>
            <p:nvPr/>
          </p:nvSpPr>
          <p:spPr>
            <a:xfrm>
              <a:off x="0" y="0"/>
              <a:ext cx="12192000" cy="6858000"/>
            </a:xfrm>
            <a:prstGeom prst="rect">
              <a:avLst/>
            </a:prstGeom>
            <a:blipFill>
              <a:blip r:embed="rId1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9DAC1401-7A89-1DE0-5D6F-2458D42C1CB2}"/>
                </a:ext>
              </a:extLst>
            </p:cNvPr>
            <p:cNvSpPr/>
            <p:nvPr userDrawn="1"/>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76C0219-421F-1B09-D011-D81CE665B72F}"/>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59B3951-7A04-7CD1-2329-3586A5E47054}"/>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0CBE40C-3CBC-F6B7-C7B1-A7F59C030533}"/>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30EC8E5-3264-AC64-1D0B-2B426E0B9982}"/>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D66263CD-2AAF-860C-F7D4-7A931F6B2749}"/>
                </a:ext>
              </a:extLst>
            </p:cNvPr>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E4E9D029-DB6C-42F5-A99B-3D44B644CB8F}"/>
                </a:ext>
              </a:extLst>
            </p:cNvPr>
            <p:cNvSpPr/>
            <p:nvPr userDrawn="1"/>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896D127D-DD46-E977-C99F-9D41FDAFE12A}"/>
                </a:ext>
              </a:extLst>
            </p:cNvPr>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Tree>
    <p:extLst>
      <p:ext uri="{BB962C8B-B14F-4D97-AF65-F5344CB8AC3E}">
        <p14:creationId xmlns:p14="http://schemas.microsoft.com/office/powerpoint/2010/main" val="26866458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u.themyersbriggs.com/en/tools/TKI" TargetMode="External"/><Relationship Id="rId2" Type="http://schemas.openxmlformats.org/officeDocument/2006/relationships/hyperlink" Target="https://about.gitlab.com/handbook/leadership/build-high-performing-tea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669" y="676375"/>
            <a:ext cx="8825658" cy="2677648"/>
          </a:xfrm>
        </p:spPr>
        <p:txBody>
          <a:bodyPr/>
          <a:lstStyle/>
          <a:p>
            <a:r>
              <a:rPr lang="pt-PT" b="1" dirty="0"/>
              <a:t>Sem_5_pi</a:t>
            </a:r>
            <a:br>
              <a:rPr lang="pt-PT" b="1" dirty="0"/>
            </a:br>
            <a:r>
              <a:rPr lang="pt-PT" sz="3600" b="1" dirty="0" err="1"/>
              <a:t>Progress</a:t>
            </a:r>
            <a:r>
              <a:rPr lang="pt-PT" sz="3600" b="1" dirty="0"/>
              <a:t> </a:t>
            </a:r>
            <a:r>
              <a:rPr lang="pt-PT" sz="3600" b="1" dirty="0" err="1"/>
              <a:t>Report</a:t>
            </a:r>
            <a:r>
              <a:rPr lang="pt-PT" sz="3600" b="1" dirty="0"/>
              <a:t> – Sprint A/C</a:t>
            </a:r>
            <a:br>
              <a:rPr lang="pt-PT" sz="3600" b="1" dirty="0"/>
            </a:br>
            <a:endParaRPr lang="pt-PT" sz="1800" b="1" dirty="0"/>
          </a:p>
        </p:txBody>
      </p:sp>
      <p:sp>
        <p:nvSpPr>
          <p:cNvPr id="3" name="Subtitle 2"/>
          <p:cNvSpPr>
            <a:spLocks noGrp="1"/>
          </p:cNvSpPr>
          <p:nvPr>
            <p:ph type="subTitle" idx="1"/>
          </p:nvPr>
        </p:nvSpPr>
        <p:spPr/>
        <p:txBody>
          <a:bodyPr>
            <a:normAutofit fontScale="85000" lnSpcReduction="20000"/>
          </a:bodyPr>
          <a:lstStyle/>
          <a:p>
            <a:endParaRPr lang="pt-PT" b="1" cap="none" dirty="0">
              <a:latin typeface="+mj-lt"/>
            </a:endParaRPr>
          </a:p>
          <a:p>
            <a:r>
              <a:rPr lang="pt-PT" b="1" cap="none" dirty="0">
                <a:latin typeface="+mj-lt"/>
              </a:rPr>
              <a:t>Data: 28/10/2023</a:t>
            </a:r>
          </a:p>
          <a:p>
            <a:r>
              <a:rPr lang="pt-PT" b="1" cap="none" dirty="0">
                <a:latin typeface="+mj-lt"/>
              </a:rPr>
              <a:t>Team/</a:t>
            </a:r>
            <a:r>
              <a:rPr lang="pt-PT" b="1" cap="none" dirty="0" err="1">
                <a:latin typeface="+mj-lt"/>
              </a:rPr>
              <a:t>students</a:t>
            </a:r>
            <a:r>
              <a:rPr lang="pt-PT" b="1" cap="none" dirty="0">
                <a:latin typeface="+mj-lt"/>
              </a:rPr>
              <a:t>: 1210804/1210818/1201458/1200585</a:t>
            </a:r>
          </a:p>
        </p:txBody>
      </p:sp>
    </p:spTree>
    <p:extLst>
      <p:ext uri="{BB962C8B-B14F-4D97-AF65-F5344CB8AC3E}">
        <p14:creationId xmlns:p14="http://schemas.microsoft.com/office/powerpoint/2010/main" val="212539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760339" y="399972"/>
            <a:ext cx="10058400" cy="1450757"/>
          </a:xfrm>
        </p:spPr>
        <p:txBody>
          <a:bodyPr/>
          <a:lstStyle/>
          <a:p>
            <a:r>
              <a:rPr lang="pt-PT" err="1">
                <a:solidFill>
                  <a:schemeClr val="tx1"/>
                </a:solidFill>
              </a:rPr>
              <a:t>Topics</a:t>
            </a:r>
            <a:r>
              <a:rPr lang="pt-PT">
                <a:solidFill>
                  <a:schemeClr val="tx1"/>
                </a:solidFill>
              </a:rPr>
              <a:t>:</a:t>
            </a:r>
          </a:p>
        </p:txBody>
      </p:sp>
      <p:sp>
        <p:nvSpPr>
          <p:cNvPr id="2" name="Retângulo 1"/>
          <p:cNvSpPr/>
          <p:nvPr/>
        </p:nvSpPr>
        <p:spPr>
          <a:xfrm>
            <a:off x="849405" y="2681942"/>
            <a:ext cx="10306275" cy="2308324"/>
          </a:xfrm>
          <a:prstGeom prst="rect">
            <a:avLst/>
          </a:prstGeom>
        </p:spPr>
        <p:txBody>
          <a:bodyPr wrap="square">
            <a:spAutoFit/>
          </a:bodyPr>
          <a:lstStyle/>
          <a:p>
            <a:pPr marL="400050" indent="-400050">
              <a:buAutoNum type="romanLcParenBoth"/>
            </a:pPr>
            <a:r>
              <a:rPr lang="en-US" sz="2400">
                <a:solidFill>
                  <a:srgbClr val="000000"/>
                </a:solidFill>
                <a:latin typeface="Calibri" panose="020F0502020204030204" pitchFamily="34" charset="0"/>
              </a:rPr>
              <a:t>main objectives of the system; </a:t>
            </a:r>
          </a:p>
          <a:p>
            <a:pPr marL="400050" indent="-400050">
              <a:buAutoNum type="romanLcParenBoth"/>
            </a:pPr>
            <a:r>
              <a:rPr lang="en-US" sz="2400">
                <a:solidFill>
                  <a:srgbClr val="000000"/>
                </a:solidFill>
                <a:latin typeface="Calibri" panose="020F0502020204030204" pitchFamily="34" charset="0"/>
              </a:rPr>
              <a:t>adopted development process and planning; </a:t>
            </a:r>
          </a:p>
          <a:p>
            <a:pPr marL="400050" indent="-400050">
              <a:buAutoNum type="romanLcParenBoth"/>
            </a:pPr>
            <a:r>
              <a:rPr lang="en-US" sz="2400">
                <a:solidFill>
                  <a:srgbClr val="000000"/>
                </a:solidFill>
                <a:latin typeface="Calibri" panose="020F0502020204030204" pitchFamily="34" charset="0"/>
                <a:hlinkClick r:id="rId2"/>
              </a:rPr>
              <a:t>teamwork methodology </a:t>
            </a:r>
            <a:r>
              <a:rPr lang="en-US" sz="2400">
                <a:solidFill>
                  <a:srgbClr val="000000"/>
                </a:solidFill>
                <a:latin typeface="Calibri" panose="020F0502020204030204" pitchFamily="34" charset="0"/>
              </a:rPr>
              <a:t>and </a:t>
            </a:r>
            <a:r>
              <a:rPr lang="en-US" sz="2400">
                <a:solidFill>
                  <a:srgbClr val="000000"/>
                </a:solidFill>
                <a:latin typeface="Calibri" panose="020F0502020204030204" pitchFamily="34" charset="0"/>
                <a:hlinkClick r:id="rId3"/>
              </a:rPr>
              <a:t>conflict resolution strategy </a:t>
            </a:r>
            <a:endParaRPr lang="en-US" sz="2400">
              <a:solidFill>
                <a:srgbClr val="000000"/>
              </a:solidFill>
              <a:latin typeface="Calibri" panose="020F0502020204030204" pitchFamily="34" charset="0"/>
            </a:endParaRPr>
          </a:p>
          <a:p>
            <a:pPr marL="400050" indent="-400050">
              <a:buAutoNum type="romanLcParenBoth"/>
            </a:pPr>
            <a:r>
              <a:rPr lang="en-US" sz="2400">
                <a:solidFill>
                  <a:srgbClr val="000000"/>
                </a:solidFill>
                <a:latin typeface="Calibri" panose="020F0502020204030204" pitchFamily="34" charset="0"/>
              </a:rPr>
              <a:t>product quality; </a:t>
            </a:r>
          </a:p>
          <a:p>
            <a:pPr marL="400050" indent="-400050">
              <a:buAutoNum type="romanLcParenBoth"/>
            </a:pPr>
            <a:r>
              <a:rPr lang="en-US" sz="2400">
                <a:solidFill>
                  <a:srgbClr val="000000"/>
                </a:solidFill>
                <a:latin typeface="Calibri" panose="020F0502020204030204" pitchFamily="34" charset="0"/>
              </a:rPr>
              <a:t>expected results; </a:t>
            </a:r>
          </a:p>
          <a:p>
            <a:pPr marL="400050" indent="-400050">
              <a:buAutoNum type="romanLcParenBoth"/>
            </a:pPr>
            <a:r>
              <a:rPr lang="en-US" sz="2400">
                <a:solidFill>
                  <a:srgbClr val="000000"/>
                </a:solidFill>
                <a:latin typeface="Calibri" panose="020F0502020204030204" pitchFamily="34" charset="0"/>
              </a:rPr>
              <a:t>'turnkey' format for software delivery/sale; among others relevant aspects</a:t>
            </a:r>
            <a:r>
              <a:rPr lang="en-US">
                <a:solidFill>
                  <a:srgbClr val="000000"/>
                </a:solidFill>
                <a:latin typeface="Calibri" panose="020F0502020204030204" pitchFamily="34" charset="0"/>
              </a:rPr>
              <a:t>.</a:t>
            </a:r>
            <a:r>
              <a:rPr lang="en-US"/>
              <a:t> </a:t>
            </a:r>
            <a:endParaRPr lang="pt-PT"/>
          </a:p>
        </p:txBody>
      </p:sp>
      <p:sp>
        <p:nvSpPr>
          <p:cNvPr id="3" name="Marcador de Posição do Número do Diapositivo 2">
            <a:extLst>
              <a:ext uri="{FF2B5EF4-FFF2-40B4-BE49-F238E27FC236}">
                <a16:creationId xmlns:a16="http://schemas.microsoft.com/office/drawing/2014/main" id="{F70E8ABC-9CC6-AF09-16D2-3059B58B0A76}"/>
              </a:ext>
            </a:extLst>
          </p:cNvPr>
          <p:cNvSpPr>
            <a:spLocks noGrp="1"/>
          </p:cNvSpPr>
          <p:nvPr>
            <p:ph type="sldNum" sz="quarter" idx="12"/>
          </p:nvPr>
        </p:nvSpPr>
        <p:spPr/>
        <p:txBody>
          <a:bodyPr/>
          <a:lstStyle/>
          <a:p>
            <a:fld id="{D57F1E4F-1CFF-5643-939E-217C01CDF565}" type="slidenum">
              <a:rPr lang="en-US" smtClean="0">
                <a:solidFill>
                  <a:schemeClr val="tx1"/>
                </a:solidFill>
              </a:rPr>
              <a:pPr/>
              <a:t>2</a:t>
            </a:fld>
            <a:endParaRPr lang="en-US">
              <a:solidFill>
                <a:schemeClr val="tx1"/>
              </a:solidFill>
            </a:endParaRPr>
          </a:p>
        </p:txBody>
      </p:sp>
    </p:spTree>
    <p:extLst>
      <p:ext uri="{BB962C8B-B14F-4D97-AF65-F5344CB8AC3E}">
        <p14:creationId xmlns:p14="http://schemas.microsoft.com/office/powerpoint/2010/main" val="273543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50863-17C3-1E0A-E2E9-361691EFE0AA}"/>
              </a:ext>
            </a:extLst>
          </p:cNvPr>
          <p:cNvSpPr>
            <a:spLocks noGrp="1"/>
          </p:cNvSpPr>
          <p:nvPr>
            <p:ph type="title"/>
          </p:nvPr>
        </p:nvSpPr>
        <p:spPr>
          <a:xfrm>
            <a:off x="1334219" y="346988"/>
            <a:ext cx="10058400" cy="1450757"/>
          </a:xfrm>
        </p:spPr>
        <p:txBody>
          <a:bodyPr/>
          <a:lstStyle/>
          <a:p>
            <a:r>
              <a:rPr lang="en-US" sz="4800" dirty="0">
                <a:solidFill>
                  <a:srgbClr val="000000"/>
                </a:solidFill>
              </a:rPr>
              <a:t>Main objectives of the system:               </a:t>
            </a:r>
            <a:endParaRPr lang="pt-PT" dirty="0"/>
          </a:p>
        </p:txBody>
      </p:sp>
      <p:sp>
        <p:nvSpPr>
          <p:cNvPr id="3" name="Marcador de Posição de Conteúdo 2">
            <a:extLst>
              <a:ext uri="{FF2B5EF4-FFF2-40B4-BE49-F238E27FC236}">
                <a16:creationId xmlns:a16="http://schemas.microsoft.com/office/drawing/2014/main" id="{0658BB85-74FB-5520-8576-625BCAC7C168}"/>
              </a:ext>
            </a:extLst>
          </p:cNvPr>
          <p:cNvSpPr>
            <a:spLocks noGrp="1"/>
          </p:cNvSpPr>
          <p:nvPr>
            <p:ph idx="1"/>
          </p:nvPr>
        </p:nvSpPr>
        <p:spPr>
          <a:xfrm>
            <a:off x="792480" y="2548037"/>
            <a:ext cx="10058400" cy="4023360"/>
          </a:xfrm>
        </p:spPr>
        <p:txBody>
          <a:bodyPr/>
          <a:lstStyle/>
          <a:p>
            <a:pPr marL="0" indent="0">
              <a:buNone/>
            </a:pPr>
            <a:r>
              <a:rPr lang="pt-PT" sz="2400" err="1">
                <a:solidFill>
                  <a:schemeClr val="tx1"/>
                </a:solidFill>
              </a:rPr>
              <a:t>Our</a:t>
            </a:r>
            <a:r>
              <a:rPr lang="pt-PT" sz="2400">
                <a:solidFill>
                  <a:schemeClr val="tx1"/>
                </a:solidFill>
              </a:rPr>
              <a:t> </a:t>
            </a:r>
            <a:r>
              <a:rPr lang="pt-PT" sz="2400" err="1">
                <a:solidFill>
                  <a:schemeClr val="tx1"/>
                </a:solidFill>
              </a:rPr>
              <a:t>System</a:t>
            </a:r>
            <a:r>
              <a:rPr lang="pt-PT" sz="2400">
                <a:solidFill>
                  <a:schemeClr val="tx1"/>
                </a:solidFill>
              </a:rPr>
              <a:t> </a:t>
            </a:r>
            <a:r>
              <a:rPr lang="pt-PT" sz="2400" err="1">
                <a:solidFill>
                  <a:schemeClr val="tx1"/>
                </a:solidFill>
              </a:rPr>
              <a:t>should</a:t>
            </a:r>
            <a:r>
              <a:rPr lang="pt-PT">
                <a:solidFill>
                  <a:schemeClr val="tx1"/>
                </a:solidFill>
              </a:rPr>
              <a:t>:</a:t>
            </a:r>
          </a:p>
          <a:p>
            <a:pPr>
              <a:buFont typeface="Wingdings" panose="05000000000000000000" pitchFamily="2" charset="2"/>
              <a:buChar char="Ø"/>
            </a:pP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a:t>
            </a:r>
            <a:r>
              <a:rPr lang="pt-PT" err="1">
                <a:solidFill>
                  <a:schemeClr val="tx1"/>
                </a:solidFill>
              </a:rPr>
              <a:t>have</a:t>
            </a:r>
            <a:r>
              <a:rPr lang="pt-PT">
                <a:solidFill>
                  <a:schemeClr val="tx1"/>
                </a:solidFill>
              </a:rPr>
              <a:t> a login </a:t>
            </a:r>
            <a:r>
              <a:rPr lang="pt-PT" err="1">
                <a:solidFill>
                  <a:schemeClr val="tx1"/>
                </a:solidFill>
              </a:rPr>
              <a:t>system</a:t>
            </a:r>
            <a:r>
              <a:rPr lang="pt-PT">
                <a:solidFill>
                  <a:schemeClr val="tx1"/>
                </a:solidFill>
              </a:rPr>
              <a:t> </a:t>
            </a:r>
            <a:r>
              <a:rPr lang="pt-PT" err="1">
                <a:solidFill>
                  <a:schemeClr val="tx1"/>
                </a:solidFill>
              </a:rPr>
              <a:t>with</a:t>
            </a:r>
            <a:r>
              <a:rPr lang="pt-PT">
                <a:solidFill>
                  <a:schemeClr val="tx1"/>
                </a:solidFill>
              </a:rPr>
              <a:t> </a:t>
            </a:r>
            <a:r>
              <a:rPr lang="pt-PT" err="1">
                <a:solidFill>
                  <a:schemeClr val="tx1"/>
                </a:solidFill>
              </a:rPr>
              <a:t>systemUsers</a:t>
            </a:r>
            <a:r>
              <a:rPr lang="pt-PT">
                <a:solidFill>
                  <a:schemeClr val="tx1"/>
                </a:solidFill>
              </a:rPr>
              <a:t> </a:t>
            </a:r>
            <a:r>
              <a:rPr lang="pt-PT" err="1">
                <a:solidFill>
                  <a:schemeClr val="tx1"/>
                </a:solidFill>
              </a:rPr>
              <a:t>with</a:t>
            </a:r>
            <a:r>
              <a:rPr lang="pt-PT">
                <a:solidFill>
                  <a:schemeClr val="tx1"/>
                </a:solidFill>
              </a:rPr>
              <a:t> roles: </a:t>
            </a:r>
            <a:r>
              <a:rPr lang="pt-PT" err="1">
                <a:solidFill>
                  <a:schemeClr val="tx1"/>
                </a:solidFill>
              </a:rPr>
              <a:t>Teacher</a:t>
            </a:r>
            <a:r>
              <a:rPr lang="pt-PT">
                <a:solidFill>
                  <a:schemeClr val="tx1"/>
                </a:solidFill>
              </a:rPr>
              <a:t>,  </a:t>
            </a:r>
            <a:r>
              <a:rPr lang="pt-PT" err="1">
                <a:solidFill>
                  <a:schemeClr val="tx1"/>
                </a:solidFill>
              </a:rPr>
              <a:t>Student</a:t>
            </a:r>
            <a:r>
              <a:rPr lang="pt-PT">
                <a:solidFill>
                  <a:schemeClr val="tx1"/>
                </a:solidFill>
              </a:rPr>
              <a:t>,  Manager, </a:t>
            </a:r>
            <a:r>
              <a:rPr lang="pt-PT" err="1">
                <a:solidFill>
                  <a:schemeClr val="tx1"/>
                </a:solidFill>
              </a:rPr>
              <a:t>PowerUser</a:t>
            </a:r>
            <a:r>
              <a:rPr lang="pt-PT">
                <a:solidFill>
                  <a:schemeClr val="tx1"/>
                </a:solidFill>
              </a:rPr>
              <a:t>;</a:t>
            </a:r>
          </a:p>
          <a:p>
            <a:pPr>
              <a:buFont typeface="Wingdings" panose="05000000000000000000" pitchFamily="2" charset="2"/>
              <a:buChar char="Ø"/>
            </a:pP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a:t>
            </a:r>
            <a:r>
              <a:rPr lang="pt-PT" err="1">
                <a:solidFill>
                  <a:schemeClr val="tx1"/>
                </a:solidFill>
              </a:rPr>
              <a:t>create</a:t>
            </a:r>
            <a:r>
              <a:rPr lang="pt-PT">
                <a:solidFill>
                  <a:schemeClr val="tx1"/>
                </a:solidFill>
              </a:rPr>
              <a:t> </a:t>
            </a:r>
            <a:r>
              <a:rPr lang="pt-PT" err="1">
                <a:solidFill>
                  <a:schemeClr val="tx1"/>
                </a:solidFill>
              </a:rPr>
              <a:t>Courses</a:t>
            </a:r>
            <a:r>
              <a:rPr lang="pt-PT">
                <a:solidFill>
                  <a:schemeClr val="tx1"/>
                </a:solidFill>
              </a:rPr>
              <a:t> / </a:t>
            </a:r>
            <a:r>
              <a:rPr lang="pt-PT" err="1">
                <a:solidFill>
                  <a:schemeClr val="tx1"/>
                </a:solidFill>
              </a:rPr>
              <a:t>Exams</a:t>
            </a:r>
            <a:r>
              <a:rPr lang="pt-PT">
                <a:solidFill>
                  <a:schemeClr val="tx1"/>
                </a:solidFill>
              </a:rPr>
              <a:t> / </a:t>
            </a:r>
            <a:r>
              <a:rPr lang="pt-PT" err="1">
                <a:solidFill>
                  <a:schemeClr val="tx1"/>
                </a:solidFill>
              </a:rPr>
              <a:t>Users</a:t>
            </a:r>
            <a:r>
              <a:rPr lang="pt-PT">
                <a:solidFill>
                  <a:schemeClr val="tx1"/>
                </a:solidFill>
              </a:rPr>
              <a:t> / </a:t>
            </a:r>
            <a:r>
              <a:rPr lang="pt-PT" err="1">
                <a:solidFill>
                  <a:schemeClr val="tx1"/>
                </a:solidFill>
              </a:rPr>
              <a:t>Boards</a:t>
            </a:r>
            <a:r>
              <a:rPr lang="pt-PT">
                <a:solidFill>
                  <a:schemeClr val="tx1"/>
                </a:solidFill>
              </a:rPr>
              <a:t> / Classes;</a:t>
            </a:r>
          </a:p>
          <a:p>
            <a:pPr>
              <a:buFont typeface="Wingdings" panose="05000000000000000000" pitchFamily="2" charset="2"/>
              <a:buChar char="Ø"/>
            </a:pP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a:t>
            </a:r>
            <a:r>
              <a:rPr lang="pt-PT" err="1">
                <a:solidFill>
                  <a:schemeClr val="tx1"/>
                </a:solidFill>
              </a:rPr>
              <a:t>enroll</a:t>
            </a:r>
            <a:r>
              <a:rPr lang="pt-PT">
                <a:solidFill>
                  <a:schemeClr val="tx1"/>
                </a:solidFill>
              </a:rPr>
              <a:t> a </a:t>
            </a:r>
            <a:r>
              <a:rPr lang="pt-PT" err="1">
                <a:solidFill>
                  <a:schemeClr val="tx1"/>
                </a:solidFill>
              </a:rPr>
              <a:t>student</a:t>
            </a:r>
            <a:r>
              <a:rPr lang="pt-PT">
                <a:solidFill>
                  <a:schemeClr val="tx1"/>
                </a:solidFill>
              </a:rPr>
              <a:t> in a </a:t>
            </a:r>
            <a:r>
              <a:rPr lang="pt-PT" err="1">
                <a:solidFill>
                  <a:schemeClr val="tx1"/>
                </a:solidFill>
              </a:rPr>
              <a:t>course</a:t>
            </a:r>
            <a:r>
              <a:rPr lang="pt-PT">
                <a:solidFill>
                  <a:schemeClr val="tx1"/>
                </a:solidFill>
              </a:rPr>
              <a:t> ;</a:t>
            </a:r>
          </a:p>
          <a:p>
            <a:pPr>
              <a:buFont typeface="Wingdings" panose="05000000000000000000" pitchFamily="2" charset="2"/>
              <a:buChar char="Ø"/>
            </a:pP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set </a:t>
            </a:r>
            <a:r>
              <a:rPr lang="pt-PT" err="1">
                <a:solidFill>
                  <a:schemeClr val="tx1"/>
                </a:solidFill>
              </a:rPr>
              <a:t>teachers</a:t>
            </a:r>
            <a:r>
              <a:rPr lang="pt-PT">
                <a:solidFill>
                  <a:schemeClr val="tx1"/>
                </a:solidFill>
              </a:rPr>
              <a:t> for a </a:t>
            </a:r>
            <a:r>
              <a:rPr lang="pt-PT" err="1">
                <a:solidFill>
                  <a:schemeClr val="tx1"/>
                </a:solidFill>
              </a:rPr>
              <a:t>course</a:t>
            </a:r>
            <a:r>
              <a:rPr lang="pt-PT">
                <a:solidFill>
                  <a:schemeClr val="tx1"/>
                </a:solidFill>
              </a:rPr>
              <a:t>;</a:t>
            </a:r>
          </a:p>
          <a:p>
            <a:pPr>
              <a:buFont typeface="Wingdings" panose="05000000000000000000" pitchFamily="2" charset="2"/>
              <a:buChar char="Ø"/>
            </a:pPr>
            <a:r>
              <a:rPr lang="pt-PT" err="1">
                <a:solidFill>
                  <a:schemeClr val="tx1"/>
                </a:solidFill>
              </a:rPr>
              <a:t>List</a:t>
            </a:r>
            <a:r>
              <a:rPr lang="pt-PT">
                <a:solidFill>
                  <a:schemeClr val="tx1"/>
                </a:solidFill>
              </a:rPr>
              <a:t> </a:t>
            </a:r>
            <a:r>
              <a:rPr lang="pt-PT" err="1">
                <a:solidFill>
                  <a:schemeClr val="tx1"/>
                </a:solidFill>
              </a:rPr>
              <a:t>all</a:t>
            </a:r>
            <a:r>
              <a:rPr lang="pt-PT">
                <a:solidFill>
                  <a:schemeClr val="tx1"/>
                </a:solidFill>
              </a:rPr>
              <a:t> </a:t>
            </a:r>
            <a:r>
              <a:rPr lang="pt-PT" err="1">
                <a:solidFill>
                  <a:schemeClr val="tx1"/>
                </a:solidFill>
              </a:rPr>
              <a:t>of</a:t>
            </a:r>
            <a:r>
              <a:rPr lang="pt-PT">
                <a:solidFill>
                  <a:schemeClr val="tx1"/>
                </a:solidFill>
              </a:rPr>
              <a:t> </a:t>
            </a:r>
            <a:r>
              <a:rPr lang="pt-PT" err="1">
                <a:solidFill>
                  <a:schemeClr val="tx1"/>
                </a:solidFill>
              </a:rPr>
              <a:t>the</a:t>
            </a:r>
            <a:r>
              <a:rPr lang="pt-PT">
                <a:solidFill>
                  <a:schemeClr val="tx1"/>
                </a:solidFill>
              </a:rPr>
              <a:t> </a:t>
            </a:r>
            <a:r>
              <a:rPr lang="pt-PT" err="1">
                <a:solidFill>
                  <a:schemeClr val="tx1"/>
                </a:solidFill>
              </a:rPr>
              <a:t>above</a:t>
            </a:r>
            <a:r>
              <a:rPr lang="pt-PT">
                <a:solidFill>
                  <a:schemeClr val="tx1"/>
                </a:solidFill>
              </a:rPr>
              <a:t>;</a:t>
            </a:r>
          </a:p>
          <a:p>
            <a:pPr marL="0" indent="0">
              <a:buNone/>
            </a:pPr>
            <a:endParaRPr lang="pt-PT">
              <a:solidFill>
                <a:schemeClr val="tx1"/>
              </a:solidFill>
            </a:endParaRPr>
          </a:p>
          <a:p>
            <a:pPr marL="0" indent="0">
              <a:buNone/>
            </a:pPr>
            <a:endParaRPr lang="pt-PT">
              <a:solidFill>
                <a:schemeClr val="tx1"/>
              </a:solidFill>
            </a:endParaRPr>
          </a:p>
        </p:txBody>
      </p:sp>
      <p:sp>
        <p:nvSpPr>
          <p:cNvPr id="4" name="Seta: Para a Direita 3">
            <a:extLst>
              <a:ext uri="{FF2B5EF4-FFF2-40B4-BE49-F238E27FC236}">
                <a16:creationId xmlns:a16="http://schemas.microsoft.com/office/drawing/2014/main" id="{38DFC0DE-1987-6508-35C2-FB69B9B0EA1F}"/>
              </a:ext>
            </a:extLst>
          </p:cNvPr>
          <p:cNvSpPr/>
          <p:nvPr/>
        </p:nvSpPr>
        <p:spPr>
          <a:xfrm>
            <a:off x="7332453" y="5848709"/>
            <a:ext cx="3295290" cy="2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Marcador de Posição do Número do Diapositivo 4">
            <a:extLst>
              <a:ext uri="{FF2B5EF4-FFF2-40B4-BE49-F238E27FC236}">
                <a16:creationId xmlns:a16="http://schemas.microsoft.com/office/drawing/2014/main" id="{5B4D8AF1-AD0C-ECA5-28EC-F6E004C5B89C}"/>
              </a:ext>
            </a:extLst>
          </p:cNvPr>
          <p:cNvSpPr>
            <a:spLocks noGrp="1"/>
          </p:cNvSpPr>
          <p:nvPr>
            <p:ph type="sldNum" sz="quarter" idx="12"/>
          </p:nvPr>
        </p:nvSpPr>
        <p:spPr/>
        <p:txBody>
          <a:bodyPr/>
          <a:lstStyle/>
          <a:p>
            <a:fld id="{D57F1E4F-1CFF-5643-939E-217C01CDF565}" type="slidenum">
              <a:rPr lang="en-US" smtClean="0">
                <a:solidFill>
                  <a:schemeClr val="tx1"/>
                </a:solidFill>
              </a:rPr>
              <a:pPr/>
              <a:t>3</a:t>
            </a:fld>
            <a:endParaRPr lang="en-US">
              <a:solidFill>
                <a:schemeClr val="tx1"/>
              </a:solidFill>
            </a:endParaRPr>
          </a:p>
        </p:txBody>
      </p:sp>
    </p:spTree>
    <p:extLst>
      <p:ext uri="{BB962C8B-B14F-4D97-AF65-F5344CB8AC3E}">
        <p14:creationId xmlns:p14="http://schemas.microsoft.com/office/powerpoint/2010/main" val="146611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50863-17C3-1E0A-E2E9-361691EFE0AA}"/>
              </a:ext>
            </a:extLst>
          </p:cNvPr>
          <p:cNvSpPr>
            <a:spLocks noGrp="1"/>
          </p:cNvSpPr>
          <p:nvPr>
            <p:ph type="title"/>
          </p:nvPr>
        </p:nvSpPr>
        <p:spPr/>
        <p:txBody>
          <a:bodyPr/>
          <a:lstStyle/>
          <a:p>
            <a:r>
              <a:rPr lang="en-US" sz="4800" dirty="0">
                <a:solidFill>
                  <a:srgbClr val="000000"/>
                </a:solidFill>
              </a:rPr>
              <a:t>Main objectives of the system:               </a:t>
            </a:r>
            <a:endParaRPr lang="pt-PT" dirty="0"/>
          </a:p>
        </p:txBody>
      </p:sp>
      <p:sp>
        <p:nvSpPr>
          <p:cNvPr id="3" name="Marcador de Posição de Conteúdo 2">
            <a:extLst>
              <a:ext uri="{FF2B5EF4-FFF2-40B4-BE49-F238E27FC236}">
                <a16:creationId xmlns:a16="http://schemas.microsoft.com/office/drawing/2014/main" id="{0658BB85-74FB-5520-8576-625BCAC7C168}"/>
              </a:ext>
            </a:extLst>
          </p:cNvPr>
          <p:cNvSpPr>
            <a:spLocks noGrp="1"/>
          </p:cNvSpPr>
          <p:nvPr>
            <p:ph idx="1"/>
          </p:nvPr>
        </p:nvSpPr>
        <p:spPr>
          <a:xfrm>
            <a:off x="792480" y="2548037"/>
            <a:ext cx="10058400" cy="4023360"/>
          </a:xfrm>
        </p:spPr>
        <p:txBody>
          <a:bodyPr>
            <a:normAutofit/>
          </a:bodyPr>
          <a:lstStyle/>
          <a:p>
            <a:pPr marL="0" indent="0">
              <a:buNone/>
            </a:pPr>
            <a:r>
              <a:rPr lang="pt-PT" sz="2400" err="1">
                <a:solidFill>
                  <a:schemeClr val="tx1"/>
                </a:solidFill>
              </a:rPr>
              <a:t>Our</a:t>
            </a:r>
            <a:r>
              <a:rPr lang="pt-PT" sz="2400">
                <a:solidFill>
                  <a:schemeClr val="tx1"/>
                </a:solidFill>
              </a:rPr>
              <a:t> </a:t>
            </a:r>
            <a:r>
              <a:rPr lang="pt-PT" sz="2400" err="1">
                <a:solidFill>
                  <a:schemeClr val="tx1"/>
                </a:solidFill>
              </a:rPr>
              <a:t>System</a:t>
            </a:r>
            <a:r>
              <a:rPr lang="pt-PT" sz="2400">
                <a:solidFill>
                  <a:schemeClr val="tx1"/>
                </a:solidFill>
              </a:rPr>
              <a:t> </a:t>
            </a:r>
            <a:r>
              <a:rPr lang="pt-PT" sz="2400" err="1">
                <a:solidFill>
                  <a:schemeClr val="tx1"/>
                </a:solidFill>
              </a:rPr>
              <a:t>should</a:t>
            </a:r>
            <a:r>
              <a:rPr lang="pt-PT">
                <a:solidFill>
                  <a:schemeClr val="tx1"/>
                </a:solidFill>
              </a:rPr>
              <a:t>:</a:t>
            </a:r>
          </a:p>
          <a:p>
            <a:pPr>
              <a:buFont typeface="Wingdings" panose="05000000000000000000" pitchFamily="2" charset="2"/>
              <a:buChar char="Ø"/>
            </a:pPr>
            <a:r>
              <a:rPr lang="pt-PT" err="1">
                <a:solidFill>
                  <a:schemeClr val="tx1"/>
                </a:solidFill>
              </a:rPr>
              <a:t>Students</a:t>
            </a:r>
            <a:r>
              <a:rPr lang="pt-PT">
                <a:solidFill>
                  <a:schemeClr val="tx1"/>
                </a:solidFill>
              </a:rPr>
              <a:t> </a:t>
            </a:r>
            <a:r>
              <a:rPr lang="pt-PT" err="1">
                <a:solidFill>
                  <a:schemeClr val="tx1"/>
                </a:solidFill>
              </a:rPr>
              <a:t>will</a:t>
            </a:r>
            <a:r>
              <a:rPr lang="pt-PT">
                <a:solidFill>
                  <a:schemeClr val="tx1"/>
                </a:solidFill>
              </a:rPr>
              <a:t> </a:t>
            </a: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take </a:t>
            </a:r>
            <a:r>
              <a:rPr lang="pt-PT" err="1">
                <a:solidFill>
                  <a:schemeClr val="tx1"/>
                </a:solidFill>
              </a:rPr>
              <a:t>exams</a:t>
            </a:r>
            <a:r>
              <a:rPr lang="pt-PT">
                <a:solidFill>
                  <a:schemeClr val="tx1"/>
                </a:solidFill>
              </a:rPr>
              <a:t> </a:t>
            </a:r>
            <a:r>
              <a:rPr lang="pt-PT" err="1">
                <a:solidFill>
                  <a:schemeClr val="tx1"/>
                </a:solidFill>
              </a:rPr>
              <a:t>and</a:t>
            </a:r>
            <a:r>
              <a:rPr lang="pt-PT">
                <a:solidFill>
                  <a:schemeClr val="tx1"/>
                </a:solidFill>
              </a:rPr>
              <a:t> </a:t>
            </a:r>
            <a:r>
              <a:rPr lang="pt-PT" err="1">
                <a:solidFill>
                  <a:schemeClr val="tx1"/>
                </a:solidFill>
              </a:rPr>
              <a:t>view</a:t>
            </a:r>
            <a:r>
              <a:rPr lang="pt-PT">
                <a:solidFill>
                  <a:schemeClr val="tx1"/>
                </a:solidFill>
              </a:rPr>
              <a:t> </a:t>
            </a:r>
            <a:r>
              <a:rPr lang="pt-PT" err="1">
                <a:solidFill>
                  <a:schemeClr val="tx1"/>
                </a:solidFill>
              </a:rPr>
              <a:t>all</a:t>
            </a:r>
            <a:r>
              <a:rPr lang="pt-PT">
                <a:solidFill>
                  <a:schemeClr val="tx1"/>
                </a:solidFill>
              </a:rPr>
              <a:t> </a:t>
            </a:r>
            <a:r>
              <a:rPr lang="pt-PT" err="1">
                <a:solidFill>
                  <a:schemeClr val="tx1"/>
                </a:solidFill>
              </a:rPr>
              <a:t>their</a:t>
            </a:r>
            <a:r>
              <a:rPr lang="pt-PT">
                <a:solidFill>
                  <a:schemeClr val="tx1"/>
                </a:solidFill>
              </a:rPr>
              <a:t> grades;</a:t>
            </a:r>
          </a:p>
          <a:p>
            <a:pPr>
              <a:buFont typeface="Wingdings" panose="05000000000000000000" pitchFamily="2" charset="2"/>
              <a:buChar char="Ø"/>
            </a:pP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a:t>
            </a:r>
            <a:r>
              <a:rPr lang="pt-PT" err="1">
                <a:solidFill>
                  <a:schemeClr val="tx1"/>
                </a:solidFill>
              </a:rPr>
              <a:t>Create</a:t>
            </a:r>
            <a:r>
              <a:rPr lang="pt-PT">
                <a:solidFill>
                  <a:schemeClr val="tx1"/>
                </a:solidFill>
              </a:rPr>
              <a:t>/</a:t>
            </a:r>
            <a:r>
              <a:rPr lang="pt-PT" err="1">
                <a:solidFill>
                  <a:schemeClr val="tx1"/>
                </a:solidFill>
              </a:rPr>
              <a:t>Update</a:t>
            </a:r>
            <a:r>
              <a:rPr lang="pt-PT">
                <a:solidFill>
                  <a:schemeClr val="tx1"/>
                </a:solidFill>
              </a:rPr>
              <a:t>/Undo Post-its, </a:t>
            </a:r>
            <a:r>
              <a:rPr lang="pt-PT" err="1">
                <a:solidFill>
                  <a:schemeClr val="tx1"/>
                </a:solidFill>
              </a:rPr>
              <a:t>which</a:t>
            </a:r>
            <a:r>
              <a:rPr lang="pt-PT">
                <a:solidFill>
                  <a:schemeClr val="tx1"/>
                </a:solidFill>
              </a:rPr>
              <a:t> </a:t>
            </a:r>
            <a:r>
              <a:rPr lang="pt-PT" err="1">
                <a:solidFill>
                  <a:schemeClr val="tx1"/>
                </a:solidFill>
              </a:rPr>
              <a:t>is</a:t>
            </a:r>
            <a:r>
              <a:rPr lang="pt-PT">
                <a:solidFill>
                  <a:schemeClr val="tx1"/>
                </a:solidFill>
              </a:rPr>
              <a:t> </a:t>
            </a:r>
            <a:r>
              <a:rPr lang="pt-PT" err="1">
                <a:solidFill>
                  <a:schemeClr val="tx1"/>
                </a:solidFill>
              </a:rPr>
              <a:t>the</a:t>
            </a:r>
            <a:r>
              <a:rPr lang="pt-PT">
                <a:solidFill>
                  <a:schemeClr val="tx1"/>
                </a:solidFill>
              </a:rPr>
              <a:t> contente </a:t>
            </a:r>
            <a:r>
              <a:rPr lang="pt-PT" err="1">
                <a:solidFill>
                  <a:schemeClr val="tx1"/>
                </a:solidFill>
              </a:rPr>
              <a:t>of</a:t>
            </a:r>
            <a:r>
              <a:rPr lang="pt-PT">
                <a:solidFill>
                  <a:schemeClr val="tx1"/>
                </a:solidFill>
              </a:rPr>
              <a:t> </a:t>
            </a:r>
            <a:r>
              <a:rPr lang="pt-PT" err="1">
                <a:solidFill>
                  <a:schemeClr val="tx1"/>
                </a:solidFill>
              </a:rPr>
              <a:t>the</a:t>
            </a:r>
            <a:r>
              <a:rPr lang="pt-PT">
                <a:solidFill>
                  <a:schemeClr val="tx1"/>
                </a:solidFill>
              </a:rPr>
              <a:t> </a:t>
            </a:r>
            <a:r>
              <a:rPr lang="pt-PT" err="1">
                <a:solidFill>
                  <a:schemeClr val="tx1"/>
                </a:solidFill>
              </a:rPr>
              <a:t>board</a:t>
            </a:r>
            <a:r>
              <a:rPr lang="pt-PT">
                <a:solidFill>
                  <a:schemeClr val="tx1"/>
                </a:solidFill>
              </a:rPr>
              <a:t> ;</a:t>
            </a:r>
          </a:p>
          <a:p>
            <a:pPr>
              <a:buFont typeface="Wingdings" panose="05000000000000000000" pitchFamily="2" charset="2"/>
              <a:buChar char="Ø"/>
            </a:pPr>
            <a:r>
              <a:rPr lang="pt-PT" b="0" i="0" u="none" strike="noStrike" err="1">
                <a:solidFill>
                  <a:srgbClr val="374151"/>
                </a:solidFill>
                <a:effectLst/>
                <a:latin typeface="Söhne"/>
              </a:rPr>
              <a:t>Users</a:t>
            </a:r>
            <a:r>
              <a:rPr lang="pt-PT" b="0" i="0" u="none" strike="noStrike">
                <a:solidFill>
                  <a:srgbClr val="374151"/>
                </a:solidFill>
                <a:effectLst/>
                <a:latin typeface="Söhne"/>
              </a:rPr>
              <a:t> can </a:t>
            </a:r>
            <a:r>
              <a:rPr lang="pt-PT" b="0" i="0" u="none" strike="noStrike" err="1">
                <a:solidFill>
                  <a:srgbClr val="374151"/>
                </a:solidFill>
                <a:effectLst/>
                <a:latin typeface="Söhne"/>
              </a:rPr>
              <a:t>view</a:t>
            </a:r>
            <a:r>
              <a:rPr lang="pt-PT" b="0" i="0" u="none" strike="noStrike">
                <a:solidFill>
                  <a:srgbClr val="374151"/>
                </a:solidFill>
                <a:effectLst/>
                <a:latin typeface="Söhne"/>
              </a:rPr>
              <a:t> </a:t>
            </a:r>
            <a:r>
              <a:rPr lang="pt-PT" b="0" i="0" u="none" strike="noStrike" err="1">
                <a:solidFill>
                  <a:srgbClr val="374151"/>
                </a:solidFill>
                <a:effectLst/>
                <a:latin typeface="Söhne"/>
              </a:rPr>
              <a:t>the</a:t>
            </a:r>
            <a:r>
              <a:rPr lang="pt-PT" b="0" i="0" u="none" strike="noStrike">
                <a:solidFill>
                  <a:srgbClr val="374151"/>
                </a:solidFill>
                <a:effectLst/>
                <a:latin typeface="Söhne"/>
              </a:rPr>
              <a:t> </a:t>
            </a:r>
            <a:r>
              <a:rPr lang="pt-PT" b="0" i="0" u="none" strike="noStrike" err="1">
                <a:solidFill>
                  <a:srgbClr val="374151"/>
                </a:solidFill>
                <a:effectLst/>
                <a:latin typeface="Söhne"/>
              </a:rPr>
              <a:t>updates</a:t>
            </a:r>
            <a:r>
              <a:rPr lang="pt-PT" b="0" i="0" u="none" strike="noStrike">
                <a:solidFill>
                  <a:srgbClr val="374151"/>
                </a:solidFill>
                <a:effectLst/>
                <a:latin typeface="Söhne"/>
              </a:rPr>
              <a:t> </a:t>
            </a:r>
            <a:r>
              <a:rPr lang="pt-PT" b="0" i="0" u="none" strike="noStrike" err="1">
                <a:solidFill>
                  <a:srgbClr val="374151"/>
                </a:solidFill>
                <a:effectLst/>
                <a:latin typeface="Söhne"/>
              </a:rPr>
              <a:t>that</a:t>
            </a:r>
            <a:r>
              <a:rPr lang="pt-PT" b="0" i="0" u="none" strike="noStrike">
                <a:solidFill>
                  <a:srgbClr val="374151"/>
                </a:solidFill>
                <a:effectLst/>
                <a:latin typeface="Söhne"/>
              </a:rPr>
              <a:t> are </a:t>
            </a:r>
            <a:r>
              <a:rPr lang="pt-PT" b="0" i="0" u="none" strike="noStrike" err="1">
                <a:solidFill>
                  <a:srgbClr val="374151"/>
                </a:solidFill>
                <a:effectLst/>
                <a:latin typeface="Söhne"/>
              </a:rPr>
              <a:t>made</a:t>
            </a:r>
            <a:r>
              <a:rPr lang="pt-PT" b="0" i="0" u="none" strike="noStrike">
                <a:solidFill>
                  <a:srgbClr val="374151"/>
                </a:solidFill>
                <a:effectLst/>
                <a:latin typeface="Söhne"/>
              </a:rPr>
              <a:t> to a </a:t>
            </a:r>
            <a:r>
              <a:rPr lang="pt-PT" b="0" i="0" u="none" strike="noStrike" err="1">
                <a:solidFill>
                  <a:srgbClr val="374151"/>
                </a:solidFill>
                <a:effectLst/>
                <a:latin typeface="Söhne"/>
              </a:rPr>
              <a:t>board</a:t>
            </a:r>
            <a:r>
              <a:rPr lang="pt-PT" b="0" i="0" u="none" strike="noStrike">
                <a:solidFill>
                  <a:srgbClr val="374151"/>
                </a:solidFill>
                <a:effectLst/>
                <a:latin typeface="Söhne"/>
              </a:rPr>
              <a:t>.</a:t>
            </a:r>
          </a:p>
          <a:p>
            <a:pPr>
              <a:buFont typeface="Wingdings" panose="05000000000000000000" pitchFamily="2" charset="2"/>
              <a:buChar char="Ø"/>
            </a:pPr>
            <a:r>
              <a:rPr lang="pt-PT" err="1">
                <a:solidFill>
                  <a:schemeClr val="tx1"/>
                </a:solidFill>
              </a:rPr>
              <a:t>Users</a:t>
            </a:r>
            <a:r>
              <a:rPr lang="pt-PT">
                <a:solidFill>
                  <a:schemeClr val="tx1"/>
                </a:solidFill>
              </a:rPr>
              <a:t> </a:t>
            </a:r>
            <a:r>
              <a:rPr lang="pt-PT" err="1">
                <a:solidFill>
                  <a:schemeClr val="tx1"/>
                </a:solidFill>
              </a:rPr>
              <a:t>will</a:t>
            </a:r>
            <a:r>
              <a:rPr lang="pt-PT">
                <a:solidFill>
                  <a:schemeClr val="tx1"/>
                </a:solidFill>
              </a:rPr>
              <a:t> </a:t>
            </a:r>
            <a:r>
              <a:rPr lang="pt-PT" err="1">
                <a:solidFill>
                  <a:schemeClr val="tx1"/>
                </a:solidFill>
              </a:rPr>
              <a:t>be</a:t>
            </a:r>
            <a:r>
              <a:rPr lang="pt-PT">
                <a:solidFill>
                  <a:schemeClr val="tx1"/>
                </a:solidFill>
              </a:rPr>
              <a:t> </a:t>
            </a:r>
            <a:r>
              <a:rPr lang="pt-PT" err="1">
                <a:solidFill>
                  <a:schemeClr val="tx1"/>
                </a:solidFill>
              </a:rPr>
              <a:t>able</a:t>
            </a:r>
            <a:r>
              <a:rPr lang="pt-PT">
                <a:solidFill>
                  <a:schemeClr val="tx1"/>
                </a:solidFill>
              </a:rPr>
              <a:t> to share </a:t>
            </a:r>
            <a:r>
              <a:rPr lang="pt-PT" err="1">
                <a:solidFill>
                  <a:schemeClr val="tx1"/>
                </a:solidFill>
              </a:rPr>
              <a:t>their</a:t>
            </a:r>
            <a:r>
              <a:rPr lang="pt-PT">
                <a:solidFill>
                  <a:schemeClr val="tx1"/>
                </a:solidFill>
              </a:rPr>
              <a:t> </a:t>
            </a:r>
            <a:r>
              <a:rPr lang="pt-PT" err="1">
                <a:solidFill>
                  <a:schemeClr val="tx1"/>
                </a:solidFill>
              </a:rPr>
              <a:t>boards</a:t>
            </a:r>
            <a:r>
              <a:rPr lang="pt-PT">
                <a:solidFill>
                  <a:schemeClr val="tx1"/>
                </a:solidFill>
              </a:rPr>
              <a:t> </a:t>
            </a:r>
            <a:r>
              <a:rPr lang="pt-PT" err="1">
                <a:solidFill>
                  <a:schemeClr val="tx1"/>
                </a:solidFill>
              </a:rPr>
              <a:t>with</a:t>
            </a:r>
            <a:r>
              <a:rPr lang="pt-PT">
                <a:solidFill>
                  <a:schemeClr val="tx1"/>
                </a:solidFill>
              </a:rPr>
              <a:t> </a:t>
            </a:r>
            <a:r>
              <a:rPr lang="pt-PT" err="1">
                <a:solidFill>
                  <a:schemeClr val="tx1"/>
                </a:solidFill>
              </a:rPr>
              <a:t>other</a:t>
            </a:r>
            <a:r>
              <a:rPr lang="pt-PT">
                <a:solidFill>
                  <a:schemeClr val="tx1"/>
                </a:solidFill>
              </a:rPr>
              <a:t> </a:t>
            </a:r>
            <a:r>
              <a:rPr lang="pt-PT" err="1">
                <a:solidFill>
                  <a:schemeClr val="tx1"/>
                </a:solidFill>
              </a:rPr>
              <a:t>users</a:t>
            </a:r>
            <a:r>
              <a:rPr lang="pt-PT">
                <a:solidFill>
                  <a:schemeClr val="tx1"/>
                </a:solidFill>
              </a:rPr>
              <a:t>;</a:t>
            </a:r>
          </a:p>
          <a:p>
            <a:pPr>
              <a:buFont typeface="Wingdings" panose="05000000000000000000" pitchFamily="2" charset="2"/>
              <a:buChar char="Ø"/>
            </a:pPr>
            <a:r>
              <a:rPr lang="pt-PT" err="1">
                <a:solidFill>
                  <a:schemeClr val="tx1"/>
                </a:solidFill>
              </a:rPr>
              <a:t>Users</a:t>
            </a:r>
            <a:r>
              <a:rPr lang="pt-PT">
                <a:solidFill>
                  <a:schemeClr val="tx1"/>
                </a:solidFill>
              </a:rPr>
              <a:t> </a:t>
            </a:r>
            <a:r>
              <a:rPr lang="pt-PT" err="1">
                <a:solidFill>
                  <a:schemeClr val="tx1"/>
                </a:solidFill>
              </a:rPr>
              <a:t>will</a:t>
            </a:r>
            <a:r>
              <a:rPr lang="pt-PT">
                <a:solidFill>
                  <a:schemeClr val="tx1"/>
                </a:solidFill>
              </a:rPr>
              <a:t> </a:t>
            </a:r>
            <a:r>
              <a:rPr lang="pt-PT" err="1">
                <a:solidFill>
                  <a:schemeClr val="tx1"/>
                </a:solidFill>
              </a:rPr>
              <a:t>have</a:t>
            </a:r>
            <a:r>
              <a:rPr lang="pt-PT">
                <a:solidFill>
                  <a:schemeClr val="tx1"/>
                </a:solidFill>
              </a:rPr>
              <a:t> </a:t>
            </a:r>
            <a:r>
              <a:rPr lang="pt-PT" err="1">
                <a:solidFill>
                  <a:schemeClr val="tx1"/>
                </a:solidFill>
              </a:rPr>
              <a:t>the</a:t>
            </a:r>
            <a:r>
              <a:rPr lang="pt-PT">
                <a:solidFill>
                  <a:schemeClr val="tx1"/>
                </a:solidFill>
              </a:rPr>
              <a:t> </a:t>
            </a:r>
            <a:r>
              <a:rPr lang="pt-PT" err="1">
                <a:solidFill>
                  <a:schemeClr val="tx1"/>
                </a:solidFill>
              </a:rPr>
              <a:t>option</a:t>
            </a:r>
            <a:r>
              <a:rPr lang="pt-PT">
                <a:solidFill>
                  <a:schemeClr val="tx1"/>
                </a:solidFill>
              </a:rPr>
              <a:t> to </a:t>
            </a:r>
            <a:r>
              <a:rPr lang="pt-PT" err="1">
                <a:solidFill>
                  <a:schemeClr val="tx1"/>
                </a:solidFill>
              </a:rPr>
              <a:t>see</a:t>
            </a:r>
            <a:r>
              <a:rPr lang="pt-PT">
                <a:solidFill>
                  <a:schemeClr val="tx1"/>
                </a:solidFill>
              </a:rPr>
              <a:t> </a:t>
            </a:r>
            <a:r>
              <a:rPr lang="pt-PT" err="1">
                <a:solidFill>
                  <a:schemeClr val="tx1"/>
                </a:solidFill>
              </a:rPr>
              <a:t>the</a:t>
            </a:r>
            <a:r>
              <a:rPr lang="pt-PT">
                <a:solidFill>
                  <a:schemeClr val="tx1"/>
                </a:solidFill>
              </a:rPr>
              <a:t> </a:t>
            </a:r>
            <a:r>
              <a:rPr lang="pt-PT" err="1">
                <a:solidFill>
                  <a:schemeClr val="tx1"/>
                </a:solidFill>
              </a:rPr>
              <a:t>board</a:t>
            </a:r>
            <a:r>
              <a:rPr lang="pt-PT">
                <a:solidFill>
                  <a:schemeClr val="tx1"/>
                </a:solidFill>
              </a:rPr>
              <a:t> in real time;</a:t>
            </a:r>
          </a:p>
          <a:p>
            <a:pPr marL="457200" indent="-457200">
              <a:buFont typeface="+mj-lt"/>
              <a:buAutoNum type="arabicPeriod"/>
            </a:pPr>
            <a:endParaRPr lang="pt-PT">
              <a:solidFill>
                <a:schemeClr val="tx1"/>
              </a:solidFill>
            </a:endParaRPr>
          </a:p>
          <a:p>
            <a:pPr marL="457200" indent="-457200">
              <a:buFont typeface="+mj-lt"/>
              <a:buAutoNum type="arabicPeriod"/>
            </a:pPr>
            <a:endParaRPr lang="pt-PT">
              <a:solidFill>
                <a:schemeClr val="tx1"/>
              </a:solidFill>
            </a:endParaRPr>
          </a:p>
          <a:p>
            <a:pPr marL="457200" indent="-457200">
              <a:buFont typeface="+mj-lt"/>
              <a:buAutoNum type="arabicPeriod"/>
            </a:pPr>
            <a:endParaRPr lang="pt-PT">
              <a:solidFill>
                <a:schemeClr val="tx1"/>
              </a:solidFill>
            </a:endParaRPr>
          </a:p>
          <a:p>
            <a:pPr marL="0" indent="0">
              <a:buNone/>
            </a:pPr>
            <a:endParaRPr lang="pt-PT">
              <a:solidFill>
                <a:schemeClr val="tx1"/>
              </a:solidFill>
            </a:endParaRPr>
          </a:p>
          <a:p>
            <a:pPr marL="0" indent="0">
              <a:buNone/>
            </a:pPr>
            <a:endParaRPr lang="pt-PT">
              <a:solidFill>
                <a:schemeClr val="tx1"/>
              </a:solidFill>
            </a:endParaRPr>
          </a:p>
        </p:txBody>
      </p:sp>
      <p:sp>
        <p:nvSpPr>
          <p:cNvPr id="4" name="Marcador de Posição do Número do Diapositivo 3">
            <a:extLst>
              <a:ext uri="{FF2B5EF4-FFF2-40B4-BE49-F238E27FC236}">
                <a16:creationId xmlns:a16="http://schemas.microsoft.com/office/drawing/2014/main" id="{77D2171D-5CBA-C809-E8A3-F32DDD471340}"/>
              </a:ext>
            </a:extLst>
          </p:cNvPr>
          <p:cNvSpPr>
            <a:spLocks noGrp="1"/>
          </p:cNvSpPr>
          <p:nvPr>
            <p:ph type="sldNum" sz="quarter" idx="12"/>
          </p:nvPr>
        </p:nvSpPr>
        <p:spPr/>
        <p:txBody>
          <a:bodyPr/>
          <a:lstStyle/>
          <a:p>
            <a:fld id="{D57F1E4F-1CFF-5643-939E-217C01CDF565}" type="slidenum">
              <a:rPr lang="en-US" smtClean="0">
                <a:solidFill>
                  <a:schemeClr val="tx1"/>
                </a:solidFill>
              </a:rPr>
              <a:pPr/>
              <a:t>4</a:t>
            </a:fld>
            <a:endParaRPr lang="en-US">
              <a:solidFill>
                <a:schemeClr val="tx1"/>
              </a:solidFill>
            </a:endParaRPr>
          </a:p>
        </p:txBody>
      </p:sp>
    </p:spTree>
    <p:extLst>
      <p:ext uri="{BB962C8B-B14F-4D97-AF65-F5344CB8AC3E}">
        <p14:creationId xmlns:p14="http://schemas.microsoft.com/office/powerpoint/2010/main" val="234167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360" y="225643"/>
            <a:ext cx="10058400" cy="1450757"/>
          </a:xfrm>
        </p:spPr>
        <p:txBody>
          <a:bodyPr/>
          <a:lstStyle/>
          <a:p>
            <a:r>
              <a:rPr lang="en-US" dirty="0">
                <a:solidFill>
                  <a:schemeClr val="tx1"/>
                </a:solidFill>
              </a:rPr>
              <a:t>Planning :                             </a:t>
            </a:r>
          </a:p>
        </p:txBody>
      </p:sp>
      <p:graphicFrame>
        <p:nvGraphicFramePr>
          <p:cNvPr id="3" name="Tabela 2">
            <a:extLst>
              <a:ext uri="{FF2B5EF4-FFF2-40B4-BE49-F238E27FC236}">
                <a16:creationId xmlns:a16="http://schemas.microsoft.com/office/drawing/2014/main" id="{50F7B124-20CE-47C7-DAAF-057B1F6391DB}"/>
              </a:ext>
            </a:extLst>
          </p:cNvPr>
          <p:cNvGraphicFramePr>
            <a:graphicFrameLocks noGrp="1"/>
          </p:cNvGraphicFramePr>
          <p:nvPr>
            <p:extLst>
              <p:ext uri="{D42A27DB-BD31-4B8C-83A1-F6EECF244321}">
                <p14:modId xmlns:p14="http://schemas.microsoft.com/office/powerpoint/2010/main" val="152734047"/>
              </p:ext>
            </p:extLst>
          </p:nvPr>
        </p:nvGraphicFramePr>
        <p:xfrm>
          <a:off x="1421907" y="2627790"/>
          <a:ext cx="9264175" cy="3584317"/>
        </p:xfrm>
        <a:graphic>
          <a:graphicData uri="http://schemas.openxmlformats.org/drawingml/2006/table">
            <a:tbl>
              <a:tblPr/>
              <a:tblGrid>
                <a:gridCol w="1852835">
                  <a:extLst>
                    <a:ext uri="{9D8B030D-6E8A-4147-A177-3AD203B41FA5}">
                      <a16:colId xmlns:a16="http://schemas.microsoft.com/office/drawing/2014/main" val="992669577"/>
                    </a:ext>
                  </a:extLst>
                </a:gridCol>
                <a:gridCol w="1852835">
                  <a:extLst>
                    <a:ext uri="{9D8B030D-6E8A-4147-A177-3AD203B41FA5}">
                      <a16:colId xmlns:a16="http://schemas.microsoft.com/office/drawing/2014/main" val="2207393833"/>
                    </a:ext>
                  </a:extLst>
                </a:gridCol>
                <a:gridCol w="1852835">
                  <a:extLst>
                    <a:ext uri="{9D8B030D-6E8A-4147-A177-3AD203B41FA5}">
                      <a16:colId xmlns:a16="http://schemas.microsoft.com/office/drawing/2014/main" val="2953418451"/>
                    </a:ext>
                  </a:extLst>
                </a:gridCol>
                <a:gridCol w="1852835">
                  <a:extLst>
                    <a:ext uri="{9D8B030D-6E8A-4147-A177-3AD203B41FA5}">
                      <a16:colId xmlns:a16="http://schemas.microsoft.com/office/drawing/2014/main" val="1452813606"/>
                    </a:ext>
                  </a:extLst>
                </a:gridCol>
                <a:gridCol w="1852835">
                  <a:extLst>
                    <a:ext uri="{9D8B030D-6E8A-4147-A177-3AD203B41FA5}">
                      <a16:colId xmlns:a16="http://schemas.microsoft.com/office/drawing/2014/main" val="760073924"/>
                    </a:ext>
                  </a:extLst>
                </a:gridCol>
              </a:tblGrid>
              <a:tr h="249447">
                <a:tc>
                  <a:txBody>
                    <a:bodyPr/>
                    <a:lstStyle/>
                    <a:p>
                      <a:endParaRPr lang="pt-PT" sz="110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pt-PT" sz="1100"/>
                        <a:t>1210804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pt-PT" sz="1100"/>
                        <a:t>1210818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pt-PT" sz="1100"/>
                        <a:t>1201458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pt-PT" sz="1100" dirty="0"/>
                        <a:t>1200585</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73397397"/>
                  </a:ext>
                </a:extLst>
              </a:tr>
              <a:tr h="572262">
                <a:tc>
                  <a:txBody>
                    <a:bodyPr/>
                    <a:lstStyle/>
                    <a:p>
                      <a:r>
                        <a:rPr lang="pt-PT" sz="1100" dirty="0"/>
                        <a:t>1ºa Semana:</a:t>
                      </a:r>
                    </a:p>
                    <a:p>
                      <a:r>
                        <a:rPr lang="pt-PT" sz="1100" dirty="0"/>
                        <a:t> (18/09 – 24/09)</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pt-PT" sz="1100"/>
                        <a:t>Planeamento do sprint e divisão das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a:t>Planeamento do sprint e divisão das Us</a:t>
                      </a:r>
                    </a:p>
                    <a:p>
                      <a:endParaRPr lang="pt-PT"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a:t>Planeamento do sprint e divisão das Us</a:t>
                      </a:r>
                    </a:p>
                    <a:p>
                      <a:endParaRPr lang="pt-PT"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a:t>Planeamento do sprint e divisão das Us</a:t>
                      </a:r>
                    </a:p>
                    <a:p>
                      <a:endParaRPr lang="pt-PT" sz="110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373702605"/>
                  </a:ext>
                </a:extLst>
              </a:tr>
              <a:tr h="460794">
                <a:tc>
                  <a:txBody>
                    <a:bodyPr/>
                    <a:lstStyle/>
                    <a:p>
                      <a:r>
                        <a:rPr lang="pt-PT" sz="1100" dirty="0"/>
                        <a:t>2ºa Semana:</a:t>
                      </a:r>
                    </a:p>
                    <a:p>
                      <a:r>
                        <a:rPr lang="pt-PT" sz="1100" dirty="0"/>
                        <a:t> (25/09 – 1/10)</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100" dirty="0"/>
                        <a:t>Realização da documentação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documentação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documentação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documentação</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199971"/>
                  </a:ext>
                </a:extLst>
              </a:tr>
              <a:tr h="572262">
                <a:tc>
                  <a:txBody>
                    <a:bodyPr/>
                    <a:lstStyle/>
                    <a:p>
                      <a:r>
                        <a:rPr lang="pt-PT" sz="1100" dirty="0"/>
                        <a:t>3ºa Semana:</a:t>
                      </a:r>
                    </a:p>
                    <a:p>
                      <a:r>
                        <a:rPr lang="pt-PT" sz="1100" dirty="0"/>
                        <a:t> (02/10 – 08/10)</a:t>
                      </a:r>
                    </a:p>
                    <a:p>
                      <a:endParaRPr lang="pt-PT" sz="11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100" dirty="0"/>
                        <a:t>Realização da US150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Realização da US270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Realização da US220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US190</a:t>
                      </a:r>
                    </a:p>
                    <a:p>
                      <a:endParaRPr lang="pt-PT" sz="11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6015923"/>
                  </a:ext>
                </a:extLst>
              </a:tr>
              <a:tr h="572262">
                <a:tc>
                  <a:txBody>
                    <a:bodyPr/>
                    <a:lstStyle/>
                    <a:p>
                      <a:r>
                        <a:rPr lang="pt-PT" sz="1100" dirty="0"/>
                        <a:t>4ºa Semana:</a:t>
                      </a:r>
                    </a:p>
                    <a:p>
                      <a:r>
                        <a:rPr lang="pt-PT" sz="1100" dirty="0"/>
                        <a:t> (09/10 – 15/10)</a:t>
                      </a:r>
                    </a:p>
                    <a:p>
                      <a:endParaRPr lang="pt-PT" sz="11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a:ln>
                            <a:noFill/>
                          </a:ln>
                          <a:solidFill>
                            <a:srgbClr val="000000"/>
                          </a:solidFill>
                          <a:effectLst/>
                          <a:uLnTx/>
                          <a:uFillTx/>
                          <a:latin typeface="Calibri" panose="020F0502020204030204"/>
                          <a:ea typeface="+mn-ea"/>
                          <a:cs typeface="+mn-cs"/>
                        </a:rPr>
                        <a:t>Realização da US160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a:ln>
                            <a:noFill/>
                          </a:ln>
                          <a:solidFill>
                            <a:srgbClr val="000000"/>
                          </a:solidFill>
                          <a:effectLst/>
                          <a:uLnTx/>
                          <a:uFillTx/>
                          <a:latin typeface="Calibri" panose="020F0502020204030204"/>
                          <a:ea typeface="+mn-ea"/>
                          <a:cs typeface="+mn-cs"/>
                        </a:rPr>
                        <a:t>Realização da US170</a:t>
                      </a:r>
                      <a:endPar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Realização da US280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Realização da US290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100" dirty="0"/>
                        <a:t>Realização da US240</a:t>
                      </a:r>
                    </a:p>
                    <a:p>
                      <a:r>
                        <a:rPr lang="pt-PT" sz="1100" dirty="0"/>
                        <a:t>Realização da US250</a:t>
                      </a:r>
                    </a:p>
                    <a:p>
                      <a:endParaRPr lang="pt-PT"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US200</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US210</a:t>
                      </a:r>
                    </a:p>
                    <a:p>
                      <a:endParaRPr lang="pt-PT" sz="11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64461"/>
                  </a:ext>
                </a:extLst>
              </a:tr>
              <a:tr h="487003">
                <a:tc>
                  <a:txBody>
                    <a:bodyPr/>
                    <a:lstStyle/>
                    <a:p>
                      <a:r>
                        <a:rPr lang="pt-PT" sz="1100" dirty="0"/>
                        <a:t>5ºa Semana:</a:t>
                      </a:r>
                    </a:p>
                    <a:p>
                      <a:r>
                        <a:rPr lang="pt-PT" sz="1100" dirty="0"/>
                        <a:t> (16/10 – 22/10)</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US180</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US300</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US260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US220</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28705"/>
                  </a:ext>
                </a:extLst>
              </a:tr>
              <a:tr h="572262">
                <a:tc>
                  <a:txBody>
                    <a:bodyPr/>
                    <a:lstStyle/>
                    <a:p>
                      <a:r>
                        <a:rPr lang="pt-PT" sz="1100" dirty="0"/>
                        <a:t>6ºa Semana:</a:t>
                      </a:r>
                    </a:p>
                    <a:p>
                      <a:r>
                        <a:rPr lang="pt-PT" sz="1100" dirty="0"/>
                        <a:t> (23/10 – 29/10)</a:t>
                      </a:r>
                    </a:p>
                    <a:p>
                      <a:endParaRPr lang="pt-PT" sz="11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pt-PT" sz="1100" dirty="0"/>
                        <a:t>Realização da US350</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US380</a:t>
                      </a:r>
                    </a:p>
                    <a:p>
                      <a:endParaRPr lang="pt-PT" sz="11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US370 </a:t>
                      </a:r>
                    </a:p>
                    <a:p>
                      <a:endParaRPr lang="pt-PT" sz="11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100" dirty="0"/>
                        <a:t>Realização da US390</a:t>
                      </a:r>
                    </a:p>
                    <a:p>
                      <a:endParaRPr lang="pt-PT" sz="1100"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148135344"/>
                  </a:ext>
                </a:extLst>
              </a:tr>
            </a:tbl>
          </a:graphicData>
        </a:graphic>
      </p:graphicFrame>
      <p:sp>
        <p:nvSpPr>
          <p:cNvPr id="4" name="Marcador de Posição do Número do Diapositivo 3">
            <a:extLst>
              <a:ext uri="{FF2B5EF4-FFF2-40B4-BE49-F238E27FC236}">
                <a16:creationId xmlns:a16="http://schemas.microsoft.com/office/drawing/2014/main" id="{7AE62A8A-333D-DFC1-47F2-B4576E91EC58}"/>
              </a:ext>
            </a:extLst>
          </p:cNvPr>
          <p:cNvSpPr>
            <a:spLocks noGrp="1"/>
          </p:cNvSpPr>
          <p:nvPr>
            <p:ph type="sldNum" sz="quarter" idx="12"/>
          </p:nvPr>
        </p:nvSpPr>
        <p:spPr/>
        <p:txBody>
          <a:bodyPr/>
          <a:lstStyle/>
          <a:p>
            <a:fld id="{D57F1E4F-1CFF-5643-939E-217C01CDF565}" type="slidenum">
              <a:rPr lang="en-US" smtClean="0">
                <a:solidFill>
                  <a:schemeClr val="tx1"/>
                </a:solidFill>
              </a:rPr>
              <a:pPr/>
              <a:t>5</a:t>
            </a:fld>
            <a:endParaRPr lang="en-US">
              <a:solidFill>
                <a:schemeClr val="tx1"/>
              </a:solidFill>
            </a:endParaRPr>
          </a:p>
        </p:txBody>
      </p:sp>
    </p:spTree>
    <p:extLst>
      <p:ext uri="{BB962C8B-B14F-4D97-AF65-F5344CB8AC3E}">
        <p14:creationId xmlns:p14="http://schemas.microsoft.com/office/powerpoint/2010/main" val="111301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2560" y="296763"/>
            <a:ext cx="10058400" cy="1450757"/>
          </a:xfrm>
        </p:spPr>
        <p:txBody>
          <a:bodyPr/>
          <a:lstStyle/>
          <a:p>
            <a:r>
              <a:rPr lang="pt-PT" dirty="0" err="1">
                <a:solidFill>
                  <a:schemeClr val="tx1"/>
                </a:solidFill>
              </a:rPr>
              <a:t>Completed</a:t>
            </a:r>
            <a:r>
              <a:rPr lang="pt-PT" dirty="0">
                <a:solidFill>
                  <a:schemeClr val="tx1"/>
                </a:solidFill>
              </a:rPr>
              <a:t> </a:t>
            </a:r>
            <a:r>
              <a:rPr lang="pt-PT" dirty="0" err="1">
                <a:solidFill>
                  <a:schemeClr val="tx1"/>
                </a:solidFill>
              </a:rPr>
              <a:t>Activities</a:t>
            </a:r>
            <a:r>
              <a:rPr lang="pt-PT" dirty="0">
                <a:solidFill>
                  <a:schemeClr val="tx1"/>
                </a:solidFill>
              </a:rPr>
              <a:t>:                      </a:t>
            </a:r>
          </a:p>
        </p:txBody>
      </p:sp>
      <p:sp>
        <p:nvSpPr>
          <p:cNvPr id="3" name="Marcador de Posição do Número do Diapositivo 2">
            <a:extLst>
              <a:ext uri="{FF2B5EF4-FFF2-40B4-BE49-F238E27FC236}">
                <a16:creationId xmlns:a16="http://schemas.microsoft.com/office/drawing/2014/main" id="{3CFD1CEA-2D39-D4A5-72B3-AA082C871384}"/>
              </a:ext>
            </a:extLst>
          </p:cNvPr>
          <p:cNvSpPr>
            <a:spLocks noGrp="1"/>
          </p:cNvSpPr>
          <p:nvPr>
            <p:ph type="sldNum" sz="quarter" idx="12"/>
          </p:nvPr>
        </p:nvSpPr>
        <p:spPr/>
        <p:txBody>
          <a:bodyPr/>
          <a:lstStyle/>
          <a:p>
            <a:fld id="{D57F1E4F-1CFF-5643-939E-217C01CDF565}" type="slidenum">
              <a:rPr lang="en-US" smtClean="0">
                <a:solidFill>
                  <a:schemeClr val="tx1"/>
                </a:solidFill>
              </a:rPr>
              <a:pPr/>
              <a:t>6</a:t>
            </a:fld>
            <a:endParaRPr lang="en-US">
              <a:solidFill>
                <a:schemeClr val="tx1"/>
              </a:solidFill>
            </a:endParaRPr>
          </a:p>
        </p:txBody>
      </p:sp>
      <p:sp>
        <p:nvSpPr>
          <p:cNvPr id="4" name="CaixaDeTexto 3">
            <a:extLst>
              <a:ext uri="{FF2B5EF4-FFF2-40B4-BE49-F238E27FC236}">
                <a16:creationId xmlns:a16="http://schemas.microsoft.com/office/drawing/2014/main" id="{6524B497-0847-2895-D4E8-A4A18827CCF7}"/>
              </a:ext>
            </a:extLst>
          </p:cNvPr>
          <p:cNvSpPr txBox="1"/>
          <p:nvPr/>
        </p:nvSpPr>
        <p:spPr>
          <a:xfrm>
            <a:off x="704675" y="2969703"/>
            <a:ext cx="10507808" cy="369332"/>
          </a:xfrm>
          <a:prstGeom prst="rect">
            <a:avLst/>
          </a:prstGeom>
          <a:noFill/>
        </p:spPr>
        <p:txBody>
          <a:bodyPr wrap="square" rtlCol="0">
            <a:spAutoFit/>
          </a:bodyPr>
          <a:lstStyle/>
          <a:p>
            <a:r>
              <a:rPr lang="pt-PT" dirty="0" err="1"/>
              <a:t>We</a:t>
            </a:r>
            <a:r>
              <a:rPr lang="pt-PT" dirty="0"/>
              <a:t> </a:t>
            </a:r>
            <a:r>
              <a:rPr lang="pt-PT" dirty="0" err="1"/>
              <a:t>complet</a:t>
            </a:r>
            <a:r>
              <a:rPr lang="pt-PT" dirty="0"/>
              <a:t> </a:t>
            </a:r>
            <a:r>
              <a:rPr lang="pt-PT" dirty="0" err="1"/>
              <a:t>all</a:t>
            </a:r>
            <a:r>
              <a:rPr lang="pt-PT" dirty="0"/>
              <a:t> </a:t>
            </a:r>
            <a:r>
              <a:rPr lang="pt-PT" dirty="0" err="1"/>
              <a:t>the</a:t>
            </a:r>
            <a:r>
              <a:rPr lang="pt-PT" dirty="0"/>
              <a:t> User </a:t>
            </a:r>
            <a:r>
              <a:rPr lang="pt-PT" dirty="0" err="1"/>
              <a:t>Stories</a:t>
            </a:r>
            <a:r>
              <a:rPr lang="pt-PT" dirty="0"/>
              <a:t>, </a:t>
            </a:r>
            <a:r>
              <a:rPr lang="pt-PT" dirty="0" err="1"/>
              <a:t>tests</a:t>
            </a:r>
            <a:r>
              <a:rPr lang="pt-PT" dirty="0"/>
              <a:t> </a:t>
            </a:r>
            <a:r>
              <a:rPr lang="pt-PT" dirty="0" err="1"/>
              <a:t>and</a:t>
            </a:r>
            <a:r>
              <a:rPr lang="pt-PT" dirty="0"/>
              <a:t> </a:t>
            </a:r>
            <a:r>
              <a:rPr lang="pt-PT" dirty="0" err="1"/>
              <a:t>the</a:t>
            </a:r>
            <a:r>
              <a:rPr lang="pt-PT" dirty="0"/>
              <a:t> </a:t>
            </a:r>
            <a:r>
              <a:rPr lang="pt-PT" dirty="0" err="1"/>
              <a:t>correspondent</a:t>
            </a:r>
            <a:r>
              <a:rPr lang="pt-PT" dirty="0"/>
              <a:t> </a:t>
            </a:r>
            <a:r>
              <a:rPr lang="pt-PT" dirty="0" err="1"/>
              <a:t>documentation</a:t>
            </a:r>
            <a:r>
              <a:rPr lang="pt-PT" dirty="0"/>
              <a:t>.</a:t>
            </a:r>
          </a:p>
        </p:txBody>
      </p:sp>
    </p:spTree>
    <p:extLst>
      <p:ext uri="{BB962C8B-B14F-4D97-AF65-F5344CB8AC3E}">
        <p14:creationId xmlns:p14="http://schemas.microsoft.com/office/powerpoint/2010/main" val="303222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AE8BE-4856-7651-5AAC-A6D3FF374517}"/>
              </a:ext>
            </a:extLst>
          </p:cNvPr>
          <p:cNvSpPr>
            <a:spLocks noGrp="1"/>
          </p:cNvSpPr>
          <p:nvPr>
            <p:ph type="title"/>
          </p:nvPr>
        </p:nvSpPr>
        <p:spPr>
          <a:xfrm>
            <a:off x="1066800" y="409786"/>
            <a:ext cx="10058400" cy="1450757"/>
          </a:xfrm>
        </p:spPr>
        <p:txBody>
          <a:bodyPr/>
          <a:lstStyle/>
          <a:p>
            <a:r>
              <a:rPr lang="pt-PT" dirty="0" err="1">
                <a:solidFill>
                  <a:schemeClr val="tx1"/>
                </a:solidFill>
              </a:rPr>
              <a:t>Teamwork</a:t>
            </a:r>
            <a:r>
              <a:rPr lang="pt-PT" dirty="0">
                <a:solidFill>
                  <a:schemeClr val="tx1"/>
                </a:solidFill>
              </a:rPr>
              <a:t> </a:t>
            </a:r>
            <a:r>
              <a:rPr lang="pt-PT" dirty="0" err="1">
                <a:solidFill>
                  <a:schemeClr val="tx1"/>
                </a:solidFill>
              </a:rPr>
              <a:t>methodology</a:t>
            </a:r>
            <a:r>
              <a:rPr lang="pt-PT" dirty="0">
                <a:solidFill>
                  <a:schemeClr val="tx1"/>
                </a:solidFill>
              </a:rPr>
              <a:t> </a:t>
            </a:r>
            <a:r>
              <a:rPr lang="pt-PT" dirty="0" err="1">
                <a:solidFill>
                  <a:schemeClr val="tx1"/>
                </a:solidFill>
              </a:rPr>
              <a:t>and</a:t>
            </a:r>
            <a:r>
              <a:rPr lang="pt-PT" dirty="0">
                <a:solidFill>
                  <a:schemeClr val="tx1"/>
                </a:solidFill>
              </a:rPr>
              <a:t> </a:t>
            </a:r>
            <a:r>
              <a:rPr lang="pt-PT" dirty="0" err="1">
                <a:solidFill>
                  <a:schemeClr val="tx1"/>
                </a:solidFill>
              </a:rPr>
              <a:t>conflict</a:t>
            </a:r>
            <a:r>
              <a:rPr lang="pt-PT" dirty="0">
                <a:solidFill>
                  <a:schemeClr val="tx1"/>
                </a:solidFill>
              </a:rPr>
              <a:t> </a:t>
            </a:r>
            <a:r>
              <a:rPr lang="pt-PT" dirty="0" err="1">
                <a:solidFill>
                  <a:schemeClr val="tx1"/>
                </a:solidFill>
              </a:rPr>
              <a:t>resolution</a:t>
            </a:r>
            <a:r>
              <a:rPr lang="pt-PT" dirty="0">
                <a:solidFill>
                  <a:schemeClr val="tx1"/>
                </a:solidFill>
              </a:rPr>
              <a:t> </a:t>
            </a:r>
            <a:r>
              <a:rPr lang="pt-PT" dirty="0" err="1">
                <a:solidFill>
                  <a:schemeClr val="tx1"/>
                </a:solidFill>
              </a:rPr>
              <a:t>strategy</a:t>
            </a:r>
            <a:r>
              <a:rPr lang="pt-PT" dirty="0">
                <a:solidFill>
                  <a:schemeClr val="tx1"/>
                </a:solidFill>
              </a:rPr>
              <a:t> :                         (I)</a:t>
            </a:r>
          </a:p>
        </p:txBody>
      </p:sp>
      <p:sp>
        <p:nvSpPr>
          <p:cNvPr id="3" name="Marcador de Posição de Conteúdo 2">
            <a:extLst>
              <a:ext uri="{FF2B5EF4-FFF2-40B4-BE49-F238E27FC236}">
                <a16:creationId xmlns:a16="http://schemas.microsoft.com/office/drawing/2014/main" id="{E5981075-A34F-977B-E38A-FC0B3D7B6483}"/>
              </a:ext>
            </a:extLst>
          </p:cNvPr>
          <p:cNvSpPr>
            <a:spLocks noGrp="1"/>
          </p:cNvSpPr>
          <p:nvPr>
            <p:ph idx="1"/>
          </p:nvPr>
        </p:nvSpPr>
        <p:spPr>
          <a:xfrm>
            <a:off x="934720" y="2424854"/>
            <a:ext cx="10058400" cy="4023360"/>
          </a:xfrm>
        </p:spPr>
        <p:txBody>
          <a:bodyPr>
            <a:normAutofit/>
          </a:bodyPr>
          <a:lstStyle/>
          <a:p>
            <a:r>
              <a:rPr lang="pt-PT" dirty="0"/>
              <a:t>Sprint A:</a:t>
            </a:r>
            <a:br>
              <a:rPr lang="pt-PT" dirty="0"/>
            </a:br>
            <a:r>
              <a:rPr lang="pt-PT" dirty="0" err="1"/>
              <a:t>We</a:t>
            </a:r>
            <a:r>
              <a:rPr lang="pt-PT" dirty="0"/>
              <a:t> </a:t>
            </a:r>
            <a:r>
              <a:rPr lang="pt-PT" dirty="0" err="1"/>
              <a:t>used</a:t>
            </a:r>
            <a:r>
              <a:rPr lang="pt-PT" dirty="0"/>
              <a:t> </a:t>
            </a:r>
            <a:r>
              <a:rPr lang="pt-PT" dirty="0" err="1"/>
              <a:t>the</a:t>
            </a:r>
            <a:r>
              <a:rPr lang="pt-PT" dirty="0"/>
              <a:t> </a:t>
            </a:r>
            <a:r>
              <a:rPr lang="pt-PT" dirty="0" err="1"/>
              <a:t>scrum</a:t>
            </a:r>
            <a:r>
              <a:rPr lang="pt-PT" dirty="0"/>
              <a:t> </a:t>
            </a:r>
            <a:r>
              <a:rPr lang="pt-PT" dirty="0" err="1">
                <a:solidFill>
                  <a:schemeClr val="tx1"/>
                </a:solidFill>
              </a:rPr>
              <a:t>methodology</a:t>
            </a:r>
            <a:r>
              <a:rPr lang="pt-PT" dirty="0">
                <a:solidFill>
                  <a:schemeClr val="tx1"/>
                </a:solidFill>
              </a:rPr>
              <a:t>, to organize </a:t>
            </a:r>
            <a:r>
              <a:rPr lang="pt-PT" dirty="0" err="1">
                <a:solidFill>
                  <a:schemeClr val="tx1"/>
                </a:solidFill>
              </a:rPr>
              <a:t>and</a:t>
            </a:r>
            <a:r>
              <a:rPr lang="pt-PT" dirty="0">
                <a:solidFill>
                  <a:schemeClr val="tx1"/>
                </a:solidFill>
              </a:rPr>
              <a:t> </a:t>
            </a:r>
            <a:r>
              <a:rPr lang="pt-PT" dirty="0" err="1">
                <a:solidFill>
                  <a:schemeClr val="tx1"/>
                </a:solidFill>
              </a:rPr>
              <a:t>develop</a:t>
            </a:r>
            <a:r>
              <a:rPr lang="pt-PT" dirty="0">
                <a:solidFill>
                  <a:schemeClr val="tx1"/>
                </a:solidFill>
              </a:rPr>
              <a:t> </a:t>
            </a:r>
            <a:r>
              <a:rPr lang="pt-PT" dirty="0" err="1">
                <a:solidFill>
                  <a:schemeClr val="tx1"/>
                </a:solidFill>
              </a:rPr>
              <a:t>our</a:t>
            </a:r>
            <a:r>
              <a:rPr lang="pt-PT" dirty="0">
                <a:solidFill>
                  <a:schemeClr val="tx1"/>
                </a:solidFill>
              </a:rPr>
              <a:t> Project, more </a:t>
            </a:r>
            <a:r>
              <a:rPr lang="pt-PT" dirty="0" err="1">
                <a:solidFill>
                  <a:schemeClr val="tx1"/>
                </a:solidFill>
              </a:rPr>
              <a:t>specifically</a:t>
            </a:r>
            <a:r>
              <a:rPr lang="pt-PT" dirty="0">
                <a:solidFill>
                  <a:schemeClr val="tx1"/>
                </a:solidFill>
              </a:rPr>
              <a:t> </a:t>
            </a:r>
            <a:r>
              <a:rPr lang="pt-PT" dirty="0" err="1">
                <a:solidFill>
                  <a:schemeClr val="tx1"/>
                </a:solidFill>
              </a:rPr>
              <a:t>the</a:t>
            </a:r>
            <a:r>
              <a:rPr lang="pt-PT" dirty="0">
                <a:solidFill>
                  <a:schemeClr val="tx1"/>
                </a:solidFill>
              </a:rPr>
              <a:t> </a:t>
            </a:r>
            <a:r>
              <a:rPr lang="pt-PT" dirty="0" err="1">
                <a:solidFill>
                  <a:schemeClr val="tx1"/>
                </a:solidFill>
              </a:rPr>
              <a:t>Jira</a:t>
            </a:r>
            <a:r>
              <a:rPr lang="pt-PT" dirty="0">
                <a:solidFill>
                  <a:schemeClr val="tx1"/>
                </a:solidFill>
              </a:rPr>
              <a:t> Software. </a:t>
            </a:r>
            <a:r>
              <a:rPr lang="pt-PT" dirty="0" err="1">
                <a:solidFill>
                  <a:schemeClr val="tx1"/>
                </a:solidFill>
              </a:rPr>
              <a:t>Our</a:t>
            </a:r>
            <a:r>
              <a:rPr lang="pt-PT" dirty="0">
                <a:solidFill>
                  <a:schemeClr val="tx1"/>
                </a:solidFill>
              </a:rPr>
              <a:t> team </a:t>
            </a:r>
            <a:r>
              <a:rPr lang="pt-PT" dirty="0" err="1">
                <a:solidFill>
                  <a:schemeClr val="tx1"/>
                </a:solidFill>
              </a:rPr>
              <a:t>decided</a:t>
            </a:r>
            <a:r>
              <a:rPr lang="pt-PT" dirty="0">
                <a:solidFill>
                  <a:schemeClr val="tx1"/>
                </a:solidFill>
              </a:rPr>
              <a:t> to </a:t>
            </a:r>
            <a:r>
              <a:rPr lang="pt-PT" dirty="0" err="1">
                <a:solidFill>
                  <a:schemeClr val="tx1"/>
                </a:solidFill>
              </a:rPr>
              <a:t>have</a:t>
            </a:r>
            <a:r>
              <a:rPr lang="pt-PT" dirty="0">
                <a:solidFill>
                  <a:schemeClr val="tx1"/>
                </a:solidFill>
              </a:rPr>
              <a:t> </a:t>
            </a:r>
            <a:r>
              <a:rPr lang="pt-PT" dirty="0" err="1">
                <a:solidFill>
                  <a:schemeClr val="tx1"/>
                </a:solidFill>
              </a:rPr>
              <a:t>treeweekly</a:t>
            </a:r>
            <a:r>
              <a:rPr lang="pt-PT" dirty="0">
                <a:solidFill>
                  <a:schemeClr val="tx1"/>
                </a:solidFill>
              </a:rPr>
              <a:t> </a:t>
            </a:r>
            <a:r>
              <a:rPr lang="pt-PT" dirty="0" err="1">
                <a:solidFill>
                  <a:schemeClr val="tx1"/>
                </a:solidFill>
              </a:rPr>
              <a:t>meatings</a:t>
            </a:r>
            <a:r>
              <a:rPr lang="pt-PT" dirty="0">
                <a:solidFill>
                  <a:schemeClr val="tx1"/>
                </a:solidFill>
              </a:rPr>
              <a:t> to </a:t>
            </a:r>
            <a:r>
              <a:rPr lang="pt-PT" dirty="0" err="1">
                <a:solidFill>
                  <a:schemeClr val="tx1"/>
                </a:solidFill>
              </a:rPr>
              <a:t>best</a:t>
            </a:r>
            <a:r>
              <a:rPr lang="pt-PT" dirty="0">
                <a:solidFill>
                  <a:schemeClr val="tx1"/>
                </a:solidFill>
              </a:rPr>
              <a:t> organize </a:t>
            </a:r>
            <a:r>
              <a:rPr lang="pt-PT" dirty="0" err="1">
                <a:solidFill>
                  <a:schemeClr val="tx1"/>
                </a:solidFill>
              </a:rPr>
              <a:t>our</a:t>
            </a:r>
            <a:r>
              <a:rPr lang="pt-PT" dirty="0">
                <a:solidFill>
                  <a:schemeClr val="tx1"/>
                </a:solidFill>
              </a:rPr>
              <a:t> </a:t>
            </a:r>
            <a:r>
              <a:rPr lang="pt-PT" dirty="0" err="1">
                <a:solidFill>
                  <a:schemeClr val="tx1"/>
                </a:solidFill>
              </a:rPr>
              <a:t>work</a:t>
            </a:r>
            <a:r>
              <a:rPr lang="pt-PT" dirty="0">
                <a:solidFill>
                  <a:schemeClr val="tx1"/>
                </a:solidFill>
              </a:rPr>
              <a:t> as, </a:t>
            </a:r>
            <a:r>
              <a:rPr lang="pt-PT" dirty="0" err="1">
                <a:solidFill>
                  <a:schemeClr val="tx1"/>
                </a:solidFill>
              </a:rPr>
              <a:t>shown</a:t>
            </a:r>
            <a:r>
              <a:rPr lang="pt-PT" dirty="0">
                <a:solidFill>
                  <a:schemeClr val="tx1"/>
                </a:solidFill>
              </a:rPr>
              <a:t> </a:t>
            </a:r>
            <a:r>
              <a:rPr lang="pt-PT" dirty="0" err="1">
                <a:solidFill>
                  <a:schemeClr val="tx1"/>
                </a:solidFill>
              </a:rPr>
              <a:t>bellow</a:t>
            </a:r>
            <a:r>
              <a:rPr lang="pt-PT" dirty="0">
                <a:solidFill>
                  <a:schemeClr val="tx1"/>
                </a:solidFill>
              </a:rPr>
              <a:t>:</a:t>
            </a:r>
          </a:p>
          <a:p>
            <a:pPr marL="0" indent="0">
              <a:buNone/>
            </a:pPr>
            <a:r>
              <a:rPr lang="pt-PT" dirty="0">
                <a:solidFill>
                  <a:schemeClr val="tx1"/>
                </a:solidFill>
              </a:rPr>
              <a:t> </a:t>
            </a:r>
            <a:br>
              <a:rPr lang="en-US" dirty="0"/>
            </a:br>
            <a:endParaRPr lang="en-US" dirty="0"/>
          </a:p>
        </p:txBody>
      </p:sp>
      <p:sp>
        <p:nvSpPr>
          <p:cNvPr id="4" name="Marcador de Posição do Número do Diapositivo 3">
            <a:extLst>
              <a:ext uri="{FF2B5EF4-FFF2-40B4-BE49-F238E27FC236}">
                <a16:creationId xmlns:a16="http://schemas.microsoft.com/office/drawing/2014/main" id="{CC01D26C-9CAA-7445-A4FE-0F6F571711F5}"/>
              </a:ext>
            </a:extLst>
          </p:cNvPr>
          <p:cNvSpPr>
            <a:spLocks noGrp="1"/>
          </p:cNvSpPr>
          <p:nvPr>
            <p:ph type="sldNum" sz="quarter" idx="12"/>
          </p:nvPr>
        </p:nvSpPr>
        <p:spPr/>
        <p:txBody>
          <a:bodyPr/>
          <a:lstStyle/>
          <a:p>
            <a:fld id="{D57F1E4F-1CFF-5643-939E-217C01CDF565}" type="slidenum">
              <a:rPr lang="en-US" smtClean="0">
                <a:solidFill>
                  <a:schemeClr val="tx1"/>
                </a:solidFill>
              </a:rPr>
              <a:pPr/>
              <a:t>7</a:t>
            </a:fld>
            <a:endParaRPr lang="en-US">
              <a:solidFill>
                <a:schemeClr val="tx1"/>
              </a:solidFill>
            </a:endParaRPr>
          </a:p>
        </p:txBody>
      </p:sp>
      <p:pic>
        <p:nvPicPr>
          <p:cNvPr id="6" name="Imagem 5" descr="Uma imagem com captura de ecrã, texto, software, Página web&#10;&#10;Descrição gerada automaticamente">
            <a:extLst>
              <a:ext uri="{FF2B5EF4-FFF2-40B4-BE49-F238E27FC236}">
                <a16:creationId xmlns:a16="http://schemas.microsoft.com/office/drawing/2014/main" id="{952920B6-90F7-3A06-374B-D7BD89F6BDD8}"/>
              </a:ext>
            </a:extLst>
          </p:cNvPr>
          <p:cNvPicPr>
            <a:picLocks noChangeAspect="1"/>
          </p:cNvPicPr>
          <p:nvPr/>
        </p:nvPicPr>
        <p:blipFill>
          <a:blip r:embed="rId2"/>
          <a:stretch>
            <a:fillRect/>
          </a:stretch>
        </p:blipFill>
        <p:spPr>
          <a:xfrm>
            <a:off x="624176" y="3685309"/>
            <a:ext cx="5912019" cy="2631601"/>
          </a:xfrm>
          <a:prstGeom prst="rect">
            <a:avLst/>
          </a:prstGeom>
        </p:spPr>
      </p:pic>
      <p:pic>
        <p:nvPicPr>
          <p:cNvPr id="8" name="Imagem 7" descr="Uma imagem com captura de ecrã, texto, software, Ícone de computador&#10;&#10;Descrição gerada automaticamente">
            <a:extLst>
              <a:ext uri="{FF2B5EF4-FFF2-40B4-BE49-F238E27FC236}">
                <a16:creationId xmlns:a16="http://schemas.microsoft.com/office/drawing/2014/main" id="{4DF1B091-BC09-9811-F2EB-70766E8F8161}"/>
              </a:ext>
            </a:extLst>
          </p:cNvPr>
          <p:cNvPicPr>
            <a:picLocks noChangeAspect="1"/>
          </p:cNvPicPr>
          <p:nvPr/>
        </p:nvPicPr>
        <p:blipFill rotWithShape="1">
          <a:blip r:embed="rId3"/>
          <a:srcRect r="4001"/>
          <a:stretch/>
        </p:blipFill>
        <p:spPr>
          <a:xfrm>
            <a:off x="6733308" y="3429000"/>
            <a:ext cx="5124979" cy="3059815"/>
          </a:xfrm>
          <a:prstGeom prst="rect">
            <a:avLst/>
          </a:prstGeom>
        </p:spPr>
      </p:pic>
    </p:spTree>
    <p:extLst>
      <p:ext uri="{BB962C8B-B14F-4D97-AF65-F5344CB8AC3E}">
        <p14:creationId xmlns:p14="http://schemas.microsoft.com/office/powerpoint/2010/main" val="361215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59C51-468F-C976-B5E6-06B14B232D08}"/>
              </a:ext>
            </a:extLst>
          </p:cNvPr>
          <p:cNvSpPr>
            <a:spLocks noGrp="1"/>
          </p:cNvSpPr>
          <p:nvPr>
            <p:ph type="title"/>
          </p:nvPr>
        </p:nvSpPr>
        <p:spPr/>
        <p:txBody>
          <a:bodyPr/>
          <a:lstStyle/>
          <a:p>
            <a:r>
              <a:rPr lang="pt-PT">
                <a:solidFill>
                  <a:schemeClr val="tx1"/>
                </a:solidFill>
              </a:rPr>
              <a:t>Self-</a:t>
            </a:r>
            <a:r>
              <a:rPr lang="pt-PT" err="1">
                <a:solidFill>
                  <a:schemeClr val="tx1"/>
                </a:solidFill>
              </a:rPr>
              <a:t>Assessment</a:t>
            </a:r>
            <a:endParaRPr lang="pt-PT">
              <a:solidFill>
                <a:schemeClr val="tx1"/>
              </a:solidFill>
            </a:endParaRPr>
          </a:p>
        </p:txBody>
      </p:sp>
      <p:graphicFrame>
        <p:nvGraphicFramePr>
          <p:cNvPr id="4" name="Tabela 3">
            <a:extLst>
              <a:ext uri="{FF2B5EF4-FFF2-40B4-BE49-F238E27FC236}">
                <a16:creationId xmlns:a16="http://schemas.microsoft.com/office/drawing/2014/main" id="{ED2FA6FC-FF8A-73B9-20DD-E3E8254C6287}"/>
              </a:ext>
            </a:extLst>
          </p:cNvPr>
          <p:cNvGraphicFramePr>
            <a:graphicFrameLocks noGrp="1"/>
          </p:cNvGraphicFramePr>
          <p:nvPr>
            <p:extLst>
              <p:ext uri="{D42A27DB-BD31-4B8C-83A1-F6EECF244321}">
                <p14:modId xmlns:p14="http://schemas.microsoft.com/office/powerpoint/2010/main" val="955949555"/>
              </p:ext>
            </p:extLst>
          </p:nvPr>
        </p:nvGraphicFramePr>
        <p:xfrm>
          <a:off x="3883531" y="2934096"/>
          <a:ext cx="4485898" cy="2318513"/>
        </p:xfrm>
        <a:graphic>
          <a:graphicData uri="http://schemas.openxmlformats.org/drawingml/2006/table">
            <a:tbl>
              <a:tblPr/>
              <a:tblGrid>
                <a:gridCol w="761711">
                  <a:extLst>
                    <a:ext uri="{9D8B030D-6E8A-4147-A177-3AD203B41FA5}">
                      <a16:colId xmlns:a16="http://schemas.microsoft.com/office/drawing/2014/main" val="1389968649"/>
                    </a:ext>
                  </a:extLst>
                </a:gridCol>
                <a:gridCol w="1170767">
                  <a:extLst>
                    <a:ext uri="{9D8B030D-6E8A-4147-A177-3AD203B41FA5}">
                      <a16:colId xmlns:a16="http://schemas.microsoft.com/office/drawing/2014/main" val="1468343153"/>
                    </a:ext>
                  </a:extLst>
                </a:gridCol>
                <a:gridCol w="1104182">
                  <a:extLst>
                    <a:ext uri="{9D8B030D-6E8A-4147-A177-3AD203B41FA5}">
                      <a16:colId xmlns:a16="http://schemas.microsoft.com/office/drawing/2014/main" val="3492615297"/>
                    </a:ext>
                  </a:extLst>
                </a:gridCol>
                <a:gridCol w="758645">
                  <a:extLst>
                    <a:ext uri="{9D8B030D-6E8A-4147-A177-3AD203B41FA5}">
                      <a16:colId xmlns:a16="http://schemas.microsoft.com/office/drawing/2014/main" val="1646888005"/>
                    </a:ext>
                  </a:extLst>
                </a:gridCol>
                <a:gridCol w="690593">
                  <a:extLst>
                    <a:ext uri="{9D8B030D-6E8A-4147-A177-3AD203B41FA5}">
                      <a16:colId xmlns:a16="http://schemas.microsoft.com/office/drawing/2014/main" val="43567430"/>
                    </a:ext>
                  </a:extLst>
                </a:gridCol>
              </a:tblGrid>
              <a:tr h="6018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err="1">
                          <a:solidFill>
                            <a:schemeClr val="bg1"/>
                          </a:solidFill>
                          <a:latin typeface="+mj-lt"/>
                          <a:ea typeface="+mn-ea"/>
                          <a:cs typeface="Times New Roman" pitchFamily="18" charset="0"/>
                        </a:rPr>
                        <a:t>Student</a:t>
                      </a:r>
                      <a:endParaRPr lang="pt-PT" sz="1200" b="1" kern="1200" noProof="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err="1">
                          <a:solidFill>
                            <a:schemeClr val="bg1"/>
                          </a:solidFill>
                          <a:latin typeface="+mj-lt"/>
                          <a:ea typeface="+mn-ea"/>
                          <a:cs typeface="Times New Roman"/>
                        </a:rPr>
                        <a:t>Technical</a:t>
                      </a:r>
                      <a:r>
                        <a:rPr lang="pt-PT" sz="1200" b="1" kern="1200" noProof="0">
                          <a:solidFill>
                            <a:schemeClr val="bg1"/>
                          </a:solidFill>
                          <a:latin typeface="+mj-lt"/>
                          <a:ea typeface="+mn-ea"/>
                          <a:cs typeface="Times New Roman"/>
                        </a:rPr>
                        <a:t> </a:t>
                      </a:r>
                      <a:r>
                        <a:rPr lang="pt-PT" sz="1200" b="1" kern="1200" noProof="0" err="1">
                          <a:solidFill>
                            <a:schemeClr val="bg1"/>
                          </a:solidFill>
                          <a:latin typeface="+mj-lt"/>
                          <a:ea typeface="+mn-ea"/>
                          <a:cs typeface="Times New Roman"/>
                        </a:rPr>
                        <a:t>Skills</a:t>
                      </a:r>
                      <a:endParaRPr lang="pt-PT" sz="1200" b="1" kern="1200" noProof="0">
                        <a:solidFill>
                          <a:schemeClr val="bg1"/>
                        </a:solidFill>
                        <a:latin typeface="+mj-lt"/>
                        <a:ea typeface="+mn-ea"/>
                        <a:cs typeface="Times New Roman"/>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dirty="0" err="1">
                          <a:solidFill>
                            <a:schemeClr val="bg1"/>
                          </a:solidFill>
                          <a:latin typeface="+mj-lt"/>
                        </a:rPr>
                        <a:t>Behaviour</a:t>
                      </a:r>
                      <a:r>
                        <a:rPr lang="pt-PT" sz="1200" dirty="0">
                          <a:solidFill>
                            <a:schemeClr val="bg1"/>
                          </a:solidFill>
                          <a:latin typeface="+mj-lt"/>
                        </a:rPr>
                        <a:t> </a:t>
                      </a:r>
                      <a:r>
                        <a:rPr lang="pt-PT" sz="1200" dirty="0" err="1">
                          <a:solidFill>
                            <a:schemeClr val="bg1"/>
                          </a:solidFill>
                          <a:latin typeface="+mj-lt"/>
                        </a:rPr>
                        <a:t>Skills</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err="1">
                          <a:solidFill>
                            <a:schemeClr val="bg1"/>
                          </a:solidFill>
                          <a:latin typeface="+mj-lt"/>
                          <a:ea typeface="+mn-ea"/>
                          <a:cs typeface="Times New Roman"/>
                        </a:rPr>
                        <a:t>Work</a:t>
                      </a:r>
                      <a:r>
                        <a:rPr lang="pt-PT" sz="1200" b="1" kern="1200" noProof="0">
                          <a:solidFill>
                            <a:schemeClr val="bg1"/>
                          </a:solidFill>
                          <a:latin typeface="+mj-lt"/>
                          <a:ea typeface="+mn-ea"/>
                          <a:cs typeface="Times New Roman"/>
                        </a:rPr>
                        <a:t> </a:t>
                      </a:r>
                      <a:r>
                        <a:rPr lang="pt-PT" sz="1200" b="1" kern="1200" noProof="0" err="1">
                          <a:solidFill>
                            <a:schemeClr val="bg1"/>
                          </a:solidFill>
                          <a:latin typeface="+mj-lt"/>
                          <a:ea typeface="+mn-ea"/>
                          <a:cs typeface="Times New Roman"/>
                        </a:rPr>
                        <a:t>Ethic</a:t>
                      </a:r>
                      <a:endParaRPr lang="pt-PT" sz="1200" b="1" kern="1200" noProof="0">
                        <a:solidFill>
                          <a:schemeClr val="bg1"/>
                        </a:solidFill>
                        <a:latin typeface="+mj-lt"/>
                        <a:ea typeface="+mn-ea"/>
                        <a:cs typeface="Times New Roman"/>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err="1">
                          <a:solidFill>
                            <a:schemeClr val="bg1"/>
                          </a:solidFill>
                          <a:latin typeface="+mj-lt"/>
                          <a:ea typeface="+mn-ea"/>
                          <a:cs typeface="Times New Roman" pitchFamily="18" charset="0"/>
                        </a:rPr>
                        <a:t>Progress</a:t>
                      </a:r>
                      <a:endParaRPr lang="pt-PT" sz="1200" b="1" kern="1200" noProof="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710007452"/>
                  </a:ext>
                </a:extLst>
              </a:tr>
              <a:tr h="345056">
                <a:tc>
                  <a:txBody>
                    <a:bodyPr/>
                    <a:lstStyle/>
                    <a:p>
                      <a:pPr marL="0" algn="ctr" defTabSz="914400" rtl="0" eaLnBrk="1" latinLnBrk="0" hangingPunct="1">
                        <a:lnSpc>
                          <a:spcPct val="100000"/>
                        </a:lnSpc>
                        <a:spcBef>
                          <a:spcPts val="300"/>
                        </a:spcBef>
                        <a:spcAft>
                          <a:spcPts val="300"/>
                        </a:spcAft>
                      </a:pPr>
                      <a:r>
                        <a:rPr lang="pt-PT" sz="1100" kern="1200" noProof="0">
                          <a:solidFill>
                            <a:schemeClr val="tx1"/>
                          </a:solidFill>
                          <a:latin typeface="+mj-lt"/>
                          <a:ea typeface="+mn-ea"/>
                          <a:cs typeface="Times New Roman"/>
                        </a:rPr>
                        <a:t>1210804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algn="ctr" defTabSz="914400" rtl="0" eaLnBrk="1" latinLnBrk="0" hangingPunct="1">
                        <a:lnSpc>
                          <a:spcPct val="100000"/>
                        </a:lnSpc>
                        <a:spcBef>
                          <a:spcPts val="300"/>
                        </a:spcBef>
                        <a:spcAft>
                          <a:spcPts val="300"/>
                        </a:spcAft>
                      </a:pPr>
                      <a:r>
                        <a:rPr lang="pt-PT" sz="1100" kern="1200" noProof="0" dirty="0">
                          <a:solidFill>
                            <a:schemeClr val="tx1"/>
                          </a:solidFill>
                          <a:latin typeface="+mj-lt"/>
                          <a:ea typeface="+mn-ea"/>
                          <a:cs typeface="Times New Roman"/>
                        </a:rPr>
                        <a:t>E</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a:solidFill>
                            <a:schemeClr val="tx1"/>
                          </a:solidFill>
                          <a:latin typeface="+mj-lt"/>
                          <a:ea typeface="+mn-ea"/>
                          <a:cs typeface="Times New Roman"/>
                        </a:rPr>
                        <a:t>VG</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VG</a:t>
                      </a: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PT" sz="1100" b="0" i="0" u="none" strike="noStrike" kern="1200" cap="none" spc="0" normalizeH="0" baseline="0" noProof="0" dirty="0">
                          <a:ln>
                            <a:noFill/>
                          </a:ln>
                          <a:solidFill>
                            <a:srgbClr val="000000"/>
                          </a:solidFill>
                          <a:effectLst/>
                          <a:uLnTx/>
                          <a:uFillTx/>
                          <a:latin typeface="Calibri" panose="020F0502020204030204"/>
                          <a:ea typeface="+mn-ea"/>
                          <a:cs typeface="+mn-cs"/>
                        </a:rPr>
                        <a:t>E</a:t>
                      </a:r>
                    </a:p>
                  </a:txBody>
                  <a:tcPr marT="36000" marB="36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91219444"/>
                  </a:ext>
                </a:extLst>
              </a:tr>
              <a:tr h="45720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a:solidFill>
                            <a:schemeClr val="tx1"/>
                          </a:solidFill>
                          <a:latin typeface="+mj-lt"/>
                          <a:ea typeface="+mn-ea"/>
                          <a:cs typeface="Times New Roman"/>
                        </a:rPr>
                        <a:t>1201458</a:t>
                      </a:r>
                      <a:endParaRPr lang="pt-PT" sz="1100" kern="1200" noProof="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a:rPr>
                        <a:t>E</a:t>
                      </a:r>
                      <a:endParaRPr lang="pt-PT" sz="11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a:rPr>
                        <a:t>VG</a:t>
                      </a:r>
                      <a:endParaRPr lang="pt-PT" sz="11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VG</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69289016"/>
                  </a:ext>
                </a:extLst>
              </a:tr>
              <a:tr h="45720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a:solidFill>
                            <a:schemeClr val="tx1"/>
                          </a:solidFill>
                          <a:latin typeface="+mj-lt"/>
                          <a:ea typeface="+mn-ea"/>
                          <a:cs typeface="Times New Roman" pitchFamily="18" charset="0"/>
                        </a:rPr>
                        <a:t>1210818</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a:rPr>
                        <a:t>E</a:t>
                      </a:r>
                      <a:endParaRPr lang="en-US"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a:solidFill>
                            <a:schemeClr val="tx1"/>
                          </a:solidFill>
                          <a:latin typeface="+mj-lt"/>
                          <a:ea typeface="+mn-ea"/>
                          <a:cs typeface="Times New Roman" pitchFamily="18" charset="0"/>
                        </a:rPr>
                        <a:t>VG</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VG</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72999197"/>
                  </a:ext>
                </a:extLst>
              </a:tr>
              <a:tr h="45720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a:rPr>
                        <a:t>1200585</a:t>
                      </a:r>
                      <a:endParaRPr lang="pt-PT" sz="11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ts val="300"/>
                        </a:spcBef>
                        <a:spcAft>
                          <a:spcPts val="300"/>
                        </a:spcAft>
                        <a:buNone/>
                        <a:tabLst/>
                        <a:defRPr/>
                      </a:pPr>
                      <a:r>
                        <a:rPr lang="pt-PT" sz="1100" b="0" i="0" u="none" strike="noStrike" kern="1200" noProof="0" dirty="0">
                          <a:solidFill>
                            <a:schemeClr val="tx1"/>
                          </a:solidFill>
                          <a:latin typeface="Calibri Light"/>
                        </a:rPr>
                        <a:t>E</a:t>
                      </a:r>
                      <a:endParaRPr lang="en-US" dirty="0"/>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ts val="300"/>
                        </a:spcBef>
                        <a:spcAft>
                          <a:spcPts val="300"/>
                        </a:spcAft>
                        <a:buNone/>
                        <a:tabLst/>
                        <a:defRPr/>
                      </a:pPr>
                      <a:r>
                        <a:rPr lang="pt-PT" sz="1100" b="0" i="0" u="none" strike="noStrike" kern="1200" noProof="0">
                          <a:solidFill>
                            <a:schemeClr val="tx1"/>
                          </a:solidFill>
                          <a:latin typeface="Calibri Light"/>
                        </a:rPr>
                        <a:t>VG</a:t>
                      </a:r>
                      <a:endParaRPr lang="en-US"/>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VG</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ctr"/>
                      <a:r>
                        <a:rPr lang="pt-PT" sz="1100" dirty="0"/>
                        <a:t>E</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55712151"/>
                  </a:ext>
                </a:extLst>
              </a:tr>
            </a:tbl>
          </a:graphicData>
        </a:graphic>
      </p:graphicFrame>
      <p:sp>
        <p:nvSpPr>
          <p:cNvPr id="8" name="CaixaDeTexto 7">
            <a:extLst>
              <a:ext uri="{FF2B5EF4-FFF2-40B4-BE49-F238E27FC236}">
                <a16:creationId xmlns:a16="http://schemas.microsoft.com/office/drawing/2014/main" id="{92875217-41DE-7FCA-A0D8-AC3EA50B903F}"/>
              </a:ext>
            </a:extLst>
          </p:cNvPr>
          <p:cNvSpPr txBox="1"/>
          <p:nvPr/>
        </p:nvSpPr>
        <p:spPr>
          <a:xfrm>
            <a:off x="2741716" y="6202065"/>
            <a:ext cx="5251181" cy="307777"/>
          </a:xfrm>
          <a:prstGeom prst="rect">
            <a:avLst/>
          </a:prstGeom>
          <a:noFill/>
        </p:spPr>
        <p:txBody>
          <a:bodyPr wrap="none" rtlCol="0">
            <a:spAutoFit/>
          </a:bodyPr>
          <a:lstStyle/>
          <a:p>
            <a:r>
              <a:rPr lang="pt-PT" sz="1400"/>
              <a:t>VW-</a:t>
            </a:r>
            <a:r>
              <a:rPr lang="pt-PT" sz="1400" err="1"/>
              <a:t>very</a:t>
            </a:r>
            <a:r>
              <a:rPr lang="pt-PT" sz="1400"/>
              <a:t> </a:t>
            </a:r>
            <a:r>
              <a:rPr lang="pt-PT" sz="1400" err="1"/>
              <a:t>week</a:t>
            </a:r>
            <a:r>
              <a:rPr lang="pt-PT" sz="1400"/>
              <a:t>/ W-</a:t>
            </a:r>
            <a:r>
              <a:rPr lang="pt-PT" sz="1400" err="1"/>
              <a:t>weak</a:t>
            </a:r>
            <a:r>
              <a:rPr lang="pt-PT" sz="1400"/>
              <a:t> / F-fair / G-</a:t>
            </a:r>
            <a:r>
              <a:rPr lang="pt-PT" sz="1400" err="1"/>
              <a:t>good</a:t>
            </a:r>
            <a:r>
              <a:rPr lang="pt-PT" sz="1400"/>
              <a:t> / VG-</a:t>
            </a:r>
            <a:r>
              <a:rPr lang="pt-PT" sz="1400" err="1"/>
              <a:t>very</a:t>
            </a:r>
            <a:r>
              <a:rPr lang="pt-PT" sz="1400"/>
              <a:t> </a:t>
            </a:r>
            <a:r>
              <a:rPr lang="pt-PT" sz="1400" err="1"/>
              <a:t>good</a:t>
            </a:r>
            <a:r>
              <a:rPr lang="pt-PT" sz="1400"/>
              <a:t> / E-</a:t>
            </a:r>
            <a:r>
              <a:rPr lang="pt-PT" sz="1400" err="1"/>
              <a:t>excellent</a:t>
            </a:r>
            <a:endParaRPr lang="pt-PT" sz="1400"/>
          </a:p>
        </p:txBody>
      </p:sp>
      <p:sp>
        <p:nvSpPr>
          <p:cNvPr id="3" name="Marcador de Posição do Número do Diapositivo 2">
            <a:extLst>
              <a:ext uri="{FF2B5EF4-FFF2-40B4-BE49-F238E27FC236}">
                <a16:creationId xmlns:a16="http://schemas.microsoft.com/office/drawing/2014/main" id="{EEE8A2BB-2F99-20D5-D669-39D70380EEF8}"/>
              </a:ext>
            </a:extLst>
          </p:cNvPr>
          <p:cNvSpPr>
            <a:spLocks noGrp="1"/>
          </p:cNvSpPr>
          <p:nvPr>
            <p:ph type="sldNum" sz="quarter" idx="12"/>
          </p:nvPr>
        </p:nvSpPr>
        <p:spPr/>
        <p:txBody>
          <a:bodyPr/>
          <a:lstStyle/>
          <a:p>
            <a:fld id="{D57F1E4F-1CFF-5643-939E-217C01CDF565}" type="slidenum">
              <a:rPr lang="en-US" smtClean="0">
                <a:solidFill>
                  <a:schemeClr val="tx1"/>
                </a:solidFill>
              </a:rPr>
              <a:pPr/>
              <a:t>8</a:t>
            </a:fld>
            <a:endParaRPr lang="en-US">
              <a:solidFill>
                <a:schemeClr val="tx1"/>
              </a:solidFill>
            </a:endParaRPr>
          </a:p>
        </p:txBody>
      </p:sp>
    </p:spTree>
    <p:extLst>
      <p:ext uri="{BB962C8B-B14F-4D97-AF65-F5344CB8AC3E}">
        <p14:creationId xmlns:p14="http://schemas.microsoft.com/office/powerpoint/2010/main" val="46754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CDDBA-DFD7-8B1A-6BCA-703F23209358}"/>
              </a:ext>
            </a:extLst>
          </p:cNvPr>
          <p:cNvSpPr>
            <a:spLocks noGrp="1"/>
          </p:cNvSpPr>
          <p:nvPr>
            <p:ph type="title"/>
          </p:nvPr>
        </p:nvSpPr>
        <p:spPr/>
        <p:txBody>
          <a:bodyPr/>
          <a:lstStyle/>
          <a:p>
            <a:r>
              <a:rPr lang="pt-PT" err="1">
                <a:solidFill>
                  <a:schemeClr val="tx1"/>
                </a:solidFill>
              </a:rPr>
              <a:t>What</a:t>
            </a:r>
            <a:r>
              <a:rPr lang="pt-PT">
                <a:solidFill>
                  <a:schemeClr val="tx1"/>
                </a:solidFill>
              </a:rPr>
              <a:t> </a:t>
            </a:r>
            <a:r>
              <a:rPr lang="pt-PT" err="1">
                <a:solidFill>
                  <a:schemeClr val="tx1"/>
                </a:solidFill>
              </a:rPr>
              <a:t>we</a:t>
            </a:r>
            <a:r>
              <a:rPr lang="pt-PT">
                <a:solidFill>
                  <a:schemeClr val="tx1"/>
                </a:solidFill>
              </a:rPr>
              <a:t> </a:t>
            </a:r>
            <a:r>
              <a:rPr lang="pt-PT" err="1">
                <a:solidFill>
                  <a:schemeClr val="tx1"/>
                </a:solidFill>
              </a:rPr>
              <a:t>conclude</a:t>
            </a:r>
            <a:r>
              <a:rPr lang="pt-PT">
                <a:solidFill>
                  <a:schemeClr val="tx1"/>
                </a:solidFill>
              </a:rPr>
              <a:t> </a:t>
            </a:r>
            <a:r>
              <a:rPr lang="pt-PT" err="1">
                <a:solidFill>
                  <a:schemeClr val="tx1"/>
                </a:solidFill>
              </a:rPr>
              <a:t>with</a:t>
            </a:r>
            <a:r>
              <a:rPr lang="pt-PT">
                <a:solidFill>
                  <a:schemeClr val="tx1"/>
                </a:solidFill>
              </a:rPr>
              <a:t> </a:t>
            </a:r>
            <a:r>
              <a:rPr lang="pt-PT" err="1">
                <a:solidFill>
                  <a:schemeClr val="tx1"/>
                </a:solidFill>
              </a:rPr>
              <a:t>this</a:t>
            </a:r>
            <a:r>
              <a:rPr lang="pt-PT">
                <a:solidFill>
                  <a:schemeClr val="tx1"/>
                </a:solidFill>
              </a:rPr>
              <a:t> </a:t>
            </a:r>
            <a:r>
              <a:rPr lang="pt-PT" err="1">
                <a:solidFill>
                  <a:schemeClr val="tx1"/>
                </a:solidFill>
              </a:rPr>
              <a:t>project</a:t>
            </a:r>
            <a:r>
              <a:rPr lang="pt-PT">
                <a:solidFill>
                  <a:schemeClr val="tx1"/>
                </a:solidFill>
              </a:rPr>
              <a:t>:</a:t>
            </a:r>
          </a:p>
        </p:txBody>
      </p:sp>
      <p:sp>
        <p:nvSpPr>
          <p:cNvPr id="3" name="Marcador de Posição de Conteúdo 2">
            <a:extLst>
              <a:ext uri="{FF2B5EF4-FFF2-40B4-BE49-F238E27FC236}">
                <a16:creationId xmlns:a16="http://schemas.microsoft.com/office/drawing/2014/main" id="{F2FF2C7B-D074-288C-CF54-9F0FBF4398CC}"/>
              </a:ext>
            </a:extLst>
          </p:cNvPr>
          <p:cNvSpPr>
            <a:spLocks noGrp="1"/>
          </p:cNvSpPr>
          <p:nvPr>
            <p:ph idx="1"/>
          </p:nvPr>
        </p:nvSpPr>
        <p:spPr>
          <a:xfrm>
            <a:off x="1066800" y="3429000"/>
            <a:ext cx="10058400" cy="4023360"/>
          </a:xfrm>
        </p:spPr>
        <p:txBody>
          <a:bodyPr/>
          <a:lstStyle/>
          <a:p>
            <a:r>
              <a:rPr lang="en-US"/>
              <a:t>Overall, our team's dedication to improvement, coupled with enhanced communication and an improved work ethic, has led to significant progress. We have created a more collaborative and productive environment, enabling us to achieve our goals more efficiently. By maintaining this positive momentum, we can continue to excel and achieve even greater success in future sprints.</a:t>
            </a:r>
            <a:endParaRPr lang="pt-PT"/>
          </a:p>
        </p:txBody>
      </p:sp>
      <p:sp>
        <p:nvSpPr>
          <p:cNvPr id="4" name="Marcador de Posição do Número do Diapositivo 3">
            <a:extLst>
              <a:ext uri="{FF2B5EF4-FFF2-40B4-BE49-F238E27FC236}">
                <a16:creationId xmlns:a16="http://schemas.microsoft.com/office/drawing/2014/main" id="{41AFC74C-7C5F-0CCE-02CD-279B35A92A64}"/>
              </a:ext>
            </a:extLst>
          </p:cNvPr>
          <p:cNvSpPr>
            <a:spLocks noGrp="1"/>
          </p:cNvSpPr>
          <p:nvPr>
            <p:ph type="sldNum" sz="quarter" idx="12"/>
          </p:nvPr>
        </p:nvSpPr>
        <p:spPr/>
        <p:txBody>
          <a:bodyPr/>
          <a:lstStyle/>
          <a:p>
            <a:fld id="{D57F1E4F-1CFF-5643-939E-217C01CDF565}" type="slidenum">
              <a:rPr lang="en-US" smtClean="0">
                <a:solidFill>
                  <a:schemeClr val="tx1"/>
                </a:solidFill>
              </a:rPr>
              <a:pPr/>
              <a:t>9</a:t>
            </a:fld>
            <a:endParaRPr lang="en-US">
              <a:solidFill>
                <a:schemeClr val="tx1"/>
              </a:solidFill>
            </a:endParaRPr>
          </a:p>
        </p:txBody>
      </p:sp>
    </p:spTree>
    <p:extLst>
      <p:ext uri="{BB962C8B-B14F-4D97-AF65-F5344CB8AC3E}">
        <p14:creationId xmlns:p14="http://schemas.microsoft.com/office/powerpoint/2010/main" val="2990479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892293317"/>
</p:tagLst>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66B3FC9A169243BCA8C2632C7B687E" ma:contentTypeVersion="6" ma:contentTypeDescription="Create a new document." ma:contentTypeScope="" ma:versionID="4cb5c78bbac1fdef9a07385bcdb83763">
  <xsd:schema xmlns:xsd="http://www.w3.org/2001/XMLSchema" xmlns:xs="http://www.w3.org/2001/XMLSchema" xmlns:p="http://schemas.microsoft.com/office/2006/metadata/properties" xmlns:ns3="62955f4e-5466-47cc-b89d-b87092d57bc3" xmlns:ns4="ab7a571d-82dd-4f18-a1fa-8a565efb4e7c" targetNamespace="http://schemas.microsoft.com/office/2006/metadata/properties" ma:root="true" ma:fieldsID="22ec28b8cda3ef6f43514f6e6330034f" ns3:_="" ns4:_="">
    <xsd:import namespace="62955f4e-5466-47cc-b89d-b87092d57bc3"/>
    <xsd:import namespace="ab7a571d-82dd-4f18-a1fa-8a565efb4e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955f4e-5466-47cc-b89d-b87092d57b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7a571d-82dd-4f18-a1fa-8a565efb4e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b7a571d-82dd-4f18-a1fa-8a565efb4e7c" xsi:nil="true"/>
  </documentManagement>
</p:properties>
</file>

<file path=customXml/itemProps1.xml><?xml version="1.0" encoding="utf-8"?>
<ds:datastoreItem xmlns:ds="http://schemas.openxmlformats.org/officeDocument/2006/customXml" ds:itemID="{F7D6423A-4440-40AF-B277-48EAB8A7A6F2}">
  <ds:schemaRefs>
    <ds:schemaRef ds:uri="62955f4e-5466-47cc-b89d-b87092d57bc3"/>
    <ds:schemaRef ds:uri="ab7a571d-82dd-4f18-a1fa-8a565efb4e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70ACA2C-97E2-4BA6-8903-232D95FC5008}">
  <ds:schemaRefs>
    <ds:schemaRef ds:uri="http://schemas.microsoft.com/sharepoint/v3/contenttype/forms"/>
  </ds:schemaRefs>
</ds:datastoreItem>
</file>

<file path=customXml/itemProps3.xml><?xml version="1.0" encoding="utf-8"?>
<ds:datastoreItem xmlns:ds="http://schemas.openxmlformats.org/officeDocument/2006/customXml" ds:itemID="{F1AAB6C4-099C-42B3-800B-33D9542A997C}">
  <ds:schemaRefs>
    <ds:schemaRef ds:uri="62955f4e-5466-47cc-b89d-b87092d57bc3"/>
    <ds:schemaRef ds:uri="ab7a571d-82dd-4f18-a1fa-8a565efb4e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565</Words>
  <Application>Microsoft Macintosh PowerPoint</Application>
  <PresentationFormat>Ecrã Panorâmico</PresentationFormat>
  <Paragraphs>119</Paragraphs>
  <Slides>9</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9</vt:i4>
      </vt:variant>
    </vt:vector>
  </HeadingPairs>
  <TitlesOfParts>
    <vt:vector size="14" baseType="lpstr">
      <vt:lpstr>Calibri</vt:lpstr>
      <vt:lpstr>Calibri Light</vt:lpstr>
      <vt:lpstr>Söhne</vt:lpstr>
      <vt:lpstr>Wingdings</vt:lpstr>
      <vt:lpstr>Retrospetiva</vt:lpstr>
      <vt:lpstr>Sem_5_pi Progress Report – Sprint A/C </vt:lpstr>
      <vt:lpstr>Topics:</vt:lpstr>
      <vt:lpstr>Main objectives of the system:               </vt:lpstr>
      <vt:lpstr>Main objectives of the system:               </vt:lpstr>
      <vt:lpstr>Planning :                             </vt:lpstr>
      <vt:lpstr>Completed Activities:                      </vt:lpstr>
      <vt:lpstr>Teamwork methodology and conflict resolution strategy :                         (I)</vt:lpstr>
      <vt:lpstr>Self-Assessment</vt:lpstr>
      <vt:lpstr>What we conclude with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Gerir projetos</dc:title>
  <dc:creator>Ana Abreu</dc:creator>
  <cp:lastModifiedBy>João Gomes (1210818)</cp:lastModifiedBy>
  <cp:revision>5</cp:revision>
  <dcterms:created xsi:type="dcterms:W3CDTF">2015-06-02T09:01:30Z</dcterms:created>
  <dcterms:modified xsi:type="dcterms:W3CDTF">2023-10-28T17:34:01Z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0x0101009366B3FC9A169243BCA8C2632C7B687E</vt:lpwstr>
  </property>
</Properties>
</file>