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322" r:id="rId3"/>
    <p:sldId id="329" r:id="rId4"/>
    <p:sldId id="330" r:id="rId5"/>
    <p:sldId id="336" r:id="rId6"/>
    <p:sldId id="331" r:id="rId7"/>
    <p:sldId id="332" r:id="rId8"/>
    <p:sldId id="333" r:id="rId9"/>
    <p:sldId id="337" r:id="rId10"/>
    <p:sldId id="334" r:id="rId11"/>
    <p:sldId id="335" r:id="rId12"/>
  </p:sldIdLst>
  <p:sldSz cx="9144000" cy="5143500" type="screen16x9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208">
          <p15:clr>
            <a:srgbClr val="A4A3A4"/>
          </p15:clr>
        </p15:guide>
        <p15:guide id="3" pos="68">
          <p15:clr>
            <a:srgbClr val="A4A3A4"/>
          </p15:clr>
        </p15:guide>
        <p15:guide id="4" pos="56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EC"/>
    <a:srgbClr val="5C5E9E"/>
    <a:srgbClr val="50C5D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86" y="187"/>
      </p:cViewPr>
      <p:guideLst>
        <p:guide orient="horz"/>
        <p:guide orient="horz" pos="3208"/>
        <p:guide pos="68"/>
        <p:guide pos="56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8FE4F-1791-47DD-96D4-7416DE6D49FD}" type="datetimeFigureOut">
              <a:rPr lang="pt-PT" smtClean="0"/>
              <a:t>01/08/2022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9C851-3FFA-4ECF-B4BB-AF0AAEF375C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759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2799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992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2082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345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528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8938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220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504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55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9C851-3FFA-4ECF-B4BB-AF0AAEF375C5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70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meinedo\Desktop\RECURSOS\MANUAIS_INT\MANUAIS_INT_TEXTO_MISSAO_MAT5\IMG\layerAsset 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9"/>
            <a:ext cx="9468544" cy="547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\\ptalffps01\Educacao_Digital\Producao_Multimedia\_Apoio_Producao\__Desenvolvimento_Grafico\0001 - Logos\20 + leyaeducacao\Leya_educacao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3853"/>
            <a:ext cx="785542" cy="32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827584" y="699542"/>
            <a:ext cx="7632848" cy="1152128"/>
          </a:xfrm>
        </p:spPr>
        <p:txBody>
          <a:bodyPr anchor="ctr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Apertura Rg" pitchFamily="50" charset="0"/>
              </a:defRPr>
            </a:lvl1pPr>
          </a:lstStyle>
          <a:p>
            <a:pPr>
              <a:lnSpc>
                <a:spcPct val="100000"/>
              </a:lnSpc>
            </a:pPr>
            <a:endParaRPr lang="pt-PT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34130" y="1995686"/>
            <a:ext cx="294578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PT" sz="1400" b="1" dirty="0">
                <a:solidFill>
                  <a:schemeClr val="bg1"/>
                </a:solidFill>
              </a:rPr>
              <a:t>Matemática | 5.º Ano</a:t>
            </a:r>
          </a:p>
        </p:txBody>
      </p:sp>
      <p:pic>
        <p:nvPicPr>
          <p:cNvPr id="3" name="Picture 2" descr="C:\Users\pmeinedo\Downloads\layerAsset 1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777484"/>
            <a:ext cx="287586" cy="3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94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72000" y="987425"/>
            <a:ext cx="4464050" cy="17287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7"/>
          </p:nvPr>
        </p:nvSpPr>
        <p:spPr>
          <a:xfrm>
            <a:off x="4572000" y="2787650"/>
            <a:ext cx="4464050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2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8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7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8928546" cy="3672407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051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89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4"/>
            <a:ext cx="4392042" cy="36724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36718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8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4392613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3076575"/>
            <a:ext cx="446405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93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20162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987425"/>
            <a:ext cx="4464050" cy="201637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107950" y="3076575"/>
            <a:ext cx="8928100" cy="1582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2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987574"/>
            <a:ext cx="4464050" cy="367173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4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4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 err="1"/>
              <a:t>Table</a:t>
            </a:r>
            <a:endParaRPr lang="pt-PT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9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36717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859782"/>
            <a:ext cx="4464050" cy="1799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800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5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1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" y="411163"/>
            <a:ext cx="8928546" cy="50770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" y="987575"/>
            <a:ext cx="4392042" cy="17281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4572000" y="2787775"/>
            <a:ext cx="4464050" cy="18609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4572000" y="987425"/>
            <a:ext cx="4464050" cy="17283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 dirty="0"/>
              <a:t>Picture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107950" y="2787650"/>
            <a:ext cx="4392613" cy="18716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0"/>
            <a:ext cx="9144000" cy="3395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7950" y="0"/>
            <a:ext cx="3887986" cy="330200"/>
          </a:xfrm>
        </p:spPr>
        <p:txBody>
          <a:bodyPr anchor="ctr">
            <a:noAutofit/>
          </a:bodyPr>
          <a:lstStyle>
            <a:lvl1pPr>
              <a:defRPr sz="14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endParaRPr lang="pt-PT" dirty="0"/>
          </a:p>
        </p:txBody>
      </p:sp>
      <p:pic>
        <p:nvPicPr>
          <p:cNvPr id="26" name="Picture 3" descr="C:\Users\pmeinedo\Desktop\RECURSOS\MANUAIS_INT\MANUAIS_INT_TEXTO_MISSAO_MAT5\IMG\layerAsset 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916" y="1"/>
            <a:ext cx="5050084" cy="3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2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95486"/>
            <a:ext cx="8928546" cy="5077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771550"/>
            <a:ext cx="8928546" cy="388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950" y="4803998"/>
            <a:ext cx="78484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0088" y="4803775"/>
            <a:ext cx="5864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9795-ED59-47B9-9D68-F29C2FBF0A84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Picture 3" descr="C:\Users\pmeinedo\Desktop\RECURSOS\MANUAIS_INT\MANUAIS_INT_ASA_CLICK_MAT5\PROVAS\img\Text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805694"/>
            <a:ext cx="261847" cy="2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63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5963" indent="-271463" algn="l" defTabSz="914400" rtl="0" eaLnBrk="1" latinLnBrk="0" hangingPunct="1">
        <a:lnSpc>
          <a:spcPct val="150000"/>
        </a:lnSpc>
        <a:spcBef>
          <a:spcPct val="20000"/>
        </a:spcBef>
        <a:buClr>
          <a:schemeClr val="tx2"/>
        </a:buClr>
        <a:buSzPct val="148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69875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9.sv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93676" y="699542"/>
            <a:ext cx="7632848" cy="11521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</p:spTree>
    <p:extLst>
      <p:ext uri="{BB962C8B-B14F-4D97-AF65-F5344CB8AC3E}">
        <p14:creationId xmlns:p14="http://schemas.microsoft.com/office/powerpoint/2010/main" val="412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27E4CB4-6698-870D-C343-EC1F7949867B}"/>
                  </a:ext>
                </a:extLst>
              </p:cNvPr>
              <p:cNvSpPr txBox="1"/>
              <p:nvPr/>
            </p:nvSpPr>
            <p:spPr>
              <a:xfrm>
                <a:off x="107503" y="999828"/>
                <a:ext cx="6146797" cy="1564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600" dirty="0"/>
                  <a:t>Observa o paralelogramo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 representado na figura ao lado.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600" dirty="0"/>
                  <a:t>Sabendo que a área do triângulo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 é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PT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PT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600" b="0" i="0" dirty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pt-PT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600" dirty="0"/>
                  <a:t>, qual é a área do paralelogramo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𝐴𝐵𝐶𝐷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600" b="1" dirty="0">
                    <a:solidFill>
                      <a:schemeClr val="bg2"/>
                    </a:solidFill>
                  </a:rPr>
                  <a:t>Resolução:</a:t>
                </a: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27E4CB4-6698-870D-C343-EC1F79498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999828"/>
                <a:ext cx="6146797" cy="1564531"/>
              </a:xfrm>
              <a:prstGeom prst="rect">
                <a:avLst/>
              </a:prstGeom>
              <a:blipFill>
                <a:blip r:embed="rId3"/>
                <a:stretch>
                  <a:fillRect l="-595" b="-15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1335F4E3-2FAA-0076-00D7-01145674EEE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4748" y="918865"/>
            <a:ext cx="2781300" cy="1781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7E49C38-A6F0-2EA5-582D-DD642655EF64}"/>
                  </a:ext>
                </a:extLst>
              </p:cNvPr>
              <p:cNvSpPr txBox="1"/>
              <p:nvPr/>
            </p:nvSpPr>
            <p:spPr>
              <a:xfrm>
                <a:off x="107055" y="2480483"/>
                <a:ext cx="6146573" cy="785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  <a:defRPr/>
                </a:pPr>
                <a:r>
                  <a:rPr lang="pt-PT" sz="1600" dirty="0"/>
                  <a:t>O paralelogramo foi transformado em dois triângulos,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 e </a:t>
                </a:r>
                <a14:m>
                  <m:oMath xmlns:m="http://schemas.openxmlformats.org/officeDocument/2006/math"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𝐵𝐶𝐷</m:t>
                    </m:r>
                    <m:r>
                      <a:rPr lang="pt-PT" sz="1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, com a mesma base e a mesma altura do paralelogramo.</a:t>
                </a:r>
                <a:endParaRPr kumimoji="0" lang="pt-PT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7E49C38-A6F0-2EA5-582D-DD642655E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" y="2480483"/>
                <a:ext cx="6146573" cy="785343"/>
              </a:xfrm>
              <a:prstGeom prst="rect">
                <a:avLst/>
              </a:prstGeom>
              <a:blipFill>
                <a:blip r:embed="rId5"/>
                <a:stretch>
                  <a:fillRect l="-595" r="-496" b="-930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79CEEB2-27A4-3886-4D03-EE44F0BFF0BB}"/>
                  </a:ext>
                </a:extLst>
              </p:cNvPr>
              <p:cNvSpPr txBox="1"/>
              <p:nvPr/>
            </p:nvSpPr>
            <p:spPr>
              <a:xfrm>
                <a:off x="107055" y="3207983"/>
                <a:ext cx="8928546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PT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Os dois triângulos obtidos são iguais, portanto têm a mesma área que corresponde a metade da área do paralelogramo que lhes deu origem. </a:t>
                </a:r>
                <a:endParaRPr lang="pt-PT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PT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Assim, se a medida da área do triângulo da figura é </a:t>
                </a:r>
                <a14:m>
                  <m:oMath xmlns:m="http://schemas.openxmlformats.org/officeDocument/2006/math"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pt-PT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pt-PT" sz="16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PT" sz="16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cm</m:t>
                        </m:r>
                      </m:e>
                      <m:sup>
                        <m:r>
                          <a:rPr lang="pt-PT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, a área do paralelogramo é o dobro da medida da área do triângulo.</a:t>
                </a:r>
                <a:endParaRPr lang="pt-PT" sz="16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79CEEB2-27A4-3886-4D03-EE44F0BF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" y="3207983"/>
                <a:ext cx="8928546" cy="1524007"/>
              </a:xfrm>
              <a:prstGeom prst="rect">
                <a:avLst/>
              </a:prstGeom>
              <a:blipFill>
                <a:blip r:embed="rId6"/>
                <a:stretch>
                  <a:fillRect l="-410" r="-410" b="-44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86821AA-C980-69C3-458D-2DBF841014F9}"/>
                  </a:ext>
                </a:extLst>
              </p:cNvPr>
              <p:cNvSpPr txBox="1"/>
              <p:nvPr/>
            </p:nvSpPr>
            <p:spPr>
              <a:xfrm>
                <a:off x="1835696" y="4777003"/>
                <a:ext cx="3219794" cy="283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paralelogramo</m:t>
                          </m:r>
                        </m:sub>
                      </m:sSub>
                      <m:r>
                        <a:rPr lang="pt-PT" sz="16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pt-PT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tri</m:t>
                          </m:r>
                          <m: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ngulo</m:t>
                          </m:r>
                        </m:sub>
                      </m:sSub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486821AA-C980-69C3-458D-2DBF8410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77003"/>
                <a:ext cx="3219794" cy="283026"/>
              </a:xfrm>
              <a:prstGeom prst="rect">
                <a:avLst/>
              </a:prstGeom>
              <a:blipFill>
                <a:blip r:embed="rId7"/>
                <a:stretch>
                  <a:fillRect l="-2841" t="-6522" r="-189" b="-2391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E63112F-31C0-A467-5CE1-997952BE85D4}"/>
                  </a:ext>
                </a:extLst>
              </p:cNvPr>
              <p:cNvSpPr txBox="1"/>
              <p:nvPr/>
            </p:nvSpPr>
            <p:spPr>
              <a:xfrm>
                <a:off x="4839466" y="4731990"/>
                <a:ext cx="15659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×12 </m:t>
                      </m:r>
                      <m:sSup>
                        <m:sSupPr>
                          <m:ctrlPr>
                            <a:rPr lang="pt-PT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 dirty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pt-PT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E63112F-31C0-A467-5CE1-997952BE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466" y="4731990"/>
                <a:ext cx="156592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0781C8E-E2B3-4933-D6C0-6680A7E90DAB}"/>
                  </a:ext>
                </a:extLst>
              </p:cNvPr>
              <p:cNvSpPr txBox="1"/>
              <p:nvPr/>
            </p:nvSpPr>
            <p:spPr>
              <a:xfrm>
                <a:off x="6207618" y="4746032"/>
                <a:ext cx="1565920" cy="344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  <m:r>
                        <a:rPr lang="pt-PT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1600" b="1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600" b="1" i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𝐜𝐦</m:t>
                          </m:r>
                        </m:e>
                        <m:sup>
                          <m:r>
                            <a:rPr lang="pt-PT" sz="1600" b="1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pt-PT" sz="1600" b="1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0781C8E-E2B3-4933-D6C0-6680A7E9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18" y="4746032"/>
                <a:ext cx="1565920" cy="3441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37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uiExpand="1" build="p"/>
      <p:bldP spid="29" grpId="0"/>
      <p:bldP spid="30" grpId="0" build="p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Exercício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27E4CB4-6698-870D-C343-EC1F7949867B}"/>
                  </a:ext>
                </a:extLst>
              </p:cNvPr>
              <p:cNvSpPr txBox="1"/>
              <p:nvPr/>
            </p:nvSpPr>
            <p:spPr>
              <a:xfrm>
                <a:off x="107503" y="999828"/>
                <a:ext cx="5112000" cy="1524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PT" sz="1600" dirty="0"/>
                  <a:t>Na figura ao lado está representado o triângulo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De acordo com os dados da figura, qual é a área do triângulo </a:t>
                </a:r>
                <a14:m>
                  <m:oMath xmlns:m="http://schemas.openxmlformats.org/officeDocument/2006/math"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[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𝐴𝐵𝐶</m:t>
                    </m:r>
                    <m:r>
                      <a:rPr lang="pt-PT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pt-PT" sz="1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?</a:t>
                </a:r>
                <a:endParaRPr lang="pt-PT" sz="1600" dirty="0"/>
              </a:p>
              <a:p>
                <a:pPr>
                  <a:lnSpc>
                    <a:spcPct val="150000"/>
                  </a:lnSpc>
                </a:pPr>
                <a:r>
                  <a:rPr lang="pt-PT" sz="1600" b="1" dirty="0">
                    <a:solidFill>
                      <a:schemeClr val="bg2"/>
                    </a:solidFill>
                  </a:rPr>
                  <a:t>Resolução:</a:t>
                </a: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27E4CB4-6698-870D-C343-EC1F79498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3" y="999828"/>
                <a:ext cx="5112000" cy="1524007"/>
              </a:xfrm>
              <a:prstGeom prst="rect">
                <a:avLst/>
              </a:prstGeom>
              <a:blipFill>
                <a:blip r:embed="rId3"/>
                <a:stretch>
                  <a:fillRect l="-716" b="-44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7E49C38-A6F0-2EA5-582D-DD642655EF64}"/>
                  </a:ext>
                </a:extLst>
              </p:cNvPr>
              <p:cNvSpPr txBox="1"/>
              <p:nvPr/>
            </p:nvSpPr>
            <p:spPr>
              <a:xfrm>
                <a:off x="107055" y="2480483"/>
                <a:ext cx="5112569" cy="1155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PT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pt-P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,5 </m:t>
                      </m:r>
                      <m:r>
                        <m:rPr>
                          <m:sty m:val="p"/>
                        </m:rPr>
                        <a:rPr lang="pt-PT" sz="1600" i="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,5 </m:t>
                      </m:r>
                      <m:r>
                        <m:rPr>
                          <m:sty m:val="p"/>
                        </m:rPr>
                        <a:rPr lang="pt-PT" sz="1600" i="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PT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PT" sz="1600" i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  <a:p>
                <a:pPr>
                  <a:lnSpc>
                    <a:spcPct val="150000"/>
                  </a:lnSpc>
                </a:pPr>
                <a:r>
                  <a:rPr lang="pt-PT" sz="1600" dirty="0"/>
                  <a:t>Em relação à base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, o triângulo </a:t>
                </a:r>
                <a14:m>
                  <m:oMath xmlns:m="http://schemas.openxmlformats.org/officeDocument/2006/math">
                    <m:r>
                      <a:rPr lang="pt-PT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PT" sz="1600" dirty="0"/>
                  <a:t> tem </a:t>
                </a:r>
                <a14:m>
                  <m:oMath xmlns:m="http://schemas.openxmlformats.org/officeDocument/2006/math">
                    <m:r>
                      <a:rPr lang="pt-PT" sz="16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pt-PT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PT" sz="1600" i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pt-PT" sz="1600" dirty="0"/>
                  <a:t> de altura. </a:t>
                </a: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7E49C38-A6F0-2EA5-582D-DD642655E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" y="2480483"/>
                <a:ext cx="5112569" cy="1155573"/>
              </a:xfrm>
              <a:prstGeom prst="rect">
                <a:avLst/>
              </a:prstGeom>
              <a:blipFill>
                <a:blip r:embed="rId4"/>
                <a:stretch>
                  <a:fillRect l="-716" b="-634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D1F48D3-2540-2FE2-501B-8D1051E05D6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06601" y="662112"/>
            <a:ext cx="3429000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7E26A3F-78A0-7A23-A976-560235D6059F}"/>
                  </a:ext>
                </a:extLst>
              </p:cNvPr>
              <p:cNvSpPr txBox="1"/>
              <p:nvPr/>
            </p:nvSpPr>
            <p:spPr>
              <a:xfrm>
                <a:off x="5963179" y="2934709"/>
                <a:ext cx="5530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2,5 </m:t>
                      </m:r>
                      <m:r>
                        <m:rPr>
                          <m:sty m:val="p"/>
                        </m:rPr>
                        <a:rPr lang="pt-PT" sz="14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7E26A3F-78A0-7A23-A976-560235D60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179" y="2934709"/>
                <a:ext cx="553037" cy="215444"/>
              </a:xfrm>
              <a:prstGeom prst="rect">
                <a:avLst/>
              </a:prstGeom>
              <a:blipFill>
                <a:blip r:embed="rId6"/>
                <a:stretch>
                  <a:fillRect l="-6593" r="-3297" b="-8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068BD93-71D7-7ACA-F414-48C9759B8C53}"/>
                  </a:ext>
                </a:extLst>
              </p:cNvPr>
              <p:cNvSpPr txBox="1"/>
              <p:nvPr/>
            </p:nvSpPr>
            <p:spPr>
              <a:xfrm>
                <a:off x="7492243" y="2930707"/>
                <a:ext cx="5530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7,5 </m:t>
                      </m:r>
                      <m:r>
                        <m:rPr>
                          <m:sty m:val="p"/>
                        </m:rPr>
                        <a:rPr lang="pt-PT" sz="14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068BD93-71D7-7ACA-F414-48C9759B8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243" y="2930707"/>
                <a:ext cx="553037" cy="215444"/>
              </a:xfrm>
              <a:prstGeom prst="rect">
                <a:avLst/>
              </a:prstGeom>
              <a:blipFill>
                <a:blip r:embed="rId7"/>
                <a:stretch>
                  <a:fillRect l="-6593" r="-3297" b="-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12E8494-BE09-8353-ED68-10BC5309860A}"/>
                  </a:ext>
                </a:extLst>
              </p:cNvPr>
              <p:cNvSpPr txBox="1"/>
              <p:nvPr/>
            </p:nvSpPr>
            <p:spPr>
              <a:xfrm>
                <a:off x="5235339" y="1761831"/>
                <a:ext cx="416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pt-PT" sz="14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12E8494-BE09-8353-ED68-10BC53098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339" y="1761831"/>
                <a:ext cx="416781" cy="215444"/>
              </a:xfrm>
              <a:prstGeom prst="rect">
                <a:avLst/>
              </a:prstGeom>
              <a:blipFill>
                <a:blip r:embed="rId8"/>
                <a:stretch>
                  <a:fillRect l="-8824" r="-4412" b="-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EBE57E7-9BDA-A830-AAD0-D6C6789B6C83}"/>
                  </a:ext>
                </a:extLst>
              </p:cNvPr>
              <p:cNvSpPr txBox="1"/>
              <p:nvPr/>
            </p:nvSpPr>
            <p:spPr>
              <a:xfrm>
                <a:off x="573866" y="3642590"/>
                <a:ext cx="2668616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tri</m:t>
                          </m:r>
                          <m: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ngulo</m:t>
                          </m:r>
                        </m:sub>
                      </m:sSub>
                      <m:r>
                        <a:rPr lang="pt-PT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sz="1600" i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ase</m:t>
                          </m:r>
                          <m:r>
                            <a:rPr lang="pt-PT" sz="16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altura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i="1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EBE57E7-9BDA-A830-AAD0-D6C6789B6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66" y="3642590"/>
                <a:ext cx="2668616" cy="4658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278ED3A-5E17-EFCC-6ADD-9A34D199E8C9}"/>
                  </a:ext>
                </a:extLst>
              </p:cNvPr>
              <p:cNvSpPr txBox="1"/>
              <p:nvPr/>
            </p:nvSpPr>
            <p:spPr>
              <a:xfrm>
                <a:off x="1716963" y="4197861"/>
                <a:ext cx="1459438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cm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cm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278ED3A-5E17-EFCC-6ADD-9A34D199E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63" y="4197861"/>
                <a:ext cx="1459438" cy="461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3BE676F-6DFF-99B1-AFB9-3522AE48F920}"/>
                  </a:ext>
                </a:extLst>
              </p:cNvPr>
              <p:cNvSpPr txBox="1"/>
              <p:nvPr/>
            </p:nvSpPr>
            <p:spPr>
              <a:xfrm>
                <a:off x="4060072" y="4305262"/>
                <a:ext cx="943976" cy="251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pt-PT" sz="1600" b="1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PT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1600" b="1" i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𝐜𝐦</m:t>
                          </m:r>
                        </m:e>
                        <m:sup>
                          <m:r>
                            <a:rPr lang="pt-PT" sz="1600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pt-PT" sz="1600" b="1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3BE676F-6DFF-99B1-AFB9-3522AE48F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072" y="4305262"/>
                <a:ext cx="943976" cy="251800"/>
              </a:xfrm>
              <a:prstGeom prst="rect">
                <a:avLst/>
              </a:prstGeom>
              <a:blipFill>
                <a:blip r:embed="rId11"/>
                <a:stretch>
                  <a:fillRect l="-1290" r="-645" b="-714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2CCB6B7-99F1-C21A-4AF8-5D28EC4B284A}"/>
                  </a:ext>
                </a:extLst>
              </p:cNvPr>
              <p:cNvSpPr txBox="1"/>
              <p:nvPr/>
            </p:nvSpPr>
            <p:spPr>
              <a:xfrm>
                <a:off x="3170454" y="4168478"/>
                <a:ext cx="897490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cm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2CCB6B7-99F1-C21A-4AF8-5D28EC4B2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54" y="4168478"/>
                <a:ext cx="897490" cy="4925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202E097-CFDA-7916-2015-652B2D78F99C}"/>
                  </a:ext>
                </a:extLst>
              </p:cNvPr>
              <p:cNvSpPr txBox="1"/>
              <p:nvPr/>
            </p:nvSpPr>
            <p:spPr>
              <a:xfrm>
                <a:off x="6976076" y="655107"/>
                <a:ext cx="5161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10 </m:t>
                      </m:r>
                      <m:r>
                        <m:rPr>
                          <m:sty m:val="p"/>
                        </m:rPr>
                        <a:rPr lang="pt-PT" sz="14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202E097-CFDA-7916-2015-652B2D78F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076" y="655107"/>
                <a:ext cx="516167" cy="215444"/>
              </a:xfrm>
              <a:prstGeom prst="rect">
                <a:avLst/>
              </a:prstGeom>
              <a:blipFill>
                <a:blip r:embed="rId13"/>
                <a:stretch>
                  <a:fillRect l="-7059" r="-3529" b="-55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E68DC2A-CD19-CAAF-9FBC-083301D4F331}"/>
              </a:ext>
            </a:extLst>
          </p:cNvPr>
          <p:cNvCxnSpPr/>
          <p:nvPr/>
        </p:nvCxnSpPr>
        <p:spPr>
          <a:xfrm flipV="1">
            <a:off x="6588224" y="918865"/>
            <a:ext cx="0" cy="179690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C944A4E-ADEC-4C37-2CD6-E8651EBB7552}"/>
                  </a:ext>
                </a:extLst>
              </p:cNvPr>
              <p:cNvSpPr txBox="1"/>
              <p:nvPr/>
            </p:nvSpPr>
            <p:spPr>
              <a:xfrm>
                <a:off x="6638799" y="1767933"/>
                <a:ext cx="416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pt-PT" sz="14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C944A4E-ADEC-4C37-2CD6-E8651EBB7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799" y="1767933"/>
                <a:ext cx="416781" cy="215444"/>
              </a:xfrm>
              <a:prstGeom prst="rect">
                <a:avLst/>
              </a:prstGeom>
              <a:blipFill>
                <a:blip r:embed="rId14"/>
                <a:stretch>
                  <a:fillRect l="-8824" r="-5882" b="-857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9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uiExpand="1" build="p"/>
      <p:bldP spid="29" grpId="0" uiExpand="1" build="p"/>
      <p:bldP spid="3" grpId="0"/>
      <p:bldP spid="5" grpId="0"/>
      <p:bldP spid="6" grpId="0"/>
      <p:bldP spid="16" grpId="0"/>
      <p:bldP spid="17" grpId="0"/>
      <p:bldP spid="18" grpId="0"/>
      <p:bldP spid="19" grpId="0"/>
      <p:bldP spid="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Paralelogramos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5B30E-B16B-0511-8E86-7708909F49A6}"/>
              </a:ext>
            </a:extLst>
          </p:cNvPr>
          <p:cNvSpPr/>
          <p:nvPr/>
        </p:nvSpPr>
        <p:spPr>
          <a:xfrm>
            <a:off x="108000" y="999828"/>
            <a:ext cx="8928000" cy="900000"/>
          </a:xfrm>
          <a:prstGeom prst="rect">
            <a:avLst/>
          </a:prstGeom>
          <a:solidFill>
            <a:srgbClr val="DEDFEC"/>
          </a:solidFill>
          <a:ln>
            <a:solidFill>
              <a:srgbClr val="DED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CC3D62-E00F-03F1-B8DE-A1275A4D94E7}"/>
              </a:ext>
            </a:extLst>
          </p:cNvPr>
          <p:cNvSpPr txBox="1"/>
          <p:nvPr/>
        </p:nvSpPr>
        <p:spPr>
          <a:xfrm>
            <a:off x="107504" y="999828"/>
            <a:ext cx="885698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Os </a:t>
            </a:r>
            <a:r>
              <a:rPr lang="pt-PT" b="1" dirty="0">
                <a:solidFill>
                  <a:schemeClr val="tx2"/>
                </a:solidFill>
              </a:rPr>
              <a:t>paralelogramos</a:t>
            </a:r>
            <a:r>
              <a:rPr lang="pt-PT" dirty="0"/>
              <a:t> são polígonos de quatro lados que têm os lados opostos paralelos.</a:t>
            </a:r>
          </a:p>
        </p:txBody>
      </p:sp>
      <p:pic>
        <p:nvPicPr>
          <p:cNvPr id="16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2E874356-95B1-73FA-53A3-B091191E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05023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538507B-3638-5C87-C9D2-412FE895C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8" y="2695743"/>
            <a:ext cx="8787765" cy="14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BFD141C-ED53-77E1-CA65-D09E8A152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4" y="2283718"/>
            <a:ext cx="3457575" cy="17621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A3F2203-5666-D661-0724-37CB57460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424" y="2283718"/>
            <a:ext cx="3457575" cy="17621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Altura do paralelogramo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5B30E-B16B-0511-8E86-7708909F49A6}"/>
              </a:ext>
            </a:extLst>
          </p:cNvPr>
          <p:cNvSpPr/>
          <p:nvPr/>
        </p:nvSpPr>
        <p:spPr>
          <a:xfrm>
            <a:off x="107728" y="999828"/>
            <a:ext cx="8928545" cy="936000"/>
          </a:xfrm>
          <a:prstGeom prst="rect">
            <a:avLst/>
          </a:prstGeom>
          <a:solidFill>
            <a:srgbClr val="DEDFEC"/>
          </a:solidFill>
          <a:ln>
            <a:solidFill>
              <a:srgbClr val="DED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/>
              <p:nvPr/>
            </p:nvSpPr>
            <p:spPr>
              <a:xfrm>
                <a:off x="107504" y="999828"/>
                <a:ext cx="8928546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pt-PT" dirty="0"/>
                  <a:t>Relativamente a uma base do paralelogramo, a </a:t>
                </a:r>
                <a:r>
                  <a:rPr lang="pt-PT" b="1" dirty="0">
                    <a:solidFill>
                      <a:schemeClr val="tx2"/>
                    </a:solidFill>
                  </a:rPr>
                  <a:t>altura</a:t>
                </a:r>
                <a:r>
                  <a:rPr lang="pt-PT" dirty="0"/>
                  <a:t> é um segmento de reta que une essa base (ou o seu prolongamento) ao lado oposto, formando um ângulo de </a:t>
                </a:r>
                <a14:m>
                  <m:oMath xmlns:m="http://schemas.openxmlformats.org/officeDocument/2006/math">
                    <m:r>
                      <a:rPr lang="pt-PT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pt-P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dirty="0"/>
                  <a:t>.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99828"/>
                <a:ext cx="8928546" cy="872034"/>
              </a:xfrm>
              <a:prstGeom prst="rect">
                <a:avLst/>
              </a:prstGeom>
              <a:blipFill>
                <a:blip r:embed="rId5"/>
                <a:stretch>
                  <a:fillRect l="-615" r="-546" b="-104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FA3001D8-9BCB-34AA-D76A-DFC1EAD52A1A}"/>
              </a:ext>
            </a:extLst>
          </p:cNvPr>
          <p:cNvSpPr/>
          <p:nvPr/>
        </p:nvSpPr>
        <p:spPr>
          <a:xfrm>
            <a:off x="3116970" y="4305592"/>
            <a:ext cx="1656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b="1" i="0" dirty="0">
                <a:solidFill>
                  <a:schemeClr val="accent3"/>
                </a:solidFill>
                <a:cs typeface="Arial" panose="020B0604020202020204" pitchFamily="34" charset="0"/>
              </a:rPr>
              <a:t>Base do paralelogramo</a:t>
            </a:r>
            <a:endParaRPr lang="pt-PT" sz="16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AF57BC9-B1B0-F671-A9FA-78D3D1BC6031}"/>
              </a:ext>
            </a:extLst>
          </p:cNvPr>
          <p:cNvSpPr/>
          <p:nvPr/>
        </p:nvSpPr>
        <p:spPr>
          <a:xfrm>
            <a:off x="3116971" y="4282240"/>
            <a:ext cx="1656184" cy="631479"/>
          </a:xfrm>
          <a:prstGeom prst="roundRect">
            <a:avLst/>
          </a:prstGeom>
          <a:noFill/>
          <a:ln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B237332-2449-1D47-200C-06AFF9E8FAF0}"/>
              </a:ext>
            </a:extLst>
          </p:cNvPr>
          <p:cNvSpPr/>
          <p:nvPr/>
        </p:nvSpPr>
        <p:spPr>
          <a:xfrm>
            <a:off x="6300191" y="2872392"/>
            <a:ext cx="1656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600" b="1" i="0" dirty="0">
                <a:solidFill>
                  <a:schemeClr val="accent1"/>
                </a:solidFill>
                <a:cs typeface="Arial" panose="020B0604020202020204" pitchFamily="34" charset="0"/>
              </a:rPr>
              <a:t>Altura do paralelogramo</a:t>
            </a:r>
            <a:endParaRPr lang="pt-PT" sz="16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53906F8-2552-82BC-6E1A-C414DE25584A}"/>
              </a:ext>
            </a:extLst>
          </p:cNvPr>
          <p:cNvSpPr/>
          <p:nvPr/>
        </p:nvSpPr>
        <p:spPr>
          <a:xfrm>
            <a:off x="6300192" y="2849040"/>
            <a:ext cx="1656184" cy="631479"/>
          </a:xfrm>
          <a:prstGeom prst="roundRect">
            <a:avLst/>
          </a:prstGeom>
          <a:noFill/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692540-8728-B1BD-FA22-82350C27D9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895"/>
          <a:stretch/>
        </p:blipFill>
        <p:spPr>
          <a:xfrm>
            <a:off x="2626424" y="2283718"/>
            <a:ext cx="3457575" cy="1623012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87154F2C-1937-A621-91AB-C15E578E6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3866891" y="3927615"/>
            <a:ext cx="186081" cy="36000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760C65B3-8B74-BB81-40F4-17E59E5CF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 flipH="1" flipV="1">
            <a:off x="6027149" y="3020208"/>
            <a:ext cx="1860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uiExpand="1" build="p"/>
      <p:bldP spid="17" grpId="0"/>
      <p:bldP spid="18" grpId="0" animBg="1"/>
      <p:bldP spid="22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20FBB98-260A-015C-1999-BE804B265ABD}"/>
              </a:ext>
            </a:extLst>
          </p:cNvPr>
          <p:cNvSpPr/>
          <p:nvPr/>
        </p:nvSpPr>
        <p:spPr>
          <a:xfrm>
            <a:off x="2699792" y="4125138"/>
            <a:ext cx="3744416" cy="576064"/>
          </a:xfrm>
          <a:prstGeom prst="roundRect">
            <a:avLst/>
          </a:prstGeom>
          <a:solidFill>
            <a:srgbClr val="DEDFEC"/>
          </a:solidFill>
          <a:ln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 do paralelogramo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5B30E-B16B-0511-8E86-7708909F49A6}"/>
              </a:ext>
            </a:extLst>
          </p:cNvPr>
          <p:cNvSpPr/>
          <p:nvPr/>
        </p:nvSpPr>
        <p:spPr>
          <a:xfrm>
            <a:off x="107503" y="999827"/>
            <a:ext cx="8928545" cy="969145"/>
          </a:xfrm>
          <a:prstGeom prst="rect">
            <a:avLst/>
          </a:prstGeom>
          <a:solidFill>
            <a:srgbClr val="DEDFEC"/>
          </a:solidFill>
          <a:ln>
            <a:solidFill>
              <a:srgbClr val="DED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CC3D62-E00F-03F1-B8DE-A1275A4D94E7}"/>
              </a:ext>
            </a:extLst>
          </p:cNvPr>
          <p:cNvSpPr txBox="1"/>
          <p:nvPr/>
        </p:nvSpPr>
        <p:spPr>
          <a:xfrm>
            <a:off x="107950" y="987574"/>
            <a:ext cx="8928546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A </a:t>
            </a:r>
            <a:r>
              <a:rPr lang="pt-PT" b="1" dirty="0">
                <a:solidFill>
                  <a:schemeClr val="tx2"/>
                </a:solidFill>
              </a:rPr>
              <a:t>área do paralelogramo</a:t>
            </a:r>
            <a:r>
              <a:rPr lang="pt-PT" dirty="0"/>
              <a:t> determina-se multiplicando o comprimento da sua base pela sua altura.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05FDF9E-794C-B9FD-55C5-04C2E360D15D}"/>
                  </a:ext>
                </a:extLst>
              </p:cNvPr>
              <p:cNvSpPr txBox="1"/>
              <p:nvPr/>
            </p:nvSpPr>
            <p:spPr>
              <a:xfrm>
                <a:off x="2744924" y="4187988"/>
                <a:ext cx="3654152" cy="410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PT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paralelogramo</m:t>
                          </m:r>
                        </m:sub>
                      </m:sSub>
                      <m:r>
                        <a:rPr lang="pt-PT" b="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b="0" i="0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pt-PT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ase</m:t>
                      </m:r>
                      <m:r>
                        <a:rPr lang="pt-PT" b="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pt-PT" b="0" i="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altura</m:t>
                      </m:r>
                    </m:oMath>
                  </m:oMathPara>
                </a14:m>
                <a:endParaRPr lang="pt-PT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05FDF9E-794C-B9FD-55C5-04C2E360D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24" y="4187988"/>
                <a:ext cx="3654152" cy="410946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agem 32">
            <a:extLst>
              <a:ext uri="{FF2B5EF4-FFF2-40B4-BE49-F238E27FC236}">
                <a16:creationId xmlns:a16="http://schemas.microsoft.com/office/drawing/2014/main" id="{96326DEF-63AC-530F-8D19-0FD3E7F57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904" y="2336208"/>
            <a:ext cx="3814763" cy="1135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5515833D-9C27-8667-420C-8E72459FF93E}"/>
                  </a:ext>
                </a:extLst>
              </p:cNvPr>
              <p:cNvSpPr txBox="1"/>
              <p:nvPr/>
            </p:nvSpPr>
            <p:spPr>
              <a:xfrm>
                <a:off x="3730025" y="3386316"/>
                <a:ext cx="845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i="0" dirty="0" smtClean="0">
                          <a:latin typeface="Cambria Math" panose="02040503050406030204" pitchFamily="18" charset="0"/>
                        </a:rPr>
                        <m:t>base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5515833D-9C27-8667-420C-8E72459F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25" y="3386316"/>
                <a:ext cx="8458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03659EF-1EFA-8C51-1A92-7972B774763E}"/>
                  </a:ext>
                </a:extLst>
              </p:cNvPr>
              <p:cNvSpPr txBox="1"/>
              <p:nvPr/>
            </p:nvSpPr>
            <p:spPr>
              <a:xfrm>
                <a:off x="6399076" y="2667726"/>
                <a:ext cx="845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b="0" i="0" dirty="0" smtClean="0">
                          <a:latin typeface="Cambria Math" panose="02040503050406030204" pitchFamily="18" charset="0"/>
                        </a:rPr>
                        <m:t>altura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F03659EF-1EFA-8C51-1A92-7972B7747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076" y="2667726"/>
                <a:ext cx="8458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47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3" grpId="0" animBg="1"/>
      <p:bldP spid="15" grpId="0" uiExpand="1" build="p"/>
      <p:bldP spid="20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 do paralelogramo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p:pic>
        <p:nvPicPr>
          <p:cNvPr id="27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4760C26E-6814-625E-6180-EC5F515B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31590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D7E9BE8-FC33-9950-1DD4-A40A19C6C773}"/>
                  </a:ext>
                </a:extLst>
              </p:cNvPr>
              <p:cNvSpPr txBox="1"/>
              <p:nvPr/>
            </p:nvSpPr>
            <p:spPr>
              <a:xfrm>
                <a:off x="2771800" y="3651870"/>
                <a:ext cx="3075778" cy="283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paralelogramo</m:t>
                          </m:r>
                        </m:sub>
                      </m:sSub>
                      <m:r>
                        <a:rPr lang="pt-PT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base</m:t>
                      </m:r>
                      <m:r>
                        <a:rPr lang="pt-P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altura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6D7E9BE8-FC33-9950-1DD4-A40A19C6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51870"/>
                <a:ext cx="3075778" cy="283026"/>
              </a:xfrm>
              <a:prstGeom prst="rect">
                <a:avLst/>
              </a:prstGeom>
              <a:blipFill>
                <a:blip r:embed="rId4"/>
                <a:stretch>
                  <a:fillRect l="-2976" t="-6522" b="-2608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9E5FE23-E562-27E6-C0E7-FB30A9853A1D}"/>
                  </a:ext>
                </a:extLst>
              </p:cNvPr>
              <p:cNvSpPr txBox="1"/>
              <p:nvPr/>
            </p:nvSpPr>
            <p:spPr>
              <a:xfrm>
                <a:off x="4283969" y="4040134"/>
                <a:ext cx="14594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  <m:r>
                        <a:rPr lang="pt-P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×4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99E5FE23-E562-27E6-C0E7-FB30A9853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9" y="4040134"/>
                <a:ext cx="1459437" cy="246221"/>
              </a:xfrm>
              <a:prstGeom prst="rect">
                <a:avLst/>
              </a:prstGeom>
              <a:blipFill>
                <a:blip r:embed="rId5"/>
                <a:stretch>
                  <a:fillRect l="-418" r="-837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4D0B1DF-75B8-294D-E12B-D4993C8C6A48}"/>
                  </a:ext>
                </a:extLst>
              </p:cNvPr>
              <p:cNvSpPr txBox="1"/>
              <p:nvPr/>
            </p:nvSpPr>
            <p:spPr>
              <a:xfrm>
                <a:off x="4283969" y="4413755"/>
                <a:ext cx="8974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=48 </m:t>
                      </m:r>
                      <m:sSup>
                        <m:sSupPr>
                          <m:ctrlPr>
                            <a:rPr lang="pt-PT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pt-P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4D0B1DF-75B8-294D-E12B-D4993C8C6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9" y="4413755"/>
                <a:ext cx="897490" cy="246221"/>
              </a:xfrm>
              <a:prstGeom prst="rect">
                <a:avLst/>
              </a:prstGeom>
              <a:blipFill>
                <a:blip r:embed="rId6"/>
                <a:stretch>
                  <a:fillRect l="-1361" r="-680" b="-1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>
            <a:extLst>
              <a:ext uri="{FF2B5EF4-FFF2-40B4-BE49-F238E27FC236}">
                <a16:creationId xmlns:a16="http://schemas.microsoft.com/office/drawing/2014/main" id="{3998647E-1B39-DA49-C4A6-15400966F1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2159536" y="1707654"/>
            <a:ext cx="4299109" cy="1287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1AE7973-E3F9-9D71-96DF-507F6316BA77}"/>
                  </a:ext>
                </a:extLst>
              </p:cNvPr>
              <p:cNvSpPr txBox="1"/>
              <p:nvPr/>
            </p:nvSpPr>
            <p:spPr>
              <a:xfrm>
                <a:off x="1749519" y="2173175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1AE7973-E3F9-9D71-96DF-507F6316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519" y="2173175"/>
                <a:ext cx="477695" cy="246221"/>
              </a:xfrm>
              <a:prstGeom prst="rect">
                <a:avLst/>
              </a:prstGeom>
              <a:blipFill>
                <a:blip r:embed="rId8"/>
                <a:stretch>
                  <a:fillRect l="-8974" r="-384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7D9321E-B762-3CB8-7564-B2222BD4CDB0}"/>
                  </a:ext>
                </a:extLst>
              </p:cNvPr>
              <p:cNvSpPr txBox="1"/>
              <p:nvPr/>
            </p:nvSpPr>
            <p:spPr>
              <a:xfrm>
                <a:off x="4588876" y="2950046"/>
                <a:ext cx="5915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7D9321E-B762-3CB8-7564-B2222BD4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876" y="2950046"/>
                <a:ext cx="591509" cy="246221"/>
              </a:xfrm>
              <a:prstGeom prst="rect">
                <a:avLst/>
              </a:prstGeom>
              <a:blipFill>
                <a:blip r:embed="rId9"/>
                <a:stretch>
                  <a:fillRect l="-7216" r="-2062" b="-75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40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6F25821D-610C-5F3D-1FC0-37BCC863BB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495"/>
          <a:stretch/>
        </p:blipFill>
        <p:spPr>
          <a:xfrm>
            <a:off x="338768" y="2952671"/>
            <a:ext cx="1893064" cy="13411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1BA49E-8F4D-BC0B-F652-7F1D2E434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63" r="37853"/>
          <a:stretch/>
        </p:blipFill>
        <p:spPr>
          <a:xfrm>
            <a:off x="2571016" y="2958822"/>
            <a:ext cx="1910954" cy="1341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Altura do triângulo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415B30E-B16B-0511-8E86-7708909F49A6}"/>
              </a:ext>
            </a:extLst>
          </p:cNvPr>
          <p:cNvSpPr/>
          <p:nvPr/>
        </p:nvSpPr>
        <p:spPr>
          <a:xfrm>
            <a:off x="107503" y="999828"/>
            <a:ext cx="8928545" cy="936000"/>
          </a:xfrm>
          <a:prstGeom prst="rect">
            <a:avLst/>
          </a:prstGeom>
          <a:solidFill>
            <a:srgbClr val="DEDFEC"/>
          </a:solidFill>
          <a:ln>
            <a:solidFill>
              <a:srgbClr val="DED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/>
              <p:nvPr/>
            </p:nvSpPr>
            <p:spPr>
              <a:xfrm>
                <a:off x="107504" y="999828"/>
                <a:ext cx="8928546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tx2"/>
                  </a:buClr>
                </a:pPr>
                <a:r>
                  <a:rPr lang="pt-PT" spc="-60" dirty="0"/>
                  <a:t>A </a:t>
                </a:r>
                <a:r>
                  <a:rPr lang="pt-PT" b="1" spc="-60" dirty="0">
                    <a:solidFill>
                      <a:schemeClr val="tx2"/>
                    </a:solidFill>
                  </a:rPr>
                  <a:t>altura de um triângulo</a:t>
                </a:r>
                <a:r>
                  <a:rPr lang="pt-PT" spc="-60" dirty="0"/>
                  <a:t> é um segmento de reta que une a base (ou o seu prolongamento) ao vértice oposto, formando um ângulo de </a:t>
                </a:r>
                <a14:m>
                  <m:oMath xmlns:m="http://schemas.openxmlformats.org/officeDocument/2006/math">
                    <m:r>
                      <a:rPr lang="pt-PT" i="1" spc="-60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pt-PT" i="1" spc="-6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pt-PT" spc="-60" dirty="0"/>
                  <a:t>.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5CC3D62-E00F-03F1-B8DE-A1275A4D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999828"/>
                <a:ext cx="8928546" cy="872034"/>
              </a:xfrm>
              <a:prstGeom prst="rect">
                <a:avLst/>
              </a:prstGeom>
              <a:blipFill>
                <a:blip r:embed="rId4"/>
                <a:stretch>
                  <a:fillRect l="-615" r="-478" b="-1049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C27EB9DE-E3C0-9D6A-C543-AE9E51F561B7}"/>
              </a:ext>
            </a:extLst>
          </p:cNvPr>
          <p:cNvSpPr/>
          <p:nvPr/>
        </p:nvSpPr>
        <p:spPr>
          <a:xfrm>
            <a:off x="884432" y="4649662"/>
            <a:ext cx="7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i="0" dirty="0">
                <a:solidFill>
                  <a:schemeClr val="accent3"/>
                </a:solidFill>
                <a:cs typeface="Arial" panose="020B0604020202020204" pitchFamily="34" charset="0"/>
              </a:rPr>
              <a:t>Base</a:t>
            </a:r>
            <a:endParaRPr lang="pt-PT" sz="1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47D19E6-7FDF-C760-FAF3-03F3882CAB2B}"/>
              </a:ext>
            </a:extLst>
          </p:cNvPr>
          <p:cNvSpPr/>
          <p:nvPr/>
        </p:nvSpPr>
        <p:spPr>
          <a:xfrm>
            <a:off x="928044" y="4651553"/>
            <a:ext cx="612000" cy="324000"/>
          </a:xfrm>
          <a:prstGeom prst="roundRect">
            <a:avLst/>
          </a:prstGeom>
          <a:noFill/>
          <a:ln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850DF8E3-3B12-BE7C-C8BE-1CCDC85C6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63053" y="4296928"/>
            <a:ext cx="186081" cy="36000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A4D6F99-7393-B512-3413-B598BE76D84F}"/>
              </a:ext>
            </a:extLst>
          </p:cNvPr>
          <p:cNvSpPr/>
          <p:nvPr/>
        </p:nvSpPr>
        <p:spPr>
          <a:xfrm>
            <a:off x="3304801" y="4647771"/>
            <a:ext cx="7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i="0" dirty="0">
                <a:solidFill>
                  <a:schemeClr val="accent3"/>
                </a:solidFill>
                <a:cs typeface="Arial" panose="020B0604020202020204" pitchFamily="34" charset="0"/>
              </a:rPr>
              <a:t>Base</a:t>
            </a:r>
            <a:endParaRPr lang="pt-PT" sz="1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4537A9C-B9C9-37C2-2045-9029B8AD9CE9}"/>
              </a:ext>
            </a:extLst>
          </p:cNvPr>
          <p:cNvSpPr/>
          <p:nvPr/>
        </p:nvSpPr>
        <p:spPr>
          <a:xfrm>
            <a:off x="3353456" y="4649662"/>
            <a:ext cx="612000" cy="324000"/>
          </a:xfrm>
          <a:prstGeom prst="roundRect">
            <a:avLst/>
          </a:prstGeom>
          <a:noFill/>
          <a:ln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pic>
        <p:nvPicPr>
          <p:cNvPr id="29" name="Gráfico 28">
            <a:extLst>
              <a:ext uri="{FF2B5EF4-FFF2-40B4-BE49-F238E27FC236}">
                <a16:creationId xmlns:a16="http://schemas.microsoft.com/office/drawing/2014/main" id="{530B56E5-2A7B-3282-924E-83F23111C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3586930" y="4295037"/>
            <a:ext cx="186081" cy="360000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5CC6C97C-A56F-40AC-A7A2-0C2E37D21620}"/>
              </a:ext>
            </a:extLst>
          </p:cNvPr>
          <p:cNvSpPr/>
          <p:nvPr/>
        </p:nvSpPr>
        <p:spPr>
          <a:xfrm>
            <a:off x="6208893" y="4644753"/>
            <a:ext cx="72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i="0" dirty="0">
                <a:solidFill>
                  <a:schemeClr val="accent3"/>
                </a:solidFill>
                <a:cs typeface="Arial" panose="020B0604020202020204" pitchFamily="34" charset="0"/>
              </a:rPr>
              <a:t>Base</a:t>
            </a:r>
            <a:endParaRPr lang="pt-PT" sz="1400" b="1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6678DAE7-4FD4-310B-8363-1940E5F2415F}"/>
              </a:ext>
            </a:extLst>
          </p:cNvPr>
          <p:cNvSpPr/>
          <p:nvPr/>
        </p:nvSpPr>
        <p:spPr>
          <a:xfrm>
            <a:off x="6253208" y="4646644"/>
            <a:ext cx="612000" cy="324000"/>
          </a:xfrm>
          <a:prstGeom prst="roundRect">
            <a:avLst/>
          </a:prstGeom>
          <a:noFill/>
          <a:ln>
            <a:solidFill>
              <a:schemeClr val="accent3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0C4FD22C-01B5-9CB0-A0EE-07B0D1BBD8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6491022" y="4292019"/>
            <a:ext cx="186081" cy="360000"/>
          </a:xfrm>
          <a:prstGeom prst="rect">
            <a:avLst/>
          </a:prstGeom>
        </p:spPr>
      </p:pic>
      <p:sp>
        <p:nvSpPr>
          <p:cNvPr id="35" name="Retângulo 34">
            <a:extLst>
              <a:ext uri="{FF2B5EF4-FFF2-40B4-BE49-F238E27FC236}">
                <a16:creationId xmlns:a16="http://schemas.microsoft.com/office/drawing/2014/main" id="{5B8056DD-AA6E-82BF-77AD-B90EA3B1A3E4}"/>
              </a:ext>
            </a:extLst>
          </p:cNvPr>
          <p:cNvSpPr/>
          <p:nvPr/>
        </p:nvSpPr>
        <p:spPr>
          <a:xfrm>
            <a:off x="1743024" y="3419487"/>
            <a:ext cx="814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i="0" dirty="0">
                <a:solidFill>
                  <a:schemeClr val="accent1"/>
                </a:solidFill>
                <a:cs typeface="Arial" panose="020B0604020202020204" pitchFamily="34" charset="0"/>
              </a:rPr>
              <a:t>Altura</a:t>
            </a:r>
            <a:endParaRPr lang="pt-PT" sz="1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5B2D1A5-A30E-A7E3-69EF-5EF4A89B89F3}"/>
              </a:ext>
            </a:extLst>
          </p:cNvPr>
          <p:cNvSpPr/>
          <p:nvPr/>
        </p:nvSpPr>
        <p:spPr>
          <a:xfrm>
            <a:off x="1815833" y="3413758"/>
            <a:ext cx="648000" cy="338554"/>
          </a:xfrm>
          <a:prstGeom prst="roundRect">
            <a:avLst/>
          </a:prstGeom>
          <a:noFill/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pic>
        <p:nvPicPr>
          <p:cNvPr id="37" name="Gráfico 36">
            <a:extLst>
              <a:ext uri="{FF2B5EF4-FFF2-40B4-BE49-F238E27FC236}">
                <a16:creationId xmlns:a16="http://schemas.microsoft.com/office/drawing/2014/main" id="{818E1198-BA7F-EE3F-68A5-5449B1FC1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 flipV="1">
            <a:off x="1539795" y="3487338"/>
            <a:ext cx="186081" cy="3600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E105DC4F-170E-226D-E0DD-0470FADAF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83"/>
          <a:stretch/>
        </p:blipFill>
        <p:spPr>
          <a:xfrm>
            <a:off x="5667360" y="2950899"/>
            <a:ext cx="2259528" cy="1341120"/>
          </a:xfrm>
          <a:prstGeom prst="rect">
            <a:avLst/>
          </a:prstGeom>
        </p:spPr>
      </p:pic>
      <p:pic>
        <p:nvPicPr>
          <p:cNvPr id="40" name="Gráfico 39">
            <a:extLst>
              <a:ext uri="{FF2B5EF4-FFF2-40B4-BE49-F238E27FC236}">
                <a16:creationId xmlns:a16="http://schemas.microsoft.com/office/drawing/2014/main" id="{D9E1299A-6172-5DE2-78FF-DEABD3403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 flipH="1" flipV="1">
            <a:off x="1278772" y="2620519"/>
            <a:ext cx="186081" cy="360000"/>
          </a:xfrm>
          <a:prstGeom prst="rect">
            <a:avLst/>
          </a:prstGeom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CA647C28-05C5-B1DE-B167-E76BBC3118B9}"/>
              </a:ext>
            </a:extLst>
          </p:cNvPr>
          <p:cNvSpPr/>
          <p:nvPr/>
        </p:nvSpPr>
        <p:spPr>
          <a:xfrm>
            <a:off x="323528" y="2289950"/>
            <a:ext cx="201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i="0" dirty="0">
                <a:solidFill>
                  <a:schemeClr val="bg2"/>
                </a:solidFill>
                <a:cs typeface="Arial" panose="020B0604020202020204" pitchFamily="34" charset="0"/>
              </a:rPr>
              <a:t>Vértice oposto à base</a:t>
            </a:r>
            <a:endParaRPr lang="pt-PT" sz="14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470C7F75-E25C-5F9C-12CF-B7D5FB461B97}"/>
              </a:ext>
            </a:extLst>
          </p:cNvPr>
          <p:cNvSpPr/>
          <p:nvPr/>
        </p:nvSpPr>
        <p:spPr>
          <a:xfrm>
            <a:off x="372900" y="2291841"/>
            <a:ext cx="1944000" cy="324000"/>
          </a:xfrm>
          <a:prstGeom prst="roundRect">
            <a:avLst/>
          </a:prstGeom>
          <a:noFill/>
          <a:ln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2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10359D0-20EB-3EA2-A006-7936E7754258}"/>
              </a:ext>
            </a:extLst>
          </p:cNvPr>
          <p:cNvSpPr/>
          <p:nvPr/>
        </p:nvSpPr>
        <p:spPr>
          <a:xfrm>
            <a:off x="4748653" y="3403129"/>
            <a:ext cx="814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i="0" dirty="0">
                <a:solidFill>
                  <a:schemeClr val="accent1"/>
                </a:solidFill>
                <a:cs typeface="Arial" panose="020B0604020202020204" pitchFamily="34" charset="0"/>
              </a:rPr>
              <a:t>Altura</a:t>
            </a:r>
            <a:endParaRPr lang="pt-PT" sz="1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91F48014-875E-0C14-1B31-0D2F6621634A}"/>
              </a:ext>
            </a:extLst>
          </p:cNvPr>
          <p:cNvSpPr/>
          <p:nvPr/>
        </p:nvSpPr>
        <p:spPr>
          <a:xfrm>
            <a:off x="4806222" y="3405020"/>
            <a:ext cx="648000" cy="324000"/>
          </a:xfrm>
          <a:prstGeom prst="roundRect">
            <a:avLst/>
          </a:prstGeom>
          <a:noFill/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pic>
        <p:nvPicPr>
          <p:cNvPr id="45" name="Gráfico 44">
            <a:extLst>
              <a:ext uri="{FF2B5EF4-FFF2-40B4-BE49-F238E27FC236}">
                <a16:creationId xmlns:a16="http://schemas.microsoft.com/office/drawing/2014/main" id="{1E3AB182-2953-0574-1B12-086C69883C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 flipV="1">
            <a:off x="4530184" y="3478600"/>
            <a:ext cx="186081" cy="360000"/>
          </a:xfrm>
          <a:prstGeom prst="rect">
            <a:avLst/>
          </a:prstGeom>
        </p:spPr>
      </p:pic>
      <p:pic>
        <p:nvPicPr>
          <p:cNvPr id="58" name="Gráfico 57">
            <a:extLst>
              <a:ext uri="{FF2B5EF4-FFF2-40B4-BE49-F238E27FC236}">
                <a16:creationId xmlns:a16="http://schemas.microsoft.com/office/drawing/2014/main" id="{C53AD81C-0F3E-05E9-3753-7C5D86C72A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 flipH="1" flipV="1">
            <a:off x="4331195" y="2620519"/>
            <a:ext cx="186081" cy="360000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F31CFABE-EB1D-2040-681F-0F19BE7DEC5C}"/>
              </a:ext>
            </a:extLst>
          </p:cNvPr>
          <p:cNvSpPr/>
          <p:nvPr/>
        </p:nvSpPr>
        <p:spPr>
          <a:xfrm>
            <a:off x="3375951" y="2289950"/>
            <a:ext cx="201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i="0" dirty="0">
                <a:solidFill>
                  <a:schemeClr val="bg2"/>
                </a:solidFill>
                <a:cs typeface="Arial" panose="020B0604020202020204" pitchFamily="34" charset="0"/>
              </a:rPr>
              <a:t>Vértice oposto à base</a:t>
            </a:r>
            <a:endParaRPr lang="pt-PT" sz="14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A37D67A2-F26E-0710-FACC-41A3590DCAFA}"/>
              </a:ext>
            </a:extLst>
          </p:cNvPr>
          <p:cNvSpPr/>
          <p:nvPr/>
        </p:nvSpPr>
        <p:spPr>
          <a:xfrm>
            <a:off x="3425323" y="2291841"/>
            <a:ext cx="1944000" cy="324000"/>
          </a:xfrm>
          <a:prstGeom prst="roundRect">
            <a:avLst/>
          </a:prstGeom>
          <a:noFill/>
          <a:ln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2"/>
              </a:solidFill>
            </a:endParaRPr>
          </a:p>
        </p:txBody>
      </p:sp>
      <p:pic>
        <p:nvPicPr>
          <p:cNvPr id="61" name="Gráfico 60">
            <a:extLst>
              <a:ext uri="{FF2B5EF4-FFF2-40B4-BE49-F238E27FC236}">
                <a16:creationId xmlns:a16="http://schemas.microsoft.com/office/drawing/2014/main" id="{7327D1BC-82DB-C358-0AB3-83EE0BD002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 flipH="1" flipV="1">
            <a:off x="7774508" y="2619066"/>
            <a:ext cx="186081" cy="360000"/>
          </a:xfrm>
          <a:prstGeom prst="rect">
            <a:avLst/>
          </a:prstGeom>
        </p:spPr>
      </p:pic>
      <p:sp>
        <p:nvSpPr>
          <p:cNvPr id="62" name="Retângulo 61">
            <a:extLst>
              <a:ext uri="{FF2B5EF4-FFF2-40B4-BE49-F238E27FC236}">
                <a16:creationId xmlns:a16="http://schemas.microsoft.com/office/drawing/2014/main" id="{468C0533-C7FB-73F4-4459-EA7CC6E17DD6}"/>
              </a:ext>
            </a:extLst>
          </p:cNvPr>
          <p:cNvSpPr/>
          <p:nvPr/>
        </p:nvSpPr>
        <p:spPr>
          <a:xfrm>
            <a:off x="6819264" y="2288497"/>
            <a:ext cx="201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i="0" dirty="0">
                <a:solidFill>
                  <a:schemeClr val="bg2"/>
                </a:solidFill>
                <a:cs typeface="Arial" panose="020B0604020202020204" pitchFamily="34" charset="0"/>
              </a:rPr>
              <a:t>Vértice oposto à base</a:t>
            </a:r>
            <a:endParaRPr lang="pt-PT" sz="14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32F0EEB8-AB84-7BBD-40FD-7918CEE4AB88}"/>
              </a:ext>
            </a:extLst>
          </p:cNvPr>
          <p:cNvSpPr/>
          <p:nvPr/>
        </p:nvSpPr>
        <p:spPr>
          <a:xfrm>
            <a:off x="6868636" y="2290388"/>
            <a:ext cx="1944000" cy="324000"/>
          </a:xfrm>
          <a:prstGeom prst="roundRect">
            <a:avLst/>
          </a:prstGeom>
          <a:noFill/>
          <a:ln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2"/>
              </a:solidFill>
            </a:endParaRP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E85777F-7AB8-2CF8-E218-DFB0E115BA68}"/>
              </a:ext>
            </a:extLst>
          </p:cNvPr>
          <p:cNvSpPr/>
          <p:nvPr/>
        </p:nvSpPr>
        <p:spPr>
          <a:xfrm>
            <a:off x="8205037" y="3398546"/>
            <a:ext cx="814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i="0" dirty="0">
                <a:solidFill>
                  <a:schemeClr val="accent1"/>
                </a:solidFill>
                <a:cs typeface="Arial" panose="020B0604020202020204" pitchFamily="34" charset="0"/>
              </a:rPr>
              <a:t>Altura</a:t>
            </a:r>
            <a:endParaRPr lang="pt-PT" sz="1400" b="1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0AC31E89-CA57-767C-8996-85A87614034A}"/>
              </a:ext>
            </a:extLst>
          </p:cNvPr>
          <p:cNvSpPr/>
          <p:nvPr/>
        </p:nvSpPr>
        <p:spPr>
          <a:xfrm>
            <a:off x="8262606" y="3400437"/>
            <a:ext cx="648000" cy="324000"/>
          </a:xfrm>
          <a:prstGeom prst="roundRect">
            <a:avLst/>
          </a:prstGeom>
          <a:noFill/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400"/>
          </a:p>
        </p:txBody>
      </p:sp>
      <p:pic>
        <p:nvPicPr>
          <p:cNvPr id="66" name="Gráfico 65">
            <a:extLst>
              <a:ext uri="{FF2B5EF4-FFF2-40B4-BE49-F238E27FC236}">
                <a16:creationId xmlns:a16="http://schemas.microsoft.com/office/drawing/2014/main" id="{0ADC4953-AD75-791A-393C-59445E23FD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 flipV="1">
            <a:off x="7986568" y="3474017"/>
            <a:ext cx="1860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5" grpId="0" uiExpand="1" build="p"/>
      <p:bldP spid="22" grpId="0"/>
      <p:bldP spid="23" grpId="0" animBg="1"/>
      <p:bldP spid="27" grpId="0"/>
      <p:bldP spid="28" grpId="0" animBg="1"/>
      <p:bldP spid="31" grpId="0"/>
      <p:bldP spid="32" grpId="0" animBg="1"/>
      <p:bldP spid="35" grpId="0"/>
      <p:bldP spid="36" grpId="0" animBg="1"/>
      <p:bldP spid="41" grpId="0"/>
      <p:bldP spid="42" grpId="0" animBg="1"/>
      <p:bldP spid="43" grpId="0"/>
      <p:bldP spid="44" grpId="0" animBg="1"/>
      <p:bldP spid="59" grpId="0"/>
      <p:bldP spid="60" grpId="0" animBg="1"/>
      <p:bldP spid="62" grpId="0"/>
      <p:bldP spid="63" grpId="0" animBg="1"/>
      <p:bldP spid="64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CF46C4EA-5330-E991-1074-D1DD46D0DC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7153802">
            <a:off x="15579" y="3552894"/>
            <a:ext cx="924113" cy="646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 do triângulo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D2A2822-0E94-7F0D-406E-9A14E9B90048}"/>
              </a:ext>
            </a:extLst>
          </p:cNvPr>
          <p:cNvSpPr txBox="1"/>
          <p:nvPr/>
        </p:nvSpPr>
        <p:spPr>
          <a:xfrm>
            <a:off x="107503" y="999828"/>
            <a:ext cx="8928545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pt-PT" dirty="0"/>
              <a:t>Um paralelogramo pode ser transformado em dois triângulos com a mesma base e a mesma altura do paralelogramo.</a:t>
            </a:r>
            <a:endParaRPr kumimoji="0" lang="pt-PT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D6C5827-3BA4-6C01-3946-128CC57E7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2003822"/>
            <a:ext cx="3814763" cy="113585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D2FFD16-4557-5742-1DBC-36A12C6D3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709" y="1989534"/>
            <a:ext cx="3814763" cy="115014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5D74C6AB-9013-E464-C171-7F8A1EAF2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059" y="3797870"/>
            <a:ext cx="4443413" cy="1150144"/>
          </a:xfrm>
          <a:prstGeom prst="rect">
            <a:avLst/>
          </a:prstGeom>
        </p:spPr>
      </p:pic>
      <p:pic>
        <p:nvPicPr>
          <p:cNvPr id="37" name="Picture 2" descr="C:\Users\pmeinedo\Desktop\RECURSOS\MANUAIS_INT\MANUAIS_INT_TEXTO_MISSAO_MAT5\IMG\layerAsset 34.png">
            <a:extLst>
              <a:ext uri="{FF2B5EF4-FFF2-40B4-BE49-F238E27FC236}">
                <a16:creationId xmlns:a16="http://schemas.microsoft.com/office/drawing/2014/main" id="{BC84A0A8-9E62-68DB-4AD6-B2344EAE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65" y="2384058"/>
            <a:ext cx="841574" cy="2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C:\Users\pmeinedo\Desktop\RECURSOS\MANUAIS_INT\MANUAIS_INT_TEXTO_MISSAO_MAT5\IMG\layerAsset 34.png">
            <a:extLst>
              <a:ext uri="{FF2B5EF4-FFF2-40B4-BE49-F238E27FC236}">
                <a16:creationId xmlns:a16="http://schemas.microsoft.com/office/drawing/2014/main" id="{49EBF726-D684-85EC-A6C8-E3059E769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28720">
            <a:off x="7478476" y="3315890"/>
            <a:ext cx="841574" cy="23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97E22B11-EB06-A35D-B723-B3F8FA40D30F}"/>
              </a:ext>
            </a:extLst>
          </p:cNvPr>
          <p:cNvSpPr txBox="1"/>
          <p:nvPr/>
        </p:nvSpPr>
        <p:spPr>
          <a:xfrm>
            <a:off x="775900" y="3723184"/>
            <a:ext cx="3168000" cy="12470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20000"/>
                <a:lumOff val="80000"/>
              </a:schemeClr>
            </a:solidFill>
            <a:prstDash val="sysDot"/>
          </a:ln>
        </p:spPr>
        <p:txBody>
          <a:bodyPr vert="horz" lIns="91440" tIns="45720" rIns="91440" bIns="45720" rtlCol="0">
            <a:noAutofit/>
          </a:bodyPr>
          <a:lstStyle>
            <a:lvl1pPr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accent6">
                    <a:lumMod val="75000"/>
                  </a:schemeClr>
                </a:solidFill>
              </a:defRPr>
            </a:lvl1pPr>
            <a:lvl2pPr indent="-4572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600"/>
            </a:lvl2pPr>
            <a:lvl3pPr marL="715963" indent="-271463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48000"/>
              <a:buFont typeface="Wingdings" panose="05000000000000000000" pitchFamily="2" charset="2"/>
              <a:buChar char="§"/>
              <a:defRPr sz="1600"/>
            </a:lvl3pPr>
            <a:lvl4pPr marL="1073150" indent="-269875">
              <a:spcBef>
                <a:spcPct val="20000"/>
              </a:spcBef>
              <a:buFont typeface="Wingdings" panose="05000000000000000000" pitchFamily="2" charset="2"/>
              <a:buChar char="§"/>
              <a:defRPr sz="16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pt-PT" b="0" dirty="0">
                <a:solidFill>
                  <a:schemeClr val="tx1"/>
                </a:solidFill>
              </a:rPr>
              <a:t>Os dois triângulos obtidos são iguais, logo têm a mesma área. </a:t>
            </a:r>
          </a:p>
          <a:p>
            <a:r>
              <a:rPr lang="pt-PT" b="0" dirty="0">
                <a:solidFill>
                  <a:schemeClr val="tx1"/>
                </a:solidFill>
              </a:rPr>
              <a:t>A área de um triângulo é metade da área de um paralelogramo.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07B18F5-E1E2-7B25-7B2D-4DE437D50236}"/>
                  </a:ext>
                </a:extLst>
              </p:cNvPr>
              <p:cNvSpPr txBox="1"/>
              <p:nvPr/>
            </p:nvSpPr>
            <p:spPr>
              <a:xfrm>
                <a:off x="1139438" y="3044808"/>
                <a:ext cx="8458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i="0" dirty="0" smtClean="0">
                          <a:latin typeface="Cambria Math" panose="02040503050406030204" pitchFamily="18" charset="0"/>
                        </a:rPr>
                        <m:t>base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D07B18F5-E1E2-7B25-7B2D-4DE437D50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38" y="3044808"/>
                <a:ext cx="84584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439B3DF0-DBAB-FBFF-A641-F87728549E7D}"/>
                  </a:ext>
                </a:extLst>
              </p:cNvPr>
              <p:cNvSpPr txBox="1"/>
              <p:nvPr/>
            </p:nvSpPr>
            <p:spPr>
              <a:xfrm rot="5400000">
                <a:off x="3607199" y="2372213"/>
                <a:ext cx="8458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dirty="0" smtClean="0">
                          <a:latin typeface="Cambria Math" panose="02040503050406030204" pitchFamily="18" charset="0"/>
                        </a:rPr>
                        <m:t>altura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439B3DF0-DBAB-FBFF-A641-F87728549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607199" y="2372213"/>
                <a:ext cx="84584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405533E9-EC63-3EE1-3D81-6DB5D129A13A}"/>
                  </a:ext>
                </a:extLst>
              </p:cNvPr>
              <p:cNvSpPr txBox="1"/>
              <p:nvPr/>
            </p:nvSpPr>
            <p:spPr>
              <a:xfrm>
                <a:off x="6103514" y="3047902"/>
                <a:ext cx="8458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i="0" dirty="0" smtClean="0">
                          <a:latin typeface="Cambria Math" panose="02040503050406030204" pitchFamily="18" charset="0"/>
                        </a:rPr>
                        <m:t>base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405533E9-EC63-3EE1-3D81-6DB5D129A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514" y="3047902"/>
                <a:ext cx="84584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3ECF9522-8F88-5F87-5ABE-07DEE8A6A26A}"/>
                  </a:ext>
                </a:extLst>
              </p:cNvPr>
              <p:cNvSpPr txBox="1"/>
              <p:nvPr/>
            </p:nvSpPr>
            <p:spPr>
              <a:xfrm rot="5400000">
                <a:off x="8511584" y="2372213"/>
                <a:ext cx="8458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dirty="0" smtClean="0">
                          <a:latin typeface="Cambria Math" panose="02040503050406030204" pitchFamily="18" charset="0"/>
                        </a:rPr>
                        <m:t>altura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3ECF9522-8F88-5F87-5ABE-07DEE8A6A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511584" y="2372213"/>
                <a:ext cx="84584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91F6C4DE-91D6-F838-1CFE-68C9D0D9EDC8}"/>
                  </a:ext>
                </a:extLst>
              </p:cNvPr>
              <p:cNvSpPr txBox="1"/>
              <p:nvPr/>
            </p:nvSpPr>
            <p:spPr>
              <a:xfrm>
                <a:off x="5250215" y="4847614"/>
                <a:ext cx="8458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i="0" dirty="0" smtClean="0">
                          <a:latin typeface="Cambria Math" panose="02040503050406030204" pitchFamily="18" charset="0"/>
                        </a:rPr>
                        <m:t>base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91F6C4DE-91D6-F838-1CFE-68C9D0D9E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15" y="4847614"/>
                <a:ext cx="84584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27703137-9126-CC5C-9F29-7ABADF9B5013}"/>
                  </a:ext>
                </a:extLst>
              </p:cNvPr>
              <p:cNvSpPr txBox="1"/>
              <p:nvPr/>
            </p:nvSpPr>
            <p:spPr>
              <a:xfrm rot="5400000">
                <a:off x="4822413" y="4255417"/>
                <a:ext cx="8458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600" b="0" i="0" dirty="0" smtClean="0">
                          <a:latin typeface="Cambria Math" panose="02040503050406030204" pitchFamily="18" charset="0"/>
                        </a:rPr>
                        <m:t>altura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27703137-9126-CC5C-9F29-7ABADF9B5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22413" y="4255417"/>
                <a:ext cx="84584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71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  <p:bldP spid="40" grpId="0" uiExpand="1" build="p" animBg="1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20FBB98-260A-015C-1999-BE804B265ABD}"/>
              </a:ext>
            </a:extLst>
          </p:cNvPr>
          <p:cNvSpPr/>
          <p:nvPr/>
        </p:nvSpPr>
        <p:spPr>
          <a:xfrm>
            <a:off x="2939723" y="4074203"/>
            <a:ext cx="3264554" cy="720000"/>
          </a:xfrm>
          <a:prstGeom prst="roundRect">
            <a:avLst/>
          </a:prstGeom>
          <a:solidFill>
            <a:srgbClr val="DEDFEC"/>
          </a:solidFill>
          <a:ln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 do triângulo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415B30E-B16B-0511-8E86-7708909F49A6}"/>
              </a:ext>
            </a:extLst>
          </p:cNvPr>
          <p:cNvSpPr/>
          <p:nvPr/>
        </p:nvSpPr>
        <p:spPr>
          <a:xfrm>
            <a:off x="107503" y="999828"/>
            <a:ext cx="8928545" cy="450635"/>
          </a:xfrm>
          <a:prstGeom prst="roundRect">
            <a:avLst/>
          </a:prstGeom>
          <a:solidFill>
            <a:srgbClr val="DEDFEC"/>
          </a:solidFill>
          <a:ln>
            <a:solidFill>
              <a:srgbClr val="DEDF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5CC3D62-E00F-03F1-B8DE-A1275A4D94E7}"/>
              </a:ext>
            </a:extLst>
          </p:cNvPr>
          <p:cNvSpPr txBox="1"/>
          <p:nvPr/>
        </p:nvSpPr>
        <p:spPr>
          <a:xfrm>
            <a:off x="107504" y="999828"/>
            <a:ext cx="892854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tx2"/>
              </a:buClr>
            </a:pPr>
            <a:r>
              <a:rPr lang="pt-PT" dirty="0"/>
              <a:t>A </a:t>
            </a:r>
            <a:r>
              <a:rPr lang="pt-PT" b="1" dirty="0">
                <a:solidFill>
                  <a:schemeClr val="tx2"/>
                </a:solidFill>
              </a:rPr>
              <a:t>área do triângulo</a:t>
            </a:r>
            <a:r>
              <a:rPr lang="pt-PT" dirty="0"/>
              <a:t> é metade do produto da sua base pela sua altura.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05FDF9E-794C-B9FD-55C5-04C2E360D15D}"/>
                  </a:ext>
                </a:extLst>
              </p:cNvPr>
              <p:cNvSpPr txBox="1"/>
              <p:nvPr/>
            </p:nvSpPr>
            <p:spPr>
              <a:xfrm>
                <a:off x="2939723" y="4116808"/>
                <a:ext cx="3264554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PT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b="0" i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tri</m:t>
                          </m:r>
                          <m:r>
                            <a:rPr lang="pt-PT" b="0" i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sty m:val="p"/>
                            </m:rPr>
                            <a:rPr lang="pt-PT" b="0" i="0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ngulo</m:t>
                          </m:r>
                        </m:sub>
                      </m:sSub>
                      <m:r>
                        <a:rPr lang="pt-PT" b="0" i="1" dirty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base</m:t>
                          </m:r>
                          <m:r>
                            <a:rPr lang="pt-PT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PT" b="0" i="1" dirty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altura</m:t>
                          </m:r>
                        </m:num>
                        <m:den>
                          <m:r>
                            <a:rPr lang="pt-PT" b="0" i="1" dirty="0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05FDF9E-794C-B9FD-55C5-04C2E360D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723" y="4116808"/>
                <a:ext cx="3264554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3DF11AD-B248-221C-12E2-5351B567722A}"/>
                  </a:ext>
                </a:extLst>
              </p:cNvPr>
              <p:cNvSpPr txBox="1"/>
              <p:nvPr/>
            </p:nvSpPr>
            <p:spPr>
              <a:xfrm>
                <a:off x="4125628" y="3354422"/>
                <a:ext cx="845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i="0" dirty="0" smtClean="0">
                          <a:latin typeface="Cambria Math" panose="02040503050406030204" pitchFamily="18" charset="0"/>
                        </a:rPr>
                        <m:t>base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3DF11AD-B248-221C-12E2-5351B567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28" y="3354422"/>
                <a:ext cx="8458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EB678A3D-1A47-3F5A-6085-94472D405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87" y="1965916"/>
            <a:ext cx="3857625" cy="1457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4996F97-5751-DE1B-8D18-739F90618217}"/>
                  </a:ext>
                </a:extLst>
              </p:cNvPr>
              <p:cNvSpPr txBox="1"/>
              <p:nvPr/>
            </p:nvSpPr>
            <p:spPr>
              <a:xfrm>
                <a:off x="3923928" y="2443757"/>
                <a:ext cx="8458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b="0" i="0" dirty="0" smtClean="0">
                          <a:latin typeface="Cambria Math" panose="02040503050406030204" pitchFamily="18" charset="0"/>
                        </a:rPr>
                        <m:t>altura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4996F97-5751-DE1B-8D18-739F90618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443757"/>
                <a:ext cx="8458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89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5" grpId="0" uiExpand="1" build="p"/>
      <p:bldP spid="20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Área do triângulo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PT" dirty="0">
                <a:latin typeface="+mj-lt"/>
              </a:rPr>
              <a:t>Área do paralelogramo e do triângulo</a:t>
            </a:r>
          </a:p>
        </p:txBody>
      </p:sp>
      <p:pic>
        <p:nvPicPr>
          <p:cNvPr id="27" name="Picture 2" descr="C:\Users\pmeinedo\Desktop\RECURSOS\MANUAIS_INT\MANUAIS_INT_TEXTO_MISSAO_MAT5\IMG\layerAsset 31.png">
            <a:extLst>
              <a:ext uri="{FF2B5EF4-FFF2-40B4-BE49-F238E27FC236}">
                <a16:creationId xmlns:a16="http://schemas.microsoft.com/office/drawing/2014/main" id="{4760C26E-6814-625E-6180-EC5F515B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131590"/>
            <a:ext cx="2052033" cy="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985218D-F3F3-6B16-8B92-8F5ECA757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6092" y="1922105"/>
            <a:ext cx="3829050" cy="1476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1AE7973-E3F9-9D71-96DF-507F6316BA77}"/>
                  </a:ext>
                </a:extLst>
              </p:cNvPr>
              <p:cNvSpPr txBox="1"/>
              <p:nvPr/>
            </p:nvSpPr>
            <p:spPr>
              <a:xfrm>
                <a:off x="2526732" y="2506755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3 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1AE7973-E3F9-9D71-96DF-507F6316B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732" y="2506755"/>
                <a:ext cx="477695" cy="246221"/>
              </a:xfrm>
              <a:prstGeom prst="rect">
                <a:avLst/>
              </a:prstGeom>
              <a:blipFill>
                <a:blip r:embed="rId5"/>
                <a:stretch>
                  <a:fillRect l="-7595" r="-3797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5374BD9-0EE5-6991-6B6C-0009395E1611}"/>
                  </a:ext>
                </a:extLst>
              </p:cNvPr>
              <p:cNvSpPr txBox="1"/>
              <p:nvPr/>
            </p:nvSpPr>
            <p:spPr>
              <a:xfrm>
                <a:off x="5154914" y="1922105"/>
                <a:ext cx="2668616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rea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tri</m:t>
                          </m:r>
                          <m: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â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ngulo</m:t>
                          </m:r>
                        </m:sub>
                      </m:sSub>
                      <m:r>
                        <a:rPr lang="pt-PT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sz="1600" i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</a:rPr>
                            <m:t>ase</m:t>
                          </m:r>
                          <m:r>
                            <a:rPr lang="pt-PT" sz="16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PT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altura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i="1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5374BD9-0EE5-6991-6B6C-0009395E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914" y="1922105"/>
                <a:ext cx="2668616" cy="465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62816AD-77C9-ADF9-2FE2-47DC4861E805}"/>
                  </a:ext>
                </a:extLst>
              </p:cNvPr>
              <p:cNvSpPr txBox="1"/>
              <p:nvPr/>
            </p:nvSpPr>
            <p:spPr>
              <a:xfrm>
                <a:off x="6298011" y="2477376"/>
                <a:ext cx="1345625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</a:rPr>
                            <m:t>cm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PT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cm</m:t>
                          </m:r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262816AD-77C9-ADF9-2FE2-47DC4861E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11" y="2477376"/>
                <a:ext cx="1345625" cy="461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D90B35E-FB4A-B1E9-0D89-4FA5BEEAA684}"/>
                  </a:ext>
                </a:extLst>
              </p:cNvPr>
              <p:cNvSpPr txBox="1"/>
              <p:nvPr/>
            </p:nvSpPr>
            <p:spPr>
              <a:xfrm>
                <a:off x="6298011" y="3909705"/>
                <a:ext cx="10529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=13,5 </m:t>
                      </m:r>
                      <m:sSup>
                        <m:sSupPr>
                          <m:ctrlPr>
                            <a:rPr lang="pt-PT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PT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pt-PT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P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D90B35E-FB4A-B1E9-0D89-4FA5BEEA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11" y="3909705"/>
                <a:ext cx="1052981" cy="246221"/>
              </a:xfrm>
              <a:prstGeom prst="rect">
                <a:avLst/>
              </a:prstGeom>
              <a:blipFill>
                <a:blip r:embed="rId8"/>
                <a:stretch>
                  <a:fillRect l="-1156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4AD84D0-9CAD-06C5-B159-1EC168AA42EF}"/>
                  </a:ext>
                </a:extLst>
              </p:cNvPr>
              <p:cNvSpPr txBox="1"/>
              <p:nvPr/>
            </p:nvSpPr>
            <p:spPr>
              <a:xfrm>
                <a:off x="6298011" y="3147814"/>
                <a:ext cx="897490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6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  <m:sSup>
                            <m:sSupPr>
                              <m:ctrlPr>
                                <a:rPr lang="pt-PT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PT" sz="1600">
                                  <a:latin typeface="Cambria Math" panose="02040503050406030204" pitchFamily="18" charset="0"/>
                                </a:rPr>
                                <m:t>cm</m:t>
                              </m:r>
                            </m:e>
                            <m:sup>
                              <m:r>
                                <a:rPr lang="pt-PT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P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4AD84D0-9CAD-06C5-B159-1EC168AA4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11" y="3147814"/>
                <a:ext cx="897490" cy="4925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7D9321E-B762-3CB8-7564-B2222BD4CDB0}"/>
                  </a:ext>
                </a:extLst>
              </p:cNvPr>
              <p:cNvSpPr txBox="1"/>
              <p:nvPr/>
            </p:nvSpPr>
            <p:spPr>
              <a:xfrm>
                <a:off x="2238700" y="3311032"/>
                <a:ext cx="4776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600" b="0" i="1" smtClean="0">
                          <a:latin typeface="Cambria Math" panose="02040503050406030204" pitchFamily="18" charset="0"/>
                        </a:rPr>
                        <m:t>9 </m:t>
                      </m:r>
                      <m:r>
                        <m:rPr>
                          <m:sty m:val="p"/>
                        </m:rPr>
                        <a:rPr lang="pt-PT" sz="1600" b="0" i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pt-PT" sz="16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7D9321E-B762-3CB8-7564-B2222BD4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00" y="3311032"/>
                <a:ext cx="477695" cy="246221"/>
              </a:xfrm>
              <a:prstGeom prst="rect">
                <a:avLst/>
              </a:prstGeom>
              <a:blipFill>
                <a:blip r:embed="rId10"/>
                <a:stretch>
                  <a:fillRect l="-7595" r="-3797" b="-731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2" grpId="0"/>
      <p:bldP spid="23" grpId="0"/>
      <p:bldP spid="25" grpId="0"/>
      <p:bldP spid="33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5C5E9E"/>
      </a:dk2>
      <a:lt2>
        <a:srgbClr val="25408F"/>
      </a:lt2>
      <a:accent1>
        <a:srgbClr val="50C5D3"/>
      </a:accent1>
      <a:accent2>
        <a:srgbClr val="5C5E9E"/>
      </a:accent2>
      <a:accent3>
        <a:srgbClr val="FF0000"/>
      </a:accent3>
      <a:accent4>
        <a:srgbClr val="5C5E9E"/>
      </a:accent4>
      <a:accent5>
        <a:srgbClr val="25408F"/>
      </a:accent5>
      <a:accent6>
        <a:srgbClr val="50C5D3"/>
      </a:accent6>
      <a:hlink>
        <a:srgbClr val="0070C0"/>
      </a:hlink>
      <a:folHlink>
        <a:srgbClr val="800080"/>
      </a:folHlink>
    </a:clrScheme>
    <a:fontScheme name="Custom 3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Apresentação no Ecrã (16:9)</PresentationFormat>
  <Paragraphs>96</Paragraphs>
  <Slides>11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8" baseType="lpstr">
      <vt:lpstr>Apertura Rg</vt:lpstr>
      <vt:lpstr>Arial</vt:lpstr>
      <vt:lpstr>Calibri</vt:lpstr>
      <vt:lpstr>Cambria Math</vt:lpstr>
      <vt:lpstr>Century Gothic</vt:lpstr>
      <vt:lpstr>Wingdings</vt:lpstr>
      <vt:lpstr>Office Theme</vt:lpstr>
      <vt:lpstr>Apresentação do PowerPoint</vt:lpstr>
      <vt:lpstr>Paralelogramos</vt:lpstr>
      <vt:lpstr>Altura do paralelogramo</vt:lpstr>
      <vt:lpstr>Área do paralelogramo</vt:lpstr>
      <vt:lpstr>Área do paralelogramo</vt:lpstr>
      <vt:lpstr>Altura do triângulo</vt:lpstr>
      <vt:lpstr>Área do triângulo</vt:lpstr>
      <vt:lpstr>Área do triângulo</vt:lpstr>
      <vt:lpstr>Área do triângulo</vt:lpstr>
      <vt:lpstr>Exercício 1</vt:lpstr>
      <vt:lpstr>Exercício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2022-03-17T12:25:16Z</dcterms:created>
  <dcterms:modified xsi:type="dcterms:W3CDTF">2022-08-01T15:34:44Z</dcterms:modified>
</cp:coreProperties>
</file>