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62" r:id="rId4"/>
    <p:sldId id="265" r:id="rId5"/>
    <p:sldId id="263" r:id="rId6"/>
    <p:sldId id="264" r:id="rId7"/>
    <p:sldId id="266" r:id="rId8"/>
    <p:sldId id="267" r:id="rId9"/>
  </p:sldIdLst>
  <p:sldSz cx="9144000" cy="5143500" type="screen16x9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208">
          <p15:clr>
            <a:srgbClr val="A4A3A4"/>
          </p15:clr>
        </p15:guide>
        <p15:guide id="3" pos="68">
          <p15:clr>
            <a:srgbClr val="A4A3A4"/>
          </p15:clr>
        </p15:guide>
        <p15:guide id="4" pos="56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E9E"/>
    <a:srgbClr val="50C5D3"/>
    <a:srgbClr val="DEDFE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802" y="72"/>
      </p:cViewPr>
      <p:guideLst>
        <p:guide orient="horz"/>
        <p:guide orient="horz" pos="3208"/>
        <p:guide pos="68"/>
        <p:guide pos="569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meinedo\Desktop\RECURSOS\MANUAIS_INT\MANUAIS_INT_TEXTO_MISSAO_MAT5\IMG\layerAsset 9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79"/>
            <a:ext cx="9468544" cy="547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\ptalffps01\Educacao_Digital\Producao_Multimedia\_Apoio_Producao\__Desenvolvimento_Grafico\0001 - Logos\20 + leyaeducacao\Leya_educacao_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3853"/>
            <a:ext cx="785542" cy="32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827584" y="699542"/>
            <a:ext cx="7632848" cy="1152128"/>
          </a:xfrm>
        </p:spPr>
        <p:txBody>
          <a:bodyPr anchor="ctr">
            <a:noAutofit/>
          </a:bodyPr>
          <a:lstStyle>
            <a:lvl1pPr algn="l">
              <a:defRPr sz="4000" b="1" baseline="0">
                <a:solidFill>
                  <a:schemeClr val="bg1"/>
                </a:solidFill>
                <a:latin typeface="Apertura Rg" pitchFamily="50" charset="0"/>
              </a:defRPr>
            </a:lvl1pPr>
          </a:lstStyle>
          <a:p>
            <a:pPr>
              <a:lnSpc>
                <a:spcPct val="100000"/>
              </a:lnSpc>
            </a:pPr>
            <a:endParaRPr lang="pt-PT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34130" y="1995686"/>
            <a:ext cx="2945782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PT" sz="1400" b="1" dirty="0">
                <a:solidFill>
                  <a:schemeClr val="bg1"/>
                </a:solidFill>
              </a:rPr>
              <a:t>Matemática | 5.º Ano</a:t>
            </a:r>
          </a:p>
        </p:txBody>
      </p:sp>
      <p:pic>
        <p:nvPicPr>
          <p:cNvPr id="3" name="Picture 2" descr="C:\Users\pmeinedo\Downloads\layerAsset 1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777484"/>
            <a:ext cx="287586" cy="31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946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5"/>
            <a:ext cx="4392042" cy="17281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572000" y="987425"/>
            <a:ext cx="4464050" cy="17287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/>
          </p:nvPr>
        </p:nvSpPr>
        <p:spPr>
          <a:xfrm>
            <a:off x="107950" y="2787650"/>
            <a:ext cx="4392613" cy="18716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7"/>
          </p:nvPr>
        </p:nvSpPr>
        <p:spPr>
          <a:xfrm>
            <a:off x="4572000" y="2787650"/>
            <a:ext cx="4464050" cy="18716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6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67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2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289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19" name="Rectangle 18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1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07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4"/>
            <a:ext cx="8928546" cy="3672407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051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89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4"/>
            <a:ext cx="4392042" cy="36724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0" y="987425"/>
            <a:ext cx="4464050" cy="36718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4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89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5"/>
            <a:ext cx="4392042" cy="20162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0" y="987425"/>
            <a:ext cx="4464050" cy="201637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107950" y="3076575"/>
            <a:ext cx="4392613" cy="15827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 hasCustomPrompt="1"/>
          </p:nvPr>
        </p:nvSpPr>
        <p:spPr>
          <a:xfrm>
            <a:off x="4572000" y="3076575"/>
            <a:ext cx="4464050" cy="15827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6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93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5"/>
            <a:ext cx="4392042" cy="20162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0" y="987425"/>
            <a:ext cx="4464050" cy="201637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107950" y="3076575"/>
            <a:ext cx="8928100" cy="15827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5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32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5"/>
            <a:ext cx="4392042" cy="36717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987574"/>
            <a:ext cx="4464050" cy="36717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4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14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5"/>
            <a:ext cx="4392042" cy="36717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2859782"/>
            <a:ext cx="4464050" cy="17995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7" hasCustomPrompt="1"/>
          </p:nvPr>
        </p:nvSpPr>
        <p:spPr>
          <a:xfrm>
            <a:off x="4572000" y="987425"/>
            <a:ext cx="4464050" cy="1800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 err="1"/>
              <a:t>Table</a:t>
            </a:r>
            <a:endParaRPr lang="pt-PT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5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49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5"/>
            <a:ext cx="4392042" cy="36717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2859782"/>
            <a:ext cx="4464050" cy="17995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7" hasCustomPrompt="1"/>
          </p:nvPr>
        </p:nvSpPr>
        <p:spPr>
          <a:xfrm>
            <a:off x="4572000" y="987425"/>
            <a:ext cx="4464050" cy="1800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5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21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5"/>
            <a:ext cx="4392042" cy="17281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2787775"/>
            <a:ext cx="4464050" cy="18609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7" hasCustomPrompt="1"/>
          </p:nvPr>
        </p:nvSpPr>
        <p:spPr>
          <a:xfrm>
            <a:off x="4572000" y="987425"/>
            <a:ext cx="4464050" cy="172834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107950" y="2787650"/>
            <a:ext cx="4392613" cy="18716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6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29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950" y="195486"/>
            <a:ext cx="8928546" cy="5077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50" y="771550"/>
            <a:ext cx="8928546" cy="3888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950" y="4803998"/>
            <a:ext cx="78484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0088" y="4803775"/>
            <a:ext cx="5864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Picture 3" descr="C:\Users\pmeinedo\Desktop\RECURSOS\MANUAIS_INT\MANUAIS_INT_ASA_CLICK_MAT5\PROVAS\img\Text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05694"/>
            <a:ext cx="261847" cy="28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63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5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4572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5963" indent="-271463" algn="l" defTabSz="914400" rtl="0" eaLnBrk="1" latinLnBrk="0" hangingPunct="1">
        <a:lnSpc>
          <a:spcPct val="150000"/>
        </a:lnSpc>
        <a:spcBef>
          <a:spcPct val="20000"/>
        </a:spcBef>
        <a:buClr>
          <a:schemeClr val="tx2"/>
        </a:buClr>
        <a:buSzPct val="148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3150" indent="-269875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23.png"/><Relationship Id="rId5" Type="http://schemas.openxmlformats.org/officeDocument/2006/relationships/image" Target="../media/image170.png"/><Relationship Id="rId10" Type="http://schemas.openxmlformats.org/officeDocument/2006/relationships/image" Target="../media/image22.png"/><Relationship Id="rId4" Type="http://schemas.openxmlformats.org/officeDocument/2006/relationships/image" Target="../media/image160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3.png"/><Relationship Id="rId5" Type="http://schemas.openxmlformats.org/officeDocument/2006/relationships/image" Target="../media/image270.png"/><Relationship Id="rId10" Type="http://schemas.openxmlformats.org/officeDocument/2006/relationships/image" Target="../media/image32.png"/><Relationship Id="rId4" Type="http://schemas.openxmlformats.org/officeDocument/2006/relationships/image" Target="../media/image260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793676" y="699542"/>
            <a:ext cx="7632848" cy="11521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PT" dirty="0">
                <a:latin typeface="+mj-lt"/>
              </a:rPr>
              <a:t>Classificação de triângulos</a:t>
            </a:r>
          </a:p>
        </p:txBody>
      </p:sp>
    </p:spTree>
    <p:extLst>
      <p:ext uri="{BB962C8B-B14F-4D97-AF65-F5344CB8AC3E}">
        <p14:creationId xmlns:p14="http://schemas.microsoft.com/office/powerpoint/2010/main" val="4128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Classificação de triângulos quanto aos lados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PT" dirty="0"/>
              <a:t>Classificação de triângulos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0CC5D5B-EB3F-4FBC-B830-AC044B105895}"/>
              </a:ext>
            </a:extLst>
          </p:cNvPr>
          <p:cNvSpPr txBox="1"/>
          <p:nvPr/>
        </p:nvSpPr>
        <p:spPr>
          <a:xfrm>
            <a:off x="107950" y="999828"/>
            <a:ext cx="8928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altLang="pt-PT" sz="1800" dirty="0">
                <a:latin typeface="Arial" panose="020B0604020202020204" pitchFamily="34" charset="0"/>
              </a:rPr>
              <a:t>Um triângulo pode ser classificado quanto ao </a:t>
            </a:r>
            <a:r>
              <a:rPr lang="pt-PT" altLang="pt-PT" sz="1800" b="1" dirty="0">
                <a:solidFill>
                  <a:schemeClr val="bg2"/>
                </a:solidFill>
                <a:latin typeface="Arial" panose="020B0604020202020204" pitchFamily="34" charset="0"/>
              </a:rPr>
              <a:t>comprimento dos seus lados</a:t>
            </a:r>
            <a:r>
              <a:rPr lang="pt-PT" altLang="pt-PT" sz="1800" dirty="0">
                <a:latin typeface="Arial" panose="020B0604020202020204" pitchFamily="34" charset="0"/>
              </a:rPr>
              <a:t>.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2">
                <a:extLst>
                  <a:ext uri="{FF2B5EF4-FFF2-40B4-BE49-F238E27FC236}">
                    <a16:creationId xmlns:a16="http://schemas.microsoft.com/office/drawing/2014/main" id="{6E830B7E-131C-4174-A56F-C240760152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536" y="3776404"/>
                <a:ext cx="270000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E63A56"/>
                  </a:buClr>
                  <a:buNone/>
                </a:pPr>
                <a:r>
                  <a:rPr lang="pt-PT" altLang="pt-PT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O triângulo </a:t>
                </a:r>
                <a14:m>
                  <m:oMath xmlns:m="http://schemas.openxmlformats.org/officeDocument/2006/math">
                    <m:r>
                      <a:rPr lang="pt-PT" altLang="pt-PT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pt-PT" altLang="pt-PT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𝐴𝐵𝐶</m:t>
                    </m:r>
                    <m:r>
                      <a:rPr lang="pt-PT" altLang="pt-PT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pt-PT" altLang="pt-PT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é </a:t>
                </a:r>
                <a:r>
                  <a:rPr lang="pt-PT" altLang="pt-PT" sz="16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equilátero</a:t>
                </a:r>
                <a:r>
                  <a:rPr lang="pt-PT" altLang="pt-PT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dado que tem todos os lados iguais. </a:t>
                </a:r>
                <a:endParaRPr lang="pt-PT" altLang="pt-PT" sz="16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TextBox 2">
                <a:extLst>
                  <a:ext uri="{FF2B5EF4-FFF2-40B4-BE49-F238E27FC236}">
                    <a16:creationId xmlns:a16="http://schemas.microsoft.com/office/drawing/2014/main" id="{6E830B7E-131C-4174-A56F-C24076015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3776404"/>
                <a:ext cx="2700000" cy="830997"/>
              </a:xfrm>
              <a:prstGeom prst="rect">
                <a:avLst/>
              </a:prstGeom>
              <a:blipFill>
                <a:blip r:embed="rId2"/>
                <a:stretch>
                  <a:fillRect t="-2190" b="-80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tângulo 2">
            <a:extLst>
              <a:ext uri="{FF2B5EF4-FFF2-40B4-BE49-F238E27FC236}">
                <a16:creationId xmlns:a16="http://schemas.microsoft.com/office/drawing/2014/main" id="{F6FBB996-5E36-454E-852C-E8A7ABA63BF3}"/>
              </a:ext>
            </a:extLst>
          </p:cNvPr>
          <p:cNvSpPr/>
          <p:nvPr/>
        </p:nvSpPr>
        <p:spPr>
          <a:xfrm>
            <a:off x="3345669" y="1549138"/>
            <a:ext cx="24526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altLang="pt-PT" b="1" dirty="0">
                <a:solidFill>
                  <a:schemeClr val="accent3"/>
                </a:solidFill>
                <a:latin typeface="Arial" panose="020B0604020202020204" pitchFamily="34" charset="0"/>
              </a:rPr>
              <a:t>Isósceles</a:t>
            </a:r>
            <a:endParaRPr lang="pt-PT" b="1" dirty="0">
              <a:solidFill>
                <a:schemeClr val="accent3"/>
              </a:solidFill>
            </a:endParaRPr>
          </a:p>
        </p:txBody>
      </p:sp>
      <p:sp>
        <p:nvSpPr>
          <p:cNvPr id="38" name="Retângulo 2">
            <a:extLst>
              <a:ext uri="{FF2B5EF4-FFF2-40B4-BE49-F238E27FC236}">
                <a16:creationId xmlns:a16="http://schemas.microsoft.com/office/drawing/2014/main" id="{0303B3D4-8662-43F7-98A9-7D20C313634B}"/>
              </a:ext>
            </a:extLst>
          </p:cNvPr>
          <p:cNvSpPr/>
          <p:nvPr/>
        </p:nvSpPr>
        <p:spPr>
          <a:xfrm>
            <a:off x="6194913" y="1559680"/>
            <a:ext cx="2385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altLang="pt-PT" b="1" dirty="0">
                <a:solidFill>
                  <a:schemeClr val="accent3"/>
                </a:solidFill>
                <a:latin typeface="Arial" panose="020B0604020202020204" pitchFamily="34" charset="0"/>
              </a:rPr>
              <a:t>Escaleno</a:t>
            </a:r>
            <a:endParaRPr lang="pt-PT" b="1" dirty="0">
              <a:solidFill>
                <a:schemeClr val="accent3"/>
              </a:solidFill>
            </a:endParaRPr>
          </a:p>
        </p:txBody>
      </p:sp>
      <p:sp>
        <p:nvSpPr>
          <p:cNvPr id="40" name="Retângulo 2">
            <a:extLst>
              <a:ext uri="{FF2B5EF4-FFF2-40B4-BE49-F238E27FC236}">
                <a16:creationId xmlns:a16="http://schemas.microsoft.com/office/drawing/2014/main" id="{B9E394AA-7954-4744-A4BB-992AE34B7D21}"/>
              </a:ext>
            </a:extLst>
          </p:cNvPr>
          <p:cNvSpPr/>
          <p:nvPr/>
        </p:nvSpPr>
        <p:spPr>
          <a:xfrm>
            <a:off x="541498" y="1549138"/>
            <a:ext cx="23844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altLang="pt-PT" b="1" dirty="0">
                <a:solidFill>
                  <a:schemeClr val="accent3"/>
                </a:solidFill>
                <a:latin typeface="Arial" panose="020B0604020202020204" pitchFamily="34" charset="0"/>
              </a:rPr>
              <a:t>Equilátero</a:t>
            </a:r>
            <a:endParaRPr lang="pt-PT" b="1" dirty="0">
              <a:solidFill>
                <a:schemeClr val="accent3"/>
              </a:solidFill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AECEC10-50C9-4B4A-86A2-AE3AF97E7319}"/>
              </a:ext>
            </a:extLst>
          </p:cNvPr>
          <p:cNvSpPr/>
          <p:nvPr/>
        </p:nvSpPr>
        <p:spPr>
          <a:xfrm>
            <a:off x="3222000" y="3448620"/>
            <a:ext cx="26795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Um triângulo </a:t>
            </a:r>
            <a:r>
              <a:rPr lang="pt-PT" sz="16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isósceles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tem pelo menos dois lados iguais.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B864E7B9-017F-4D5C-8358-EB0C1FD786C2}"/>
                  </a:ext>
                </a:extLst>
              </p:cNvPr>
              <p:cNvSpPr/>
              <p:nvPr/>
            </p:nvSpPr>
            <p:spPr>
              <a:xfrm>
                <a:off x="3222000" y="4299942"/>
                <a:ext cx="267955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PT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PT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pt-PT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𝐷𝐸𝐹</m:t>
                    </m:r>
                    <m:r>
                      <a:rPr lang="pt-PT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pt-PT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é um triângulo isósceles. </a:t>
                </a:r>
              </a:p>
            </p:txBody>
          </p:sp>
        </mc:Choice>
        <mc:Fallback xmlns=""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B864E7B9-017F-4D5C-8358-EB0C1FD78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000" y="4299942"/>
                <a:ext cx="2679552" cy="584775"/>
              </a:xfrm>
              <a:prstGeom prst="rect">
                <a:avLst/>
              </a:prstGeom>
              <a:blipFill>
                <a:blip r:embed="rId3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2">
                <a:extLst>
                  <a:ext uri="{FF2B5EF4-FFF2-40B4-BE49-F238E27FC236}">
                    <a16:creationId xmlns:a16="http://schemas.microsoft.com/office/drawing/2014/main" id="{CA7485CC-6B2B-4909-9FF2-F0A7A0B900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26448" y="3774733"/>
                <a:ext cx="2722016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E63A56"/>
                  </a:buClr>
                  <a:buNone/>
                </a:pPr>
                <a:r>
                  <a:rPr lang="pt-PT" altLang="pt-PT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O triângulo </a:t>
                </a:r>
                <a14:m>
                  <m:oMath xmlns:m="http://schemas.openxmlformats.org/officeDocument/2006/math">
                    <m:r>
                      <a:rPr lang="pt-PT" altLang="pt-PT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pt-PT" altLang="pt-PT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𝐺𝐻𝐼</m:t>
                    </m:r>
                    <m:r>
                      <a:rPr lang="pt-PT" altLang="pt-PT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pt-PT" altLang="pt-PT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é </a:t>
                </a:r>
                <a:r>
                  <a:rPr lang="pt-PT" altLang="pt-PT" sz="16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escaleno</a:t>
                </a:r>
                <a:r>
                  <a:rPr lang="pt-PT" altLang="pt-PT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pois tem todos os lados diferentes. </a:t>
                </a:r>
                <a:endParaRPr lang="pt-PT" altLang="pt-PT" sz="16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TextBox 2">
                <a:extLst>
                  <a:ext uri="{FF2B5EF4-FFF2-40B4-BE49-F238E27FC236}">
                    <a16:creationId xmlns:a16="http://schemas.microsoft.com/office/drawing/2014/main" id="{CA7485CC-6B2B-4909-9FF2-F0A7A0B90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26448" y="3774733"/>
                <a:ext cx="2722016" cy="830997"/>
              </a:xfrm>
              <a:prstGeom prst="rect">
                <a:avLst/>
              </a:prstGeom>
              <a:blipFill>
                <a:blip r:embed="rId4"/>
                <a:stretch>
                  <a:fillRect t="-2190" b="-80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ângulo arredondado 27">
            <a:extLst>
              <a:ext uri="{FF2B5EF4-FFF2-40B4-BE49-F238E27FC236}">
                <a16:creationId xmlns:a16="http://schemas.microsoft.com/office/drawing/2014/main" id="{E2E24008-3B1A-48C1-9E1B-60285EAEC430}"/>
              </a:ext>
            </a:extLst>
          </p:cNvPr>
          <p:cNvSpPr/>
          <p:nvPr/>
        </p:nvSpPr>
        <p:spPr>
          <a:xfrm>
            <a:off x="395536" y="1549138"/>
            <a:ext cx="2700000" cy="3427596"/>
          </a:xfrm>
          <a:prstGeom prst="round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ctângulo arredondado 27">
            <a:extLst>
              <a:ext uri="{FF2B5EF4-FFF2-40B4-BE49-F238E27FC236}">
                <a16:creationId xmlns:a16="http://schemas.microsoft.com/office/drawing/2014/main" id="{56A177EA-FCAA-4567-AF39-1B85DDD95F12}"/>
              </a:ext>
            </a:extLst>
          </p:cNvPr>
          <p:cNvSpPr/>
          <p:nvPr/>
        </p:nvSpPr>
        <p:spPr>
          <a:xfrm>
            <a:off x="3222000" y="1549138"/>
            <a:ext cx="2700000" cy="3427596"/>
          </a:xfrm>
          <a:prstGeom prst="round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ctângulo arredondado 28">
            <a:extLst>
              <a:ext uri="{FF2B5EF4-FFF2-40B4-BE49-F238E27FC236}">
                <a16:creationId xmlns:a16="http://schemas.microsoft.com/office/drawing/2014/main" id="{A1D21835-A9A7-4660-9172-82354F97185D}"/>
              </a:ext>
            </a:extLst>
          </p:cNvPr>
          <p:cNvSpPr/>
          <p:nvPr/>
        </p:nvSpPr>
        <p:spPr>
          <a:xfrm>
            <a:off x="6026448" y="1546756"/>
            <a:ext cx="2700000" cy="3427596"/>
          </a:xfrm>
          <a:prstGeom prst="round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F7CEA98-A552-4A18-B460-21B9EE3A027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" r="612"/>
          <a:stretch/>
        </p:blipFill>
        <p:spPr>
          <a:xfrm>
            <a:off x="779240" y="1986863"/>
            <a:ext cx="1902569" cy="1721671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F977394C-0A6F-4361-820E-25241C98B07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85" b="-875"/>
          <a:stretch/>
        </p:blipFill>
        <p:spPr>
          <a:xfrm>
            <a:off x="3479240" y="2009158"/>
            <a:ext cx="2155100" cy="1283947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7BCAF865-C6EA-46A0-A8A7-90B6DA0F8FF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" r="576"/>
          <a:stretch/>
        </p:blipFill>
        <p:spPr>
          <a:xfrm>
            <a:off x="6372200" y="1963272"/>
            <a:ext cx="2016224" cy="175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8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33" grpId="0"/>
      <p:bldP spid="37" grpId="0"/>
      <p:bldP spid="38" grpId="0"/>
      <p:bldP spid="40" grpId="0"/>
      <p:bldP spid="41" grpId="0"/>
      <p:bldP spid="42" grpId="0"/>
      <p:bldP spid="43" grpId="0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Classificação de triângulos quanto aos ângulos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0CC5D5B-EB3F-4FBC-B830-AC044B105895}"/>
              </a:ext>
            </a:extLst>
          </p:cNvPr>
          <p:cNvSpPr txBox="1"/>
          <p:nvPr/>
        </p:nvSpPr>
        <p:spPr>
          <a:xfrm>
            <a:off x="107950" y="999828"/>
            <a:ext cx="8928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altLang="pt-PT" sz="1800" dirty="0">
                <a:latin typeface="Arial" panose="020B0604020202020204" pitchFamily="34" charset="0"/>
              </a:rPr>
              <a:t>Um triângulo pode ser classificado quanto à </a:t>
            </a:r>
            <a:r>
              <a:rPr lang="pt-PT" altLang="pt-PT" sz="1800" b="1" dirty="0">
                <a:solidFill>
                  <a:schemeClr val="bg2"/>
                </a:solidFill>
                <a:latin typeface="Arial" panose="020B0604020202020204" pitchFamily="34" charset="0"/>
              </a:rPr>
              <a:t>amplitude dos ângulos internos</a:t>
            </a:r>
            <a:r>
              <a:rPr lang="pt-PT" altLang="pt-PT" sz="1800" dirty="0">
                <a:latin typeface="Arial" panose="020B0604020202020204" pitchFamily="34" charset="0"/>
              </a:rPr>
              <a:t>.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2">
                <a:extLst>
                  <a:ext uri="{FF2B5EF4-FFF2-40B4-BE49-F238E27FC236}">
                    <a16:creationId xmlns:a16="http://schemas.microsoft.com/office/drawing/2014/main" id="{6E830B7E-131C-4174-A56F-C240760152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536" y="3932309"/>
                <a:ext cx="2699999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E63A56"/>
                  </a:buClr>
                  <a:buNone/>
                </a:pPr>
                <a:r>
                  <a:rPr lang="pt-PT" altLang="pt-PT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O triângulo </a:t>
                </a:r>
                <a14:m>
                  <m:oMath xmlns:m="http://schemas.openxmlformats.org/officeDocument/2006/math">
                    <m:r>
                      <a:rPr lang="pt-PT" altLang="pt-PT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pt-PT" altLang="pt-PT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𝐴𝐵𝐶</m:t>
                    </m:r>
                    <m:r>
                      <a:rPr lang="pt-PT" altLang="pt-PT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pt-PT" altLang="pt-PT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é </a:t>
                </a:r>
                <a:r>
                  <a:rPr lang="pt-PT" altLang="pt-PT" sz="16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acutângulo</a:t>
                </a:r>
                <a:r>
                  <a:rPr lang="pt-PT" altLang="pt-PT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já que tem todos os ângulos agudos. </a:t>
                </a:r>
                <a:endParaRPr lang="pt-PT" altLang="pt-PT" sz="16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TextBox 2">
                <a:extLst>
                  <a:ext uri="{FF2B5EF4-FFF2-40B4-BE49-F238E27FC236}">
                    <a16:creationId xmlns:a16="http://schemas.microsoft.com/office/drawing/2014/main" id="{6E830B7E-131C-4174-A56F-C24076015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3932309"/>
                <a:ext cx="2699999" cy="830997"/>
              </a:xfrm>
              <a:prstGeom prst="rect">
                <a:avLst/>
              </a:prstGeom>
              <a:blipFill>
                <a:blip r:embed="rId2"/>
                <a:stretch>
                  <a:fillRect t="-2206" b="-88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ângulo arredondado 27">
            <a:extLst>
              <a:ext uri="{FF2B5EF4-FFF2-40B4-BE49-F238E27FC236}">
                <a16:creationId xmlns:a16="http://schemas.microsoft.com/office/drawing/2014/main" id="{203E0955-639D-49E3-A696-B0F5C8396B42}"/>
              </a:ext>
            </a:extLst>
          </p:cNvPr>
          <p:cNvSpPr/>
          <p:nvPr/>
        </p:nvSpPr>
        <p:spPr>
          <a:xfrm>
            <a:off x="3222000" y="1549138"/>
            <a:ext cx="2700000" cy="3427596"/>
          </a:xfrm>
          <a:prstGeom prst="round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Rectângulo arredondado 28">
            <a:extLst>
              <a:ext uri="{FF2B5EF4-FFF2-40B4-BE49-F238E27FC236}">
                <a16:creationId xmlns:a16="http://schemas.microsoft.com/office/drawing/2014/main" id="{AECC90CC-E675-4A56-80A2-E8CAA8ECE009}"/>
              </a:ext>
            </a:extLst>
          </p:cNvPr>
          <p:cNvSpPr/>
          <p:nvPr/>
        </p:nvSpPr>
        <p:spPr>
          <a:xfrm>
            <a:off x="6026448" y="1546756"/>
            <a:ext cx="2700000" cy="3427596"/>
          </a:xfrm>
          <a:prstGeom prst="round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Retângulo 2">
            <a:extLst>
              <a:ext uri="{FF2B5EF4-FFF2-40B4-BE49-F238E27FC236}">
                <a16:creationId xmlns:a16="http://schemas.microsoft.com/office/drawing/2014/main" id="{F6FBB996-5E36-454E-852C-E8A7ABA63BF3}"/>
              </a:ext>
            </a:extLst>
          </p:cNvPr>
          <p:cNvSpPr/>
          <p:nvPr/>
        </p:nvSpPr>
        <p:spPr>
          <a:xfrm>
            <a:off x="3345669" y="1549138"/>
            <a:ext cx="24526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altLang="pt-PT" b="1" dirty="0">
                <a:solidFill>
                  <a:schemeClr val="accent3"/>
                </a:solidFill>
                <a:latin typeface="Arial" panose="020B0604020202020204" pitchFamily="34" charset="0"/>
              </a:rPr>
              <a:t>Retângulo</a:t>
            </a:r>
            <a:endParaRPr lang="pt-PT" b="1" dirty="0">
              <a:solidFill>
                <a:schemeClr val="accent3"/>
              </a:solidFill>
            </a:endParaRPr>
          </a:p>
        </p:txBody>
      </p:sp>
      <p:sp>
        <p:nvSpPr>
          <p:cNvPr id="38" name="Retângulo 2">
            <a:extLst>
              <a:ext uri="{FF2B5EF4-FFF2-40B4-BE49-F238E27FC236}">
                <a16:creationId xmlns:a16="http://schemas.microsoft.com/office/drawing/2014/main" id="{0303B3D4-8662-43F7-98A9-7D20C313634B}"/>
              </a:ext>
            </a:extLst>
          </p:cNvPr>
          <p:cNvSpPr/>
          <p:nvPr/>
        </p:nvSpPr>
        <p:spPr>
          <a:xfrm>
            <a:off x="6170448" y="1549138"/>
            <a:ext cx="241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altLang="pt-PT" b="1" dirty="0">
                <a:solidFill>
                  <a:schemeClr val="accent3"/>
                </a:solidFill>
                <a:latin typeface="Arial" panose="020B0604020202020204" pitchFamily="34" charset="0"/>
              </a:rPr>
              <a:t>Obtusângulo</a:t>
            </a:r>
            <a:endParaRPr lang="pt-PT" b="1" dirty="0">
              <a:solidFill>
                <a:schemeClr val="accent3"/>
              </a:solidFill>
            </a:endParaRPr>
          </a:p>
        </p:txBody>
      </p:sp>
      <p:sp>
        <p:nvSpPr>
          <p:cNvPr id="39" name="Rectângulo arredondado 27">
            <a:extLst>
              <a:ext uri="{FF2B5EF4-FFF2-40B4-BE49-F238E27FC236}">
                <a16:creationId xmlns:a16="http://schemas.microsoft.com/office/drawing/2014/main" id="{8253F180-13BF-447B-9F82-AE6C0D9CDE66}"/>
              </a:ext>
            </a:extLst>
          </p:cNvPr>
          <p:cNvSpPr/>
          <p:nvPr/>
        </p:nvSpPr>
        <p:spPr>
          <a:xfrm>
            <a:off x="395536" y="1549138"/>
            <a:ext cx="2700000" cy="3427596"/>
          </a:xfrm>
          <a:prstGeom prst="round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Retângulo 2">
            <a:extLst>
              <a:ext uri="{FF2B5EF4-FFF2-40B4-BE49-F238E27FC236}">
                <a16:creationId xmlns:a16="http://schemas.microsoft.com/office/drawing/2014/main" id="{B9E394AA-7954-4744-A4BB-992AE34B7D21}"/>
              </a:ext>
            </a:extLst>
          </p:cNvPr>
          <p:cNvSpPr/>
          <p:nvPr/>
        </p:nvSpPr>
        <p:spPr>
          <a:xfrm>
            <a:off x="553332" y="1549138"/>
            <a:ext cx="23844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altLang="pt-PT" b="1" dirty="0">
                <a:solidFill>
                  <a:schemeClr val="accent3"/>
                </a:solidFill>
                <a:latin typeface="Arial" panose="020B0604020202020204" pitchFamily="34" charset="0"/>
              </a:rPr>
              <a:t>Acutângulo</a:t>
            </a:r>
            <a:endParaRPr lang="pt-PT" b="1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B864E7B9-017F-4D5C-8358-EB0C1FD786C2}"/>
                  </a:ext>
                </a:extLst>
              </p:cNvPr>
              <p:cNvSpPr/>
              <p:nvPr/>
            </p:nvSpPr>
            <p:spPr>
              <a:xfrm>
                <a:off x="3221999" y="3932309"/>
                <a:ext cx="27000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PT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PT" altLang="pt-PT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O triângulo </a:t>
                </a:r>
                <a14:m>
                  <m:oMath xmlns:m="http://schemas.openxmlformats.org/officeDocument/2006/math">
                    <m:r>
                      <a:rPr lang="pt-PT" altLang="pt-PT" sz="1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pt-PT" altLang="pt-PT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𝐷𝐸𝐹</m:t>
                    </m:r>
                    <m:r>
                      <a:rPr lang="pt-PT" altLang="pt-PT" sz="1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pt-PT" altLang="pt-PT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é </a:t>
                </a:r>
                <a:r>
                  <a:rPr lang="pt-PT" altLang="pt-PT" sz="16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retângulo</a:t>
                </a:r>
                <a:r>
                  <a:rPr lang="pt-PT" altLang="pt-PT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pois tem um ângulo reto.</a:t>
                </a:r>
                <a:endParaRPr lang="pt-PT" altLang="pt-PT" sz="16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B864E7B9-017F-4D5C-8358-EB0C1FD78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999" y="3932309"/>
                <a:ext cx="2700000" cy="830997"/>
              </a:xfrm>
              <a:prstGeom prst="rect">
                <a:avLst/>
              </a:prstGeom>
              <a:blipFill>
                <a:blip r:embed="rId3"/>
                <a:stretch>
                  <a:fillRect t="-2206" b="-882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2">
                <a:extLst>
                  <a:ext uri="{FF2B5EF4-FFF2-40B4-BE49-F238E27FC236}">
                    <a16:creationId xmlns:a16="http://schemas.microsoft.com/office/drawing/2014/main" id="{CA7485CC-6B2B-4909-9FF2-F0A7A0B900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8464" y="3932309"/>
                <a:ext cx="2677984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E63A56"/>
                  </a:buClr>
                  <a:buNone/>
                </a:pPr>
                <a:r>
                  <a:rPr lang="pt-PT" altLang="pt-PT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O triângulo </a:t>
                </a:r>
                <a14:m>
                  <m:oMath xmlns:m="http://schemas.openxmlformats.org/officeDocument/2006/math">
                    <m:r>
                      <a:rPr lang="pt-PT" altLang="pt-PT" sz="1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pt-PT" altLang="pt-PT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𝐺𝐻𝐼</m:t>
                    </m:r>
                    <m:r>
                      <a:rPr lang="pt-PT" altLang="pt-PT" sz="1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pt-PT" altLang="pt-PT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é </a:t>
                </a:r>
                <a:r>
                  <a:rPr lang="pt-PT" altLang="pt-PT" sz="16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obtusângulo</a:t>
                </a:r>
                <a:r>
                  <a:rPr lang="pt-PT" altLang="pt-PT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uma vez que tem um ângulo obtuso.</a:t>
                </a:r>
                <a:endParaRPr lang="pt-PT" altLang="pt-PT" sz="16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TextBox 2">
                <a:extLst>
                  <a:ext uri="{FF2B5EF4-FFF2-40B4-BE49-F238E27FC236}">
                    <a16:creationId xmlns:a16="http://schemas.microsoft.com/office/drawing/2014/main" id="{CA7485CC-6B2B-4909-9FF2-F0A7A0B90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8464" y="3932309"/>
                <a:ext cx="2677984" cy="830997"/>
              </a:xfrm>
              <a:prstGeom prst="rect">
                <a:avLst/>
              </a:prstGeom>
              <a:blipFill>
                <a:blip r:embed="rId4"/>
                <a:stretch>
                  <a:fillRect l="-227" t="-2206" b="-88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6D080C33-8A19-4B49-BA12-531DCD8DC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PT" dirty="0"/>
              <a:t>Classificação de triângulos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E6809E0-193B-40A2-9E31-DB96AB4195A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" r="630"/>
          <a:stretch/>
        </p:blipFill>
        <p:spPr>
          <a:xfrm>
            <a:off x="755576" y="1995686"/>
            <a:ext cx="1978688" cy="17640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B14FB59F-24BA-44E4-BBC5-5529C2C0055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" b="89"/>
          <a:stretch/>
        </p:blipFill>
        <p:spPr>
          <a:xfrm>
            <a:off x="6179392" y="1995686"/>
            <a:ext cx="2477382" cy="17640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24C06CD4-C397-4B29-B5E2-86DEB6B46BF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" b="1068"/>
          <a:stretch/>
        </p:blipFill>
        <p:spPr>
          <a:xfrm>
            <a:off x="3630360" y="1995686"/>
            <a:ext cx="2026948" cy="17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7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33" grpId="0"/>
      <p:bldP spid="35" grpId="0" animBg="1"/>
      <p:bldP spid="36" grpId="0" animBg="1"/>
      <p:bldP spid="37" grpId="0"/>
      <p:bldP spid="38" grpId="0"/>
      <p:bldP spid="39" grpId="0" animBg="1"/>
      <p:bldP spid="40" grpId="0"/>
      <p:bldP spid="42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pmeinedo\Desktop\RECURSOS\MANUAIS_INT\MANUAIS_INT_TEXTO_MISSAO_MAT5\IMG\layerAsset 31.png">
            <a:extLst>
              <a:ext uri="{FF2B5EF4-FFF2-40B4-BE49-F238E27FC236}">
                <a16:creationId xmlns:a16="http://schemas.microsoft.com/office/drawing/2014/main" id="{4E5A3B9C-509A-4400-9F30-8F91585C1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7534"/>
            <a:ext cx="2052033" cy="24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C49F19F5-D4A1-45EB-AC9B-90183F21F220}"/>
                  </a:ext>
                </a:extLst>
              </p:cNvPr>
              <p:cNvSpPr txBox="1"/>
              <p:nvPr/>
            </p:nvSpPr>
            <p:spPr>
              <a:xfrm>
                <a:off x="179512" y="987574"/>
                <a:ext cx="684076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PT" dirty="0"/>
                  <a:t>O quadrado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𝑃𝑄𝑅𝑆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PT" dirty="0"/>
                  <a:t> da figura ao lado está dividido em dois triângulos.</a:t>
                </a:r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C49F19F5-D4A1-45EB-AC9B-90183F21F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987574"/>
                <a:ext cx="6840760" cy="646331"/>
              </a:xfrm>
              <a:prstGeom prst="rect">
                <a:avLst/>
              </a:prstGeom>
              <a:blipFill>
                <a:blip r:embed="rId4"/>
                <a:stretch>
                  <a:fillRect l="-712" t="-4717" b="-1415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D4AC8C79-E703-43EF-A4B7-805D80E9FF89}"/>
                  </a:ext>
                </a:extLst>
              </p:cNvPr>
              <p:cNvSpPr txBox="1"/>
              <p:nvPr/>
            </p:nvSpPr>
            <p:spPr>
              <a:xfrm>
                <a:off x="179512" y="1635646"/>
                <a:ext cx="661956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Clr>
                    <a:schemeClr val="tx2"/>
                  </a:buClr>
                  <a:buSzPct val="13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𝑃𝑄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PT" dirty="0"/>
                  <a:t> 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𝑃𝑆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PT" dirty="0"/>
                  <a:t> são lados do quadrado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𝑃𝑄𝑅𝑆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PT" dirty="0"/>
                  <a:t>.</a:t>
                </a:r>
              </a:p>
              <a:p>
                <a:pPr marL="271463">
                  <a:buClr>
                    <a:schemeClr val="tx2"/>
                  </a:buClr>
                  <a:buSzPct val="130000"/>
                </a:pPr>
                <a:r>
                  <a:rPr lang="pt-PT" dirty="0"/>
                  <a:t>Assim, podemos afirmar que o ângulo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𝑄𝑃𝑆</m:t>
                    </m:r>
                  </m:oMath>
                </a14:m>
                <a:r>
                  <a:rPr lang="pt-PT" dirty="0"/>
                  <a:t> é reto.</a:t>
                </a: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D4AC8C79-E703-43EF-A4B7-805D80E9F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635646"/>
                <a:ext cx="6619561" cy="646331"/>
              </a:xfrm>
              <a:prstGeom prst="rect">
                <a:avLst/>
              </a:prstGeom>
              <a:blipFill>
                <a:blip r:embed="rId5"/>
                <a:stretch>
                  <a:fillRect l="-1105" t="-13208" b="-1415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BE965406-E6CC-49DE-B778-62525AF9DC91}"/>
                  </a:ext>
                </a:extLst>
              </p:cNvPr>
              <p:cNvSpPr txBox="1"/>
              <p:nvPr/>
            </p:nvSpPr>
            <p:spPr>
              <a:xfrm>
                <a:off x="179512" y="2787774"/>
                <a:ext cx="885653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Clr>
                    <a:schemeClr val="tx2"/>
                  </a:buClr>
                  <a:buSzPct val="13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𝑄𝑆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PT" dirty="0"/>
                  <a:t> é uma diagonal do quadrado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𝑃𝑄𝑅𝑆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PT" dirty="0"/>
                  <a:t>. </a:t>
                </a:r>
              </a:p>
              <a:p>
                <a:pPr marL="271463">
                  <a:buClr>
                    <a:schemeClr val="tx2"/>
                  </a:buClr>
                  <a:buSzPct val="130000"/>
                </a:pPr>
                <a:r>
                  <a:rPr lang="pt-PT" dirty="0"/>
                  <a:t>Além de dividir o quadrado em dois triângulos iguais, divide ao meio os ângulos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𝑆𝑄𝑃</m:t>
                    </m:r>
                  </m:oMath>
                </a14:m>
                <a:r>
                  <a:rPr lang="pt-PT" dirty="0"/>
                  <a:t> 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𝑃𝑆𝑄</m:t>
                    </m:r>
                  </m:oMath>
                </a14:m>
                <a:r>
                  <a:rPr lang="pt-PT" dirty="0"/>
                  <a:t>. </a:t>
                </a: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BE965406-E6CC-49DE-B778-62525AF9D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787774"/>
                <a:ext cx="8856538" cy="923330"/>
              </a:xfrm>
              <a:prstGeom prst="rect">
                <a:avLst/>
              </a:prstGeom>
              <a:blipFill>
                <a:blip r:embed="rId6"/>
                <a:stretch>
                  <a:fillRect l="-826" t="-9211" b="-921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0B00C0B6-EB74-4F4F-8B86-7F44C90F6286}"/>
                  </a:ext>
                </a:extLst>
              </p:cNvPr>
              <p:cNvSpPr txBox="1"/>
              <p:nvPr/>
            </p:nvSpPr>
            <p:spPr>
              <a:xfrm>
                <a:off x="107950" y="4011910"/>
                <a:ext cx="8928546" cy="369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Clr>
                    <a:schemeClr val="tx2"/>
                  </a:buClr>
                  <a:buSzPct val="130000"/>
                  <a:buFont typeface="Wingdings" panose="05000000000000000000" pitchFamily="2" charset="2"/>
                  <a:buChar char="§"/>
                </a:pPr>
                <a:r>
                  <a:rPr lang="pt-PT" dirty="0"/>
                  <a:t>Quanto aos lados,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PT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PT" dirty="0"/>
                  <a:t> é um </a:t>
                </a:r>
                <a:r>
                  <a:rPr lang="pt-PT" b="1" dirty="0">
                    <a:solidFill>
                      <a:srgbClr val="5C5E9E"/>
                    </a:solidFill>
                  </a:rPr>
                  <a:t>triângulo isósceles</a:t>
                </a:r>
                <a:r>
                  <a:rPr lang="pt-PT" dirty="0"/>
                  <a:t>, uma vez que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𝑃𝑄</m:t>
                        </m:r>
                      </m:e>
                    </m:acc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𝑃𝑆</m:t>
                        </m:r>
                      </m:e>
                    </m:acc>
                  </m:oMath>
                </a14:m>
                <a:r>
                  <a:rPr lang="pt-PT" dirty="0"/>
                  <a:t>. </a:t>
                </a:r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0B00C0B6-EB74-4F4F-8B86-7F44C90F6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0" y="4011910"/>
                <a:ext cx="8928546" cy="369909"/>
              </a:xfrm>
              <a:prstGeom prst="rect">
                <a:avLst/>
              </a:prstGeom>
              <a:blipFill>
                <a:blip r:embed="rId7"/>
                <a:stretch>
                  <a:fillRect l="-888" t="-21311" b="-3442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D2B0EF0-C934-4026-9AE3-5A7DD8DF6B48}"/>
                  </a:ext>
                </a:extLst>
              </p:cNvPr>
              <p:cNvSpPr txBox="1"/>
              <p:nvPr/>
            </p:nvSpPr>
            <p:spPr>
              <a:xfrm>
                <a:off x="107504" y="4371950"/>
                <a:ext cx="8928546" cy="369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Clr>
                    <a:schemeClr val="tx2"/>
                  </a:buClr>
                  <a:buSzPct val="130000"/>
                  <a:buFont typeface="Wingdings" panose="05000000000000000000" pitchFamily="2" charset="2"/>
                  <a:buChar char="§"/>
                </a:pPr>
                <a:r>
                  <a:rPr lang="pt-PT" dirty="0"/>
                  <a:t>Quanto aos ângulos,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PT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PT" dirty="0"/>
                  <a:t> é um </a:t>
                </a:r>
                <a:r>
                  <a:rPr lang="pt-PT" b="1" dirty="0">
                    <a:solidFill>
                      <a:srgbClr val="5C5E9E"/>
                    </a:solidFill>
                  </a:rPr>
                  <a:t>triângulo retângulo</a:t>
                </a:r>
                <a:r>
                  <a:rPr lang="pt-PT" dirty="0"/>
                  <a:t>, já que o ângulo </a:t>
                </a:r>
                <a14:m>
                  <m:oMath xmlns:m="http://schemas.openxmlformats.org/officeDocument/2006/math">
                    <m:r>
                      <a:rPr lang="pt-PT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𝑃𝑆</m:t>
                    </m:r>
                  </m:oMath>
                </a14:m>
                <a:r>
                  <a:rPr lang="pt-PT" dirty="0"/>
                  <a:t> é reto. </a:t>
                </a: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D2B0EF0-C934-4026-9AE3-5A7DD8DF6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371950"/>
                <a:ext cx="8928546" cy="369909"/>
              </a:xfrm>
              <a:prstGeom prst="rect">
                <a:avLst/>
              </a:prstGeom>
              <a:blipFill>
                <a:blip r:embed="rId8"/>
                <a:stretch>
                  <a:fillRect l="-888" t="-22951" r="-137" b="-3278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AAC2202B-6008-44BF-B699-027E5D7A1C21}"/>
                  </a:ext>
                </a:extLst>
              </p:cNvPr>
              <p:cNvSpPr txBox="1"/>
              <p:nvPr/>
            </p:nvSpPr>
            <p:spPr>
              <a:xfrm>
                <a:off x="2286000" y="3579862"/>
                <a:ext cx="4572000" cy="378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71463">
                  <a:buClr>
                    <a:schemeClr val="tx2"/>
                  </a:buClr>
                  <a:buSzPct val="13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𝑆</m:t>
                      </m:r>
                      <m:acc>
                        <m:accPr>
                          <m:chr m:val="̂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r>
                        <a:rPr lang="pt-PT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𝑃</m:t>
                      </m:r>
                      <m:acc>
                        <m:accPr>
                          <m:chr m:val="̂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=90°÷2=45°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AAC2202B-6008-44BF-B699-027E5D7A1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579862"/>
                <a:ext cx="4572000" cy="378758"/>
              </a:xfrm>
              <a:prstGeom prst="rect">
                <a:avLst/>
              </a:prstGeom>
              <a:blipFill>
                <a:blip r:embed="rId9"/>
                <a:stretch>
                  <a:fillRect t="-6452" b="-1290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CB4CEB5B-9B1D-4411-9451-4EA821324A23}"/>
                  </a:ext>
                </a:extLst>
              </p:cNvPr>
              <p:cNvSpPr txBox="1"/>
              <p:nvPr/>
            </p:nvSpPr>
            <p:spPr>
              <a:xfrm>
                <a:off x="1203292" y="2249015"/>
                <a:ext cx="4572000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71463">
                  <a:buClr>
                    <a:schemeClr val="tx2"/>
                  </a:buClr>
                  <a:buSzPct val="13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𝑄</m:t>
                      </m:r>
                      <m:acc>
                        <m:accPr>
                          <m:chr m:val="̂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=90°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CB4CEB5B-9B1D-4411-9451-4EA821324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292" y="2249015"/>
                <a:ext cx="4572000" cy="376770"/>
              </a:xfrm>
              <a:prstGeom prst="rect">
                <a:avLst/>
              </a:prstGeom>
              <a:blipFill>
                <a:blip r:embed="rId10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Marcador de Posição do Texto 5">
            <a:extLst>
              <a:ext uri="{FF2B5EF4-FFF2-40B4-BE49-F238E27FC236}">
                <a16:creationId xmlns:a16="http://schemas.microsoft.com/office/drawing/2014/main" id="{FAF2C90D-2FE7-4BD5-BA5E-8CED8183BD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PT" dirty="0"/>
              <a:t>Classificação de triângulos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8CBCA1D-A1C1-486E-B694-143C74DC00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32240" y="568251"/>
            <a:ext cx="2057915" cy="213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7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build="p"/>
      <p:bldP spid="23" grpId="0" build="p"/>
      <p:bldP spid="24" grpId="0"/>
      <p:bldP spid="25" grpId="0"/>
      <p:bldP spid="27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E1062A94-F313-4411-AB6D-1145B478D40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35238" y="2481616"/>
            <a:ext cx="3885324" cy="2204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Relação entre lados e ângulos de um triângulo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0CC5D5B-EB3F-4FBC-B830-AC044B105895}"/>
              </a:ext>
            </a:extLst>
          </p:cNvPr>
          <p:cNvSpPr txBox="1"/>
          <p:nvPr/>
        </p:nvSpPr>
        <p:spPr>
          <a:xfrm>
            <a:off x="107950" y="999828"/>
            <a:ext cx="8928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altLang="pt-PT" sz="1800" dirty="0">
                <a:latin typeface="Arial" panose="020B0604020202020204" pitchFamily="34" charset="0"/>
              </a:rPr>
              <a:t>Num triângulo, verificam-se as seguintes propriedades: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AC2FE20-47D9-4C16-A8D5-2376235745DA}"/>
              </a:ext>
            </a:extLst>
          </p:cNvPr>
          <p:cNvSpPr txBox="1"/>
          <p:nvPr/>
        </p:nvSpPr>
        <p:spPr>
          <a:xfrm>
            <a:off x="107504" y="1419622"/>
            <a:ext cx="4860000" cy="90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anchor="ctr" anchorCtr="0">
            <a:spAutoFit/>
          </a:bodyPr>
          <a:lstStyle/>
          <a:p>
            <a: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pt-PT" dirty="0"/>
              <a:t>Ao </a:t>
            </a:r>
            <a:r>
              <a:rPr lang="pt-PT" b="1" dirty="0">
                <a:solidFill>
                  <a:srgbClr val="5C5E9E"/>
                </a:solidFill>
              </a:rPr>
              <a:t>maior lado</a:t>
            </a:r>
            <a:r>
              <a:rPr lang="pt-PT" dirty="0"/>
              <a:t> opõe-se o </a:t>
            </a:r>
            <a:r>
              <a:rPr lang="pt-PT" b="1" dirty="0">
                <a:solidFill>
                  <a:srgbClr val="5C5E9E"/>
                </a:solidFill>
              </a:rPr>
              <a:t>maior ângulo</a:t>
            </a:r>
            <a:r>
              <a:rPr lang="pt-PT" dirty="0"/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pPr>
            <a:r>
              <a:rPr lang="pt-PT" dirty="0"/>
              <a:t>Ao </a:t>
            </a:r>
            <a:r>
              <a:rPr lang="pt-PT" b="1" dirty="0">
                <a:solidFill>
                  <a:srgbClr val="5C5E9E"/>
                </a:solidFill>
              </a:rPr>
              <a:t>menor lado</a:t>
            </a:r>
            <a:r>
              <a:rPr lang="pt-PT" dirty="0"/>
              <a:t> opõe-se o </a:t>
            </a:r>
            <a:r>
              <a:rPr lang="pt-PT" b="1" dirty="0">
                <a:solidFill>
                  <a:srgbClr val="5C5E9E"/>
                </a:solidFill>
              </a:rPr>
              <a:t>menor ângulo</a:t>
            </a:r>
            <a:r>
              <a:rPr lang="pt-PT" dirty="0"/>
              <a:t>.</a:t>
            </a:r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F7BABB74-A286-4AC2-A896-1E2F0F3C1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3744" y="2919298"/>
            <a:ext cx="12964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solidFill>
                  <a:schemeClr val="accent3"/>
                </a:solidFill>
                <a:latin typeface="Arial" panose="020B0604020202020204" pitchFamily="34" charset="0"/>
              </a:rPr>
              <a:t>Maior lado</a:t>
            </a:r>
          </a:p>
        </p:txBody>
      </p:sp>
      <p:sp>
        <p:nvSpPr>
          <p:cNvPr id="25" name="Retângulo arredondado 9">
            <a:extLst>
              <a:ext uri="{FF2B5EF4-FFF2-40B4-BE49-F238E27FC236}">
                <a16:creationId xmlns:a16="http://schemas.microsoft.com/office/drawing/2014/main" id="{BA4AF626-420A-4B59-8498-C1CEC53B17B2}"/>
              </a:ext>
            </a:extLst>
          </p:cNvPr>
          <p:cNvSpPr/>
          <p:nvPr/>
        </p:nvSpPr>
        <p:spPr>
          <a:xfrm>
            <a:off x="3551856" y="2882146"/>
            <a:ext cx="1440249" cy="452909"/>
          </a:xfrm>
          <a:prstGeom prst="round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B99EF2A4-D152-4FB7-8FC1-A292EFDCC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7591" y="4610292"/>
            <a:ext cx="15963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solidFill>
                  <a:schemeClr val="accent3"/>
                </a:solidFill>
                <a:latin typeface="Arial" panose="020B0604020202020204" pitchFamily="34" charset="0"/>
              </a:rPr>
              <a:t>Maior ângulo</a:t>
            </a:r>
          </a:p>
        </p:txBody>
      </p:sp>
      <p:sp>
        <p:nvSpPr>
          <p:cNvPr id="27" name="Retângulo arredondado 30">
            <a:extLst>
              <a:ext uri="{FF2B5EF4-FFF2-40B4-BE49-F238E27FC236}">
                <a16:creationId xmlns:a16="http://schemas.microsoft.com/office/drawing/2014/main" id="{766BE63C-014E-46DF-9681-72965409AA1A}"/>
              </a:ext>
            </a:extLst>
          </p:cNvPr>
          <p:cNvSpPr/>
          <p:nvPr/>
        </p:nvSpPr>
        <p:spPr>
          <a:xfrm>
            <a:off x="6311236" y="4568504"/>
            <a:ext cx="1782640" cy="452909"/>
          </a:xfrm>
          <a:prstGeom prst="round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TextBox 2">
            <a:extLst>
              <a:ext uri="{FF2B5EF4-FFF2-40B4-BE49-F238E27FC236}">
                <a16:creationId xmlns:a16="http://schemas.microsoft.com/office/drawing/2014/main" id="{19D38985-43A8-45FD-BE83-D8689A1FD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0213" y="3485945"/>
            <a:ext cx="1433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solidFill>
                  <a:schemeClr val="accent1"/>
                </a:solidFill>
                <a:latin typeface="Arial" panose="020B0604020202020204" pitchFamily="34" charset="0"/>
              </a:rPr>
              <a:t>Menor lado</a:t>
            </a:r>
          </a:p>
        </p:txBody>
      </p:sp>
      <p:sp>
        <p:nvSpPr>
          <p:cNvPr id="30" name="Retângulo arredondado 33">
            <a:extLst>
              <a:ext uri="{FF2B5EF4-FFF2-40B4-BE49-F238E27FC236}">
                <a16:creationId xmlns:a16="http://schemas.microsoft.com/office/drawing/2014/main" id="{EBA0F5C5-159E-4ACC-887E-A8AF553F43E7}"/>
              </a:ext>
            </a:extLst>
          </p:cNvPr>
          <p:cNvSpPr/>
          <p:nvPr/>
        </p:nvSpPr>
        <p:spPr>
          <a:xfrm>
            <a:off x="6548793" y="3437286"/>
            <a:ext cx="1505652" cy="452909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1"/>
              </a:solidFill>
            </a:endParaRPr>
          </a:p>
        </p:txBody>
      </p:sp>
      <p:sp>
        <p:nvSpPr>
          <p:cNvPr id="32" name="TextBox 2">
            <a:extLst>
              <a:ext uri="{FF2B5EF4-FFF2-40B4-BE49-F238E27FC236}">
                <a16:creationId xmlns:a16="http://schemas.microsoft.com/office/drawing/2014/main" id="{C2D8A278-EB1C-4951-8BF4-C4D60B548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828" y="4425627"/>
            <a:ext cx="15963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solidFill>
                  <a:schemeClr val="accent1"/>
                </a:solidFill>
                <a:latin typeface="Arial" panose="020B0604020202020204" pitchFamily="34" charset="0"/>
              </a:rPr>
              <a:t>Menor ângulo</a:t>
            </a:r>
          </a:p>
        </p:txBody>
      </p:sp>
      <p:sp>
        <p:nvSpPr>
          <p:cNvPr id="34" name="Retângulo arredondado 36">
            <a:extLst>
              <a:ext uri="{FF2B5EF4-FFF2-40B4-BE49-F238E27FC236}">
                <a16:creationId xmlns:a16="http://schemas.microsoft.com/office/drawing/2014/main" id="{DADDEEF4-AA11-48E6-92FB-F1E55B8C44A7}"/>
              </a:ext>
            </a:extLst>
          </p:cNvPr>
          <p:cNvSpPr/>
          <p:nvPr/>
        </p:nvSpPr>
        <p:spPr>
          <a:xfrm>
            <a:off x="1072703" y="4378234"/>
            <a:ext cx="1782640" cy="452909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4F09EA06-C45D-45F3-A6CE-52E842F338E1}"/>
              </a:ext>
            </a:extLst>
          </p:cNvPr>
          <p:cNvCxnSpPr>
            <a:cxnSpLocks/>
          </p:cNvCxnSpPr>
          <p:nvPr/>
        </p:nvCxnSpPr>
        <p:spPr>
          <a:xfrm flipV="1">
            <a:off x="3779912" y="3651870"/>
            <a:ext cx="2531324" cy="726364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xão reta unidirecional 43">
            <a:extLst>
              <a:ext uri="{FF2B5EF4-FFF2-40B4-BE49-F238E27FC236}">
                <a16:creationId xmlns:a16="http://schemas.microsoft.com/office/drawing/2014/main" id="{BEFB8A3F-BF2A-4DAD-A5A1-11A485C7303B}"/>
              </a:ext>
            </a:extLst>
          </p:cNvPr>
          <p:cNvCxnSpPr>
            <a:cxnSpLocks/>
          </p:cNvCxnSpPr>
          <p:nvPr/>
        </p:nvCxnSpPr>
        <p:spPr>
          <a:xfrm>
            <a:off x="5045574" y="3583927"/>
            <a:ext cx="822570" cy="643525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arcador de Posição do Texto 5">
            <a:extLst>
              <a:ext uri="{FF2B5EF4-FFF2-40B4-BE49-F238E27FC236}">
                <a16:creationId xmlns:a16="http://schemas.microsoft.com/office/drawing/2014/main" id="{6FD89F8C-508D-4182-9CA8-27836BF211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PT" dirty="0"/>
              <a:t>Classificação de triângulos</a:t>
            </a:r>
          </a:p>
        </p:txBody>
      </p:sp>
    </p:spTree>
    <p:extLst>
      <p:ext uri="{BB962C8B-B14F-4D97-AF65-F5344CB8AC3E}">
        <p14:creationId xmlns:p14="http://schemas.microsoft.com/office/powerpoint/2010/main" val="124323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8" grpId="0" uiExpand="1" build="p" animBg="1"/>
      <p:bldP spid="24" grpId="0"/>
      <p:bldP spid="25" grpId="0" animBg="1"/>
      <p:bldP spid="26" grpId="0"/>
      <p:bldP spid="27" grpId="0" animBg="1"/>
      <p:bldP spid="29" grpId="0"/>
      <p:bldP spid="30" grpId="0" animBg="1"/>
      <p:bldP spid="32" grpId="0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297F4350-E472-A985-DF87-8C787524AE1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1350" y="1917013"/>
            <a:ext cx="924113" cy="6462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32C0C5-27FB-4B68-B4BA-DCBBBCF8F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998" y="2787774"/>
            <a:ext cx="2940938" cy="15052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Relação entre lados e ângulos de um triângulo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0CC5D5B-EB3F-4FBC-B830-AC044B105895}"/>
              </a:ext>
            </a:extLst>
          </p:cNvPr>
          <p:cNvSpPr txBox="1"/>
          <p:nvPr/>
        </p:nvSpPr>
        <p:spPr>
          <a:xfrm>
            <a:off x="107950" y="999828"/>
            <a:ext cx="8928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altLang="pt-PT" sz="1800" dirty="0">
                <a:latin typeface="Arial" panose="020B0604020202020204" pitchFamily="34" charset="0"/>
              </a:rPr>
              <a:t>Num triângulo, verifica-se ainda a seguinte propriedade: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AC2FE20-47D9-4C16-A8D5-2376235745DA}"/>
              </a:ext>
            </a:extLst>
          </p:cNvPr>
          <p:cNvSpPr txBox="1"/>
          <p:nvPr/>
        </p:nvSpPr>
        <p:spPr>
          <a:xfrm>
            <a:off x="107504" y="1420161"/>
            <a:ext cx="4860000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anchor="ctr" anchorCtr="0">
            <a:spAutoFit/>
          </a:bodyPr>
          <a:lstStyle>
            <a:defPPr>
              <a:defRPr lang="pt-PT"/>
            </a:defPPr>
            <a:lvl1pPr marL="285750" indent="-285750">
              <a:buClr>
                <a:schemeClr val="tx2"/>
              </a:buClr>
              <a:buSzPct val="130000"/>
              <a:buFont typeface="Wingdings" panose="05000000000000000000" pitchFamily="2" charset="2"/>
              <a:buChar char="§"/>
            </a:lvl1pPr>
          </a:lstStyle>
          <a:p>
            <a:r>
              <a:rPr lang="pt-PT" dirty="0"/>
              <a:t>A </a:t>
            </a:r>
            <a:r>
              <a:rPr lang="pt-PT" b="1" dirty="0">
                <a:solidFill>
                  <a:schemeClr val="tx2"/>
                </a:solidFill>
              </a:rPr>
              <a:t>lados iguais </a:t>
            </a:r>
            <a:r>
              <a:rPr lang="pt-PT" dirty="0"/>
              <a:t>opõem-se </a:t>
            </a:r>
            <a:r>
              <a:rPr lang="pt-PT" b="1" dirty="0">
                <a:solidFill>
                  <a:schemeClr val="tx2"/>
                </a:solidFill>
              </a:rPr>
              <a:t>ângulos iguais</a:t>
            </a:r>
            <a:r>
              <a:rPr lang="pt-PT" dirty="0"/>
              <a:t>.</a:t>
            </a:r>
          </a:p>
        </p:txBody>
      </p:sp>
      <p:sp>
        <p:nvSpPr>
          <p:cNvPr id="28" name="TextBox 2">
            <a:extLst>
              <a:ext uri="{FF2B5EF4-FFF2-40B4-BE49-F238E27FC236}">
                <a16:creationId xmlns:a16="http://schemas.microsoft.com/office/drawing/2014/main" id="{55E589B9-8C1F-4B2B-9AA2-55B4A2591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455" y="2258485"/>
            <a:ext cx="1656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solidFill>
                  <a:srgbClr val="FF0000"/>
                </a:solidFill>
                <a:latin typeface="Arial" panose="020B0604020202020204" pitchFamily="34" charset="0"/>
              </a:rPr>
              <a:t>Lados iguais</a:t>
            </a:r>
          </a:p>
        </p:txBody>
      </p:sp>
      <p:sp>
        <p:nvSpPr>
          <p:cNvPr id="31" name="Retângulo arredondado 35">
            <a:extLst>
              <a:ext uri="{FF2B5EF4-FFF2-40B4-BE49-F238E27FC236}">
                <a16:creationId xmlns:a16="http://schemas.microsoft.com/office/drawing/2014/main" id="{705507B8-C25A-4434-90E5-A31D313195E0}"/>
              </a:ext>
            </a:extLst>
          </p:cNvPr>
          <p:cNvSpPr/>
          <p:nvPr/>
        </p:nvSpPr>
        <p:spPr>
          <a:xfrm>
            <a:off x="1672971" y="2216697"/>
            <a:ext cx="1649668" cy="452909"/>
          </a:xfrm>
          <a:prstGeom prst="round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Retângulo arredondado 38">
            <a:extLst>
              <a:ext uri="{FF2B5EF4-FFF2-40B4-BE49-F238E27FC236}">
                <a16:creationId xmlns:a16="http://schemas.microsoft.com/office/drawing/2014/main" id="{0B108017-370C-4067-A279-184A8CE2E9DE}"/>
              </a:ext>
            </a:extLst>
          </p:cNvPr>
          <p:cNvSpPr/>
          <p:nvPr/>
        </p:nvSpPr>
        <p:spPr>
          <a:xfrm>
            <a:off x="1604937" y="4484150"/>
            <a:ext cx="1775046" cy="452909"/>
          </a:xfrm>
          <a:prstGeom prst="round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3"/>
              </a:solidFill>
            </a:endParaRPr>
          </a:p>
        </p:txBody>
      </p:sp>
      <p:sp>
        <p:nvSpPr>
          <p:cNvPr id="37" name="TextBox 2">
            <a:extLst>
              <a:ext uri="{FF2B5EF4-FFF2-40B4-BE49-F238E27FC236}">
                <a16:creationId xmlns:a16="http://schemas.microsoft.com/office/drawing/2014/main" id="{9DBA2387-6B99-4B38-9B0D-A09B4A9C3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529" y="4525938"/>
            <a:ext cx="17750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800" dirty="0">
                <a:solidFill>
                  <a:schemeClr val="accent3"/>
                </a:solidFill>
                <a:latin typeface="Arial" panose="020B0604020202020204" pitchFamily="34" charset="0"/>
              </a:rPr>
              <a:t>Ângulos iguais</a:t>
            </a:r>
          </a:p>
        </p:txBody>
      </p:sp>
      <p:cxnSp>
        <p:nvCxnSpPr>
          <p:cNvPr id="40" name="Conexão reta unidirecional 39">
            <a:extLst>
              <a:ext uri="{FF2B5EF4-FFF2-40B4-BE49-F238E27FC236}">
                <a16:creationId xmlns:a16="http://schemas.microsoft.com/office/drawing/2014/main" id="{3A29C3B7-9E3D-4D43-891D-B7736F6186FA}"/>
              </a:ext>
            </a:extLst>
          </p:cNvPr>
          <p:cNvCxnSpPr>
            <a:cxnSpLocks/>
          </p:cNvCxnSpPr>
          <p:nvPr/>
        </p:nvCxnSpPr>
        <p:spPr>
          <a:xfrm flipV="1">
            <a:off x="1619529" y="3602578"/>
            <a:ext cx="1421722" cy="4778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xão reta unidirecional 41">
            <a:extLst>
              <a:ext uri="{FF2B5EF4-FFF2-40B4-BE49-F238E27FC236}">
                <a16:creationId xmlns:a16="http://schemas.microsoft.com/office/drawing/2014/main" id="{53A6130B-0EA6-43C4-AD2D-693E704C7A81}"/>
              </a:ext>
            </a:extLst>
          </p:cNvPr>
          <p:cNvCxnSpPr>
            <a:cxnSpLocks/>
          </p:cNvCxnSpPr>
          <p:nvPr/>
        </p:nvCxnSpPr>
        <p:spPr>
          <a:xfrm>
            <a:off x="2016778" y="3602578"/>
            <a:ext cx="1443988" cy="480310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0437F768-89F2-435C-BAA3-1CE14CC840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17222" y="2563288"/>
                <a:ext cx="3420000" cy="1920862"/>
              </a:xfr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6">
                    <a:lumMod val="20000"/>
                    <a:lumOff val="80000"/>
                  </a:schemeClr>
                </a:solidFill>
                <a:prstDash val="sysDot"/>
              </a:ln>
            </p:spPr>
            <p:txBody>
              <a:bodyPr vert="horz" lIns="91440" tIns="45720" rIns="91440" bIns="45720" rtlCol="0">
                <a:noAutofit/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pt-PT" sz="1600" dirty="0">
                    <a:solidFill>
                      <a:schemeClr val="accent6">
                        <a:lumMod val="75000"/>
                      </a:schemeClr>
                    </a:solidFill>
                  </a:rPr>
                  <a:t>Nota:</a:t>
                </a: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pt-PT" sz="1600" b="0" dirty="0">
                    <a:solidFill>
                      <a:schemeClr val="tx1"/>
                    </a:solidFill>
                  </a:rPr>
                  <a:t>Numa construção geométrica, se aparecer </a:t>
                </a:r>
                <a14:m>
                  <m:oMath xmlns:m="http://schemas.openxmlformats.org/officeDocument/2006/math">
                    <m:r>
                      <a:rPr lang="pt-PT" sz="1600" b="0" dirty="0">
                        <a:solidFill>
                          <a:schemeClr val="tx1"/>
                        </a:solidFill>
                      </a:rPr>
                      <m:t>|</m:t>
                    </m:r>
                  </m:oMath>
                </a14:m>
                <a:r>
                  <a:rPr lang="pt-PT" sz="1600" b="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pt-PT" sz="1600" b="0" dirty="0">
                        <a:solidFill>
                          <a:schemeClr val="tx1"/>
                        </a:solidFill>
                      </a:rPr>
                      <m:t>||</m:t>
                    </m:r>
                  </m:oMath>
                </a14:m>
                <a:r>
                  <a:rPr lang="pt-PT" sz="1600" b="0" dirty="0">
                    <a:solidFill>
                      <a:schemeClr val="tx1"/>
                    </a:solidFill>
                  </a:rPr>
                  <a:t> ou </a:t>
                </a:r>
                <a14:m>
                  <m:oMath xmlns:m="http://schemas.openxmlformats.org/officeDocument/2006/math">
                    <m:r>
                      <a:rPr lang="pt-PT" sz="1600" b="0" dirty="0">
                        <a:solidFill>
                          <a:schemeClr val="tx1"/>
                        </a:solidFill>
                      </a:rPr>
                      <m:t>|||</m:t>
                    </m:r>
                  </m:oMath>
                </a14:m>
                <a:r>
                  <a:rPr lang="pt-PT" sz="1600" b="0" dirty="0">
                    <a:solidFill>
                      <a:schemeClr val="tx1"/>
                    </a:solidFill>
                  </a:rPr>
                  <a:t> sobre os lados ou sobre os ângulos, significa que os seus comprimentos ou a suas amplitudes são iguais.</a:t>
                </a:r>
              </a:p>
            </p:txBody>
          </p:sp>
        </mc:Choice>
        <mc:Fallback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0437F768-89F2-435C-BAA3-1CE14CC840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7222" y="2563288"/>
                <a:ext cx="3420000" cy="1920862"/>
              </a:xfrm>
              <a:blipFill>
                <a:blip r:embed="rId4"/>
                <a:stretch>
                  <a:fillRect l="-529" r="-353"/>
                </a:stretch>
              </a:blipFill>
              <a:ln w="38100">
                <a:solidFill>
                  <a:schemeClr val="accent6">
                    <a:lumMod val="20000"/>
                    <a:lumOff val="80000"/>
                  </a:schemeClr>
                </a:solidFill>
                <a:prstDash val="sysDot"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Marcador de Posição do Texto 5">
            <a:extLst>
              <a:ext uri="{FF2B5EF4-FFF2-40B4-BE49-F238E27FC236}">
                <a16:creationId xmlns:a16="http://schemas.microsoft.com/office/drawing/2014/main" id="{1EAFC0F7-3DC7-4A90-B46B-FD32AEFB83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PT" dirty="0"/>
              <a:t>Classificação de triângulos</a:t>
            </a:r>
          </a:p>
        </p:txBody>
      </p:sp>
    </p:spTree>
    <p:extLst>
      <p:ext uri="{BB962C8B-B14F-4D97-AF65-F5344CB8AC3E}">
        <p14:creationId xmlns:p14="http://schemas.microsoft.com/office/powerpoint/2010/main" val="223991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uiExpand="1" build="p" animBg="1"/>
      <p:bldP spid="28" grpId="0"/>
      <p:bldP spid="31" grpId="0" animBg="1"/>
      <p:bldP spid="36" grpId="0" animBg="1"/>
      <p:bldP spid="37" grpId="0"/>
      <p:bldP spid="51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pmeinedo\Desktop\RECURSOS\MANUAIS_INT\MANUAIS_INT_TEXTO_MISSAO_MAT5\IMG\layerAsset 31.png">
            <a:extLst>
              <a:ext uri="{FF2B5EF4-FFF2-40B4-BE49-F238E27FC236}">
                <a16:creationId xmlns:a16="http://schemas.microsoft.com/office/drawing/2014/main" id="{4E5A3B9C-509A-4400-9F30-8F91585C1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7964"/>
            <a:ext cx="2052033" cy="24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C49F19F5-D4A1-45EB-AC9B-90183F21F220}"/>
                  </a:ext>
                </a:extLst>
              </p:cNvPr>
              <p:cNvSpPr txBox="1"/>
              <p:nvPr/>
            </p:nvSpPr>
            <p:spPr>
              <a:xfrm>
                <a:off x="179512" y="987574"/>
                <a:ext cx="6840760" cy="1138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PT" dirty="0"/>
                  <a:t>O quadrado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𝑃𝑄𝑅𝑆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PT" dirty="0"/>
                  <a:t> da figura ao lado está dividido em dois triângulos. </a:t>
                </a:r>
              </a:p>
              <a:p>
                <a:endParaRPr lang="pt-PT" sz="1200" dirty="0"/>
              </a:p>
              <a:p>
                <a:r>
                  <a:rPr lang="pt-PT" dirty="0"/>
                  <a:t>Podemos afirmar o seguinte:</a:t>
                </a:r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C49F19F5-D4A1-45EB-AC9B-90183F21F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987574"/>
                <a:ext cx="6840760" cy="1138773"/>
              </a:xfrm>
              <a:prstGeom prst="rect">
                <a:avLst/>
              </a:prstGeom>
              <a:blipFill>
                <a:blip r:embed="rId4"/>
                <a:stretch>
                  <a:fillRect l="-712" t="-2674" b="-481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D4AC8C79-E703-43EF-A4B7-805D80E9FF89}"/>
                  </a:ext>
                </a:extLst>
              </p:cNvPr>
              <p:cNvSpPr txBox="1"/>
              <p:nvPr/>
            </p:nvSpPr>
            <p:spPr>
              <a:xfrm>
                <a:off x="179512" y="2096454"/>
                <a:ext cx="661956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Clr>
                    <a:schemeClr val="tx2"/>
                  </a:buClr>
                  <a:buSzPct val="130000"/>
                  <a:buFont typeface="Wingdings" panose="05000000000000000000" pitchFamily="2" charset="2"/>
                  <a:buChar char="§"/>
                </a:pPr>
                <a:r>
                  <a:rPr lang="pt-PT" dirty="0"/>
                  <a:t>Se o triângulo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𝑃𝑄𝑆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PT" dirty="0"/>
                  <a:t> tem dois lados iguais, então também tem dois ângulos iguais.</a:t>
                </a: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D4AC8C79-E703-43EF-A4B7-805D80E9F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096454"/>
                <a:ext cx="6619561" cy="646331"/>
              </a:xfrm>
              <a:prstGeom prst="rect">
                <a:avLst/>
              </a:prstGeom>
              <a:blipFill>
                <a:blip r:embed="rId5"/>
                <a:stretch>
                  <a:fillRect l="-1105" t="-14151" b="-1415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BE965406-E6CC-49DE-B778-62525AF9DC91}"/>
                  </a:ext>
                </a:extLst>
              </p:cNvPr>
              <p:cNvSpPr txBox="1"/>
              <p:nvPr/>
            </p:nvSpPr>
            <p:spPr>
              <a:xfrm>
                <a:off x="179512" y="3627012"/>
                <a:ext cx="8856538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Clr>
                    <a:schemeClr val="tx2"/>
                  </a:buClr>
                  <a:buSzPct val="13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PT" i="1" smtClean="0">
                        <a:latin typeface="Cambria Math" panose="02040503050406030204" pitchFamily="18" charset="0"/>
                      </a:rPr>
                      <m:t>𝑄</m:t>
                    </m:r>
                    <m:acc>
                      <m:accPr>
                        <m:chr m:val="̂"/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pt-PT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=90°</m:t>
                    </m:r>
                  </m:oMath>
                </a14:m>
                <a:r>
                  <a:rPr lang="pt-PT" b="0" i="0" dirty="0"/>
                  <a:t> 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𝑄𝑆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PT" dirty="0"/>
                  <a:t> é o lado do triângulo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𝑃𝑄𝑆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PT" dirty="0"/>
                  <a:t> que tem maior comprimento.</a:t>
                </a: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BE965406-E6CC-49DE-B778-62525AF9D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627012"/>
                <a:ext cx="8856538" cy="376770"/>
              </a:xfrm>
              <a:prstGeom prst="rect">
                <a:avLst/>
              </a:prstGeom>
              <a:blipFill>
                <a:blip r:embed="rId6"/>
                <a:stretch>
                  <a:fillRect l="-826" t="-20968" b="-3387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737C3195-C0D7-4569-826B-973F4829243D}"/>
                  </a:ext>
                </a:extLst>
              </p:cNvPr>
              <p:cNvSpPr txBox="1"/>
              <p:nvPr/>
            </p:nvSpPr>
            <p:spPr>
              <a:xfrm>
                <a:off x="179512" y="4002618"/>
                <a:ext cx="8856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71463">
                  <a:buClr>
                    <a:schemeClr val="tx2"/>
                  </a:buClr>
                  <a:buSzPct val="130000"/>
                </a:pPr>
                <a:r>
                  <a:rPr lang="pt-PT" dirty="0"/>
                  <a:t>De facto,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𝑄𝑃𝑆</m:t>
                    </m:r>
                  </m:oMath>
                </a14:m>
                <a:r>
                  <a:rPr lang="pt-PT" dirty="0"/>
                  <a:t> é o maior ângulo 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𝑄𝑆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PT" dirty="0"/>
                  <a:t> é o lado oposto ao ângulo de vértice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pt-PT" dirty="0"/>
                  <a:t>.</a:t>
                </a: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737C3195-C0D7-4569-826B-973F48292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002618"/>
                <a:ext cx="8856538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6C96F3F-1ED4-47E3-A46B-2AA1ECAB6762}"/>
                  </a:ext>
                </a:extLst>
              </p:cNvPr>
              <p:cNvSpPr txBox="1"/>
              <p:nvPr/>
            </p:nvSpPr>
            <p:spPr>
              <a:xfrm>
                <a:off x="1979712" y="2982053"/>
                <a:ext cx="939360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𝑃𝑄</m:t>
                          </m:r>
                        </m:e>
                      </m:acc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𝑃𝑆</m:t>
                          </m:r>
                        </m:e>
                      </m:acc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6C96F3F-1ED4-47E3-A46B-2AA1ECAB6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982053"/>
                <a:ext cx="939360" cy="277576"/>
              </a:xfrm>
              <a:prstGeom prst="rect">
                <a:avLst/>
              </a:prstGeom>
              <a:blipFill>
                <a:blip r:embed="rId8"/>
                <a:stretch>
                  <a:fillRect l="-7143" r="-4545" b="-3260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2" descr="C:\Users\pmeinedo\Desktop\RECURSOS\MANUAIS_INT\MANUAIS_INT_TEXTO_MISSAO_MAT5\IMG\layerAsset 33.png">
            <a:extLst>
              <a:ext uri="{FF2B5EF4-FFF2-40B4-BE49-F238E27FC236}">
                <a16:creationId xmlns:a16="http://schemas.microsoft.com/office/drawing/2014/main" id="{6EC726A8-A2D9-46E6-AD08-9B5BE6DB3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493" y="3013072"/>
            <a:ext cx="768597" cy="21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410A1147-1802-4818-801B-02C534860A21}"/>
                  </a:ext>
                </a:extLst>
              </p:cNvPr>
              <p:cNvSpPr txBox="1"/>
              <p:nvPr/>
            </p:nvSpPr>
            <p:spPr>
              <a:xfrm>
                <a:off x="4087755" y="2927933"/>
                <a:ext cx="1564365" cy="378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smtClean="0">
                          <a:latin typeface="Cambria Math" panose="02040503050406030204" pitchFamily="18" charset="0"/>
                        </a:rPr>
                        <m:t>𝑃</m:t>
                      </m:r>
                      <m:acc>
                        <m:accPr>
                          <m:chr m:val="̂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pt-PT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𝑆</m:t>
                      </m:r>
                      <m:acc>
                        <m:accPr>
                          <m:chr m:val="̂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r>
                        <a:rPr lang="pt-PT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410A1147-1802-4818-801B-02C534860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755" y="2927933"/>
                <a:ext cx="1564365" cy="378758"/>
              </a:xfrm>
              <a:prstGeom prst="rect">
                <a:avLst/>
              </a:prstGeom>
              <a:blipFill>
                <a:blip r:embed="rId10"/>
                <a:stretch>
                  <a:fillRect t="-6452" b="-1290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Marcador de Posição do Texto 5">
            <a:extLst>
              <a:ext uri="{FF2B5EF4-FFF2-40B4-BE49-F238E27FC236}">
                <a16:creationId xmlns:a16="http://schemas.microsoft.com/office/drawing/2014/main" id="{A6CC4EFE-8382-4656-B28B-D12D5E466F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PT" dirty="0"/>
              <a:t>Classificação de triângulos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0D24EE8-C1B4-4F74-A32F-9F84FB4ECD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32240" y="568251"/>
            <a:ext cx="2057915" cy="213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0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14" grpId="0"/>
      <p:bldP spid="5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pmeinedo\Desktop\RECURSOS\MANUAIS_INT\MANUAIS_INT_TEXTO_MISSAO_MAT5\IMG\layerAsset 31.png">
            <a:extLst>
              <a:ext uri="{FF2B5EF4-FFF2-40B4-BE49-F238E27FC236}">
                <a16:creationId xmlns:a16="http://schemas.microsoft.com/office/drawing/2014/main" id="{4E5A3B9C-509A-4400-9F30-8F91585C1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7534"/>
            <a:ext cx="2052033" cy="24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C49F19F5-D4A1-45EB-AC9B-90183F21F220}"/>
                  </a:ext>
                </a:extLst>
              </p:cNvPr>
              <p:cNvSpPr txBox="1"/>
              <p:nvPr/>
            </p:nvSpPr>
            <p:spPr>
              <a:xfrm>
                <a:off x="179512" y="987574"/>
                <a:ext cx="68407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PT" dirty="0"/>
                  <a:t>Observa o triângulo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PT" dirty="0"/>
                  <a:t> da figura ao lado.</a:t>
                </a:r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C49F19F5-D4A1-45EB-AC9B-90183F21F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987574"/>
                <a:ext cx="6840760" cy="369332"/>
              </a:xfrm>
              <a:prstGeom prst="rect">
                <a:avLst/>
              </a:prstGeom>
              <a:blipFill>
                <a:blip r:embed="rId3"/>
                <a:stretch>
                  <a:fillRect l="-712" t="-8197" b="-2459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BE965406-E6CC-49DE-B778-62525AF9DC91}"/>
                  </a:ext>
                </a:extLst>
              </p:cNvPr>
              <p:cNvSpPr txBox="1"/>
              <p:nvPr/>
            </p:nvSpPr>
            <p:spPr>
              <a:xfrm>
                <a:off x="179512" y="1851670"/>
                <a:ext cx="4968552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Clr>
                    <a:schemeClr val="tx2"/>
                  </a:buClr>
                  <a:buSzPct val="13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PT" dirty="0"/>
                  <a:t> é o lado do triângulo que tem maior comprimento, pois é o lado que se opõe ao maior ângulo.</a:t>
                </a:r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BE965406-E6CC-49DE-B778-62525AF9D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851670"/>
                <a:ext cx="4968552" cy="923330"/>
              </a:xfrm>
              <a:prstGeom prst="rect">
                <a:avLst/>
              </a:prstGeom>
              <a:blipFill>
                <a:blip r:embed="rId4"/>
                <a:stretch>
                  <a:fillRect l="-1472" t="-9934" r="-1104" b="-993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D4AC8C79-E703-43EF-A4B7-805D80E9FF89}"/>
                  </a:ext>
                </a:extLst>
              </p:cNvPr>
              <p:cNvSpPr txBox="1"/>
              <p:nvPr/>
            </p:nvSpPr>
            <p:spPr>
              <a:xfrm>
                <a:off x="179513" y="1419622"/>
                <a:ext cx="49685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Clr>
                    <a:schemeClr val="tx2"/>
                  </a:buClr>
                  <a:buSzPct val="13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PT" dirty="0"/>
                  <a:t> é o lado oposto ao ângulo de vértice </a:t>
                </a:r>
                <a14:m>
                  <m:oMath xmlns:m="http://schemas.openxmlformats.org/officeDocument/2006/math">
                    <m:r>
                      <a:rPr lang="pt-PT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t-PT" dirty="0"/>
                  <a:t>. </a:t>
                </a:r>
              </a:p>
            </p:txBody>
          </p:sp>
        </mc:Choice>
        <mc:Fallback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D4AC8C79-E703-43EF-A4B7-805D80E9F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3" y="1419622"/>
                <a:ext cx="4968552" cy="369332"/>
              </a:xfrm>
              <a:prstGeom prst="rect">
                <a:avLst/>
              </a:prstGeom>
              <a:blipFill>
                <a:blip r:embed="rId5"/>
                <a:stretch>
                  <a:fillRect l="-1472" t="-25000" r="-736" b="-35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BFC33092-8D59-4A3B-8BD4-514ADCF48033}"/>
                  </a:ext>
                </a:extLst>
              </p:cNvPr>
              <p:cNvSpPr txBox="1"/>
              <p:nvPr/>
            </p:nvSpPr>
            <p:spPr>
              <a:xfrm>
                <a:off x="179511" y="2787774"/>
                <a:ext cx="496855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Clr>
                    <a:schemeClr val="tx2"/>
                  </a:buClr>
                  <a:buSzPct val="13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PT" dirty="0"/>
                  <a:t> é o lado que tem menor comprimento, pois é o lado que se opõe ao menor ângulo.</a:t>
                </a:r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BFC33092-8D59-4A3B-8BD4-514ADCF48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1" y="2787774"/>
                <a:ext cx="4968553" cy="646331"/>
              </a:xfrm>
              <a:prstGeom prst="rect">
                <a:avLst/>
              </a:prstGeom>
              <a:blipFill>
                <a:blip r:embed="rId6"/>
                <a:stretch>
                  <a:fillRect l="-1472" t="-13208" r="-1104" b="-1415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7A98D78F-7C7C-4107-AA65-2FB5BF8FE527}"/>
                  </a:ext>
                </a:extLst>
              </p:cNvPr>
              <p:cNvSpPr txBox="1"/>
              <p:nvPr/>
            </p:nvSpPr>
            <p:spPr>
              <a:xfrm>
                <a:off x="179510" y="3507854"/>
                <a:ext cx="878497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Clr>
                    <a:schemeClr val="tx2"/>
                  </a:buClr>
                  <a:buSzPct val="13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50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&lt;60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&lt;70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pt-PT" b="0" dirty="0"/>
                  <a:t> é a representação das amplitudes dos ângulos do triângulo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PT" dirty="0"/>
                  <a:t> por ordem crescente.</a:t>
                </a:r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7A98D78F-7C7C-4107-AA65-2FB5BF8FE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0" y="3507854"/>
                <a:ext cx="8784978" cy="646331"/>
              </a:xfrm>
              <a:prstGeom prst="rect">
                <a:avLst/>
              </a:prstGeom>
              <a:blipFill>
                <a:blip r:embed="rId7"/>
                <a:stretch>
                  <a:fillRect l="-832" t="-13208" r="-555" b="-1415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8E4DF2B2-532A-4CCA-8476-7B39BA1AD358}"/>
                  </a:ext>
                </a:extLst>
              </p:cNvPr>
              <p:cNvSpPr txBox="1"/>
              <p:nvPr/>
            </p:nvSpPr>
            <p:spPr>
              <a:xfrm>
                <a:off x="179511" y="4299942"/>
                <a:ext cx="8784978" cy="670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Clr>
                    <a:schemeClr val="tx2"/>
                  </a:buClr>
                  <a:buSzPct val="13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acc>
                    <m:r>
                      <a:rPr lang="pt-PT" b="0" i="1" smtClean="0">
                        <a:latin typeface="Cambria Math" panose="02040503050406030204" pitchFamily="18" charset="0"/>
                      </a:rPr>
                      <m:t>&lt;</m:t>
                    </m:r>
                    <m:acc>
                      <m:accPr>
                        <m:chr m:val="̅"/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pt-PT" b="0" i="1" smtClean="0">
                        <a:latin typeface="Cambria Math" panose="02040503050406030204" pitchFamily="18" charset="0"/>
                      </a:rPr>
                      <m:t>&lt;</m:t>
                    </m:r>
                    <m:acc>
                      <m:accPr>
                        <m:chr m:val="̅"/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pt-PT" b="0" dirty="0"/>
                  <a:t> é a representação dos comprimentos dos lados do triângulo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PT" dirty="0"/>
                  <a:t> por ordem crescente.</a:t>
                </a:r>
              </a:p>
            </p:txBody>
          </p:sp>
        </mc:Choice>
        <mc:Fallback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8E4DF2B2-532A-4CCA-8476-7B39BA1AD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1" y="4299942"/>
                <a:ext cx="8784978" cy="670761"/>
              </a:xfrm>
              <a:prstGeom prst="rect">
                <a:avLst/>
              </a:prstGeom>
              <a:blipFill>
                <a:blip r:embed="rId8"/>
                <a:stretch>
                  <a:fillRect l="-832" t="-11818" r="-208" b="-1090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Marcador de Posição do Texto 5">
            <a:extLst>
              <a:ext uri="{FF2B5EF4-FFF2-40B4-BE49-F238E27FC236}">
                <a16:creationId xmlns:a16="http://schemas.microsoft.com/office/drawing/2014/main" id="{D3732A73-4605-41A6-8E0D-9893A5CF8B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PT" dirty="0"/>
              <a:t>Classificação de triângulos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6188F534-717E-4DB4-939F-5E5473A15AA9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02233" y="577494"/>
            <a:ext cx="2744975" cy="2365813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2F4B7550-FC6D-466D-AF12-5C074FB169F0}"/>
              </a:ext>
            </a:extLst>
          </p:cNvPr>
          <p:cNvSpPr txBox="1"/>
          <p:nvPr/>
        </p:nvSpPr>
        <p:spPr>
          <a:xfrm>
            <a:off x="7893465" y="1558121"/>
            <a:ext cx="9478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200" dirty="0">
                <a:solidFill>
                  <a:schemeClr val="accent1"/>
                </a:solidFill>
                <a:latin typeface="Arial" panose="020B0604020202020204" pitchFamily="34" charset="0"/>
              </a:rPr>
              <a:t>menor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200" dirty="0">
                <a:solidFill>
                  <a:schemeClr val="accent1"/>
                </a:solidFill>
                <a:latin typeface="Arial" panose="020B0604020202020204" pitchFamily="34" charset="0"/>
              </a:rPr>
              <a:t>lado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7B7FD2F-A9B4-41BF-8BAD-0BDFEB02D681}"/>
              </a:ext>
            </a:extLst>
          </p:cNvPr>
          <p:cNvSpPr txBox="1"/>
          <p:nvPr/>
        </p:nvSpPr>
        <p:spPr>
          <a:xfrm>
            <a:off x="6345166" y="1439823"/>
            <a:ext cx="811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200" dirty="0">
                <a:solidFill>
                  <a:schemeClr val="accent3"/>
                </a:solidFill>
                <a:latin typeface="Arial" panose="020B0604020202020204" pitchFamily="34" charset="0"/>
              </a:rPr>
              <a:t>maior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200" dirty="0">
                <a:solidFill>
                  <a:schemeClr val="accent3"/>
                </a:solidFill>
                <a:latin typeface="Arial" panose="020B0604020202020204" pitchFamily="34" charset="0"/>
              </a:rPr>
              <a:t>lado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65B92E4-1EC2-4E70-8C24-9F2E4F2E5D69}"/>
              </a:ext>
            </a:extLst>
          </p:cNvPr>
          <p:cNvSpPr txBox="1"/>
          <p:nvPr/>
        </p:nvSpPr>
        <p:spPr>
          <a:xfrm>
            <a:off x="8413107" y="2858231"/>
            <a:ext cx="811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200" dirty="0">
                <a:solidFill>
                  <a:schemeClr val="accent3"/>
                </a:solidFill>
                <a:latin typeface="Arial" panose="020B0604020202020204" pitchFamily="34" charset="0"/>
              </a:rPr>
              <a:t>maior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200" dirty="0">
                <a:solidFill>
                  <a:schemeClr val="accent3"/>
                </a:solidFill>
                <a:latin typeface="Arial" panose="020B0604020202020204" pitchFamily="34" charset="0"/>
              </a:rPr>
              <a:t>ângulo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C513609-7905-45E8-B3E8-DE255A7793B9}"/>
              </a:ext>
            </a:extLst>
          </p:cNvPr>
          <p:cNvSpPr txBox="1"/>
          <p:nvPr/>
        </p:nvSpPr>
        <p:spPr>
          <a:xfrm>
            <a:off x="5274551" y="2743833"/>
            <a:ext cx="811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200" dirty="0">
                <a:solidFill>
                  <a:schemeClr val="accent1"/>
                </a:solidFill>
                <a:latin typeface="Arial" panose="020B0604020202020204" pitchFamily="34" charset="0"/>
              </a:rPr>
              <a:t>menor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200" dirty="0">
                <a:solidFill>
                  <a:schemeClr val="accent1"/>
                </a:solidFill>
                <a:latin typeface="Arial" panose="020B0604020202020204" pitchFamily="34" charset="0"/>
              </a:rPr>
              <a:t>ângulo</a:t>
            </a:r>
          </a:p>
        </p:txBody>
      </p:sp>
    </p:spTree>
    <p:extLst>
      <p:ext uri="{BB962C8B-B14F-4D97-AF65-F5344CB8AC3E}">
        <p14:creationId xmlns:p14="http://schemas.microsoft.com/office/powerpoint/2010/main" val="397002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2" grpId="0"/>
      <p:bldP spid="15" grpId="0"/>
      <p:bldP spid="20" grpId="0"/>
      <p:bldP spid="24" grpId="0"/>
      <p:bldP spid="32" grpId="0"/>
      <p:bldP spid="33" grpId="0"/>
      <p:bldP spid="34" grpId="0"/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5C5E9E"/>
      </a:dk2>
      <a:lt2>
        <a:srgbClr val="25408F"/>
      </a:lt2>
      <a:accent1>
        <a:srgbClr val="50C5D3"/>
      </a:accent1>
      <a:accent2>
        <a:srgbClr val="5C5E9E"/>
      </a:accent2>
      <a:accent3>
        <a:srgbClr val="FF0000"/>
      </a:accent3>
      <a:accent4>
        <a:srgbClr val="5C5E9E"/>
      </a:accent4>
      <a:accent5>
        <a:srgbClr val="25408F"/>
      </a:accent5>
      <a:accent6>
        <a:srgbClr val="50C5D3"/>
      </a:accent6>
      <a:hlink>
        <a:srgbClr val="0070C0"/>
      </a:hlink>
      <a:folHlink>
        <a:srgbClr val="800080"/>
      </a:folHlink>
    </a:clrScheme>
    <a:fontScheme name="Custom 3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605</Words>
  <Application>Microsoft Office PowerPoint</Application>
  <PresentationFormat>Apresentação no Ecrã (16:9)</PresentationFormat>
  <Paragraphs>71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4" baseType="lpstr">
      <vt:lpstr>Apertura Rg</vt:lpstr>
      <vt:lpstr>Arial</vt:lpstr>
      <vt:lpstr>Cambria Math</vt:lpstr>
      <vt:lpstr>Century Gothic</vt:lpstr>
      <vt:lpstr>Wingdings</vt:lpstr>
      <vt:lpstr>Office Theme</vt:lpstr>
      <vt:lpstr>Apresentação do PowerPoint</vt:lpstr>
      <vt:lpstr>Classificação de triângulos quanto aos lados</vt:lpstr>
      <vt:lpstr>Classificação de triângulos quanto aos ângulos</vt:lpstr>
      <vt:lpstr>Apresentação do PowerPoint</vt:lpstr>
      <vt:lpstr>Relação entre lados e ângulos de um triângulo</vt:lpstr>
      <vt:lpstr>Relação entre lados e ângulos de um triângulo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2022-03-17T12:25:16Z</dcterms:created>
  <dcterms:modified xsi:type="dcterms:W3CDTF">2022-08-01T09:54:42Z</dcterms:modified>
</cp:coreProperties>
</file>