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sldIdLst>
    <p:sldId id="256" r:id="rId2"/>
    <p:sldId id="322" r:id="rId3"/>
    <p:sldId id="288" r:id="rId4"/>
    <p:sldId id="316" r:id="rId5"/>
    <p:sldId id="317" r:id="rId6"/>
    <p:sldId id="323" r:id="rId7"/>
    <p:sldId id="324" r:id="rId8"/>
    <p:sldId id="328" r:id="rId9"/>
    <p:sldId id="325" r:id="rId10"/>
    <p:sldId id="327" r:id="rId11"/>
    <p:sldId id="326" r:id="rId12"/>
  </p:sldIdLst>
  <p:sldSz cx="9144000" cy="5143500" type="screen16x9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3208">
          <p15:clr>
            <a:srgbClr val="A4A3A4"/>
          </p15:clr>
        </p15:guide>
        <p15:guide id="3" pos="68">
          <p15:clr>
            <a:srgbClr val="A4A3A4"/>
          </p15:clr>
        </p15:guide>
        <p15:guide id="4" pos="56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DFEC"/>
    <a:srgbClr val="5C5E9E"/>
    <a:srgbClr val="50C5D3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0" d="100"/>
          <a:sy n="100" d="100"/>
        </p:scale>
        <p:origin x="86" y="187"/>
      </p:cViewPr>
      <p:guideLst>
        <p:guide orient="horz"/>
        <p:guide orient="horz" pos="3208"/>
        <p:guide pos="68"/>
        <p:guide pos="569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8FE4F-1791-47DD-96D4-7416DE6D49FD}" type="datetimeFigureOut">
              <a:rPr lang="pt-PT" smtClean="0"/>
              <a:t>01/08/2022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9C851-3FFA-4ECF-B4BB-AF0AAEF375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7592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9C851-3FFA-4ECF-B4BB-AF0AAEF375C5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27994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9C851-3FFA-4ECF-B4BB-AF0AAEF375C5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8345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9C851-3FFA-4ECF-B4BB-AF0AAEF375C5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8394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9C851-3FFA-4ECF-B4BB-AF0AAEF375C5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0383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9C851-3FFA-4ECF-B4BB-AF0AAEF375C5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11274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9C851-3FFA-4ECF-B4BB-AF0AAEF375C5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7089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9C851-3FFA-4ECF-B4BB-AF0AAEF375C5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4245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9C851-3FFA-4ECF-B4BB-AF0AAEF375C5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761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9C851-3FFA-4ECF-B4BB-AF0AAEF375C5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76498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9C851-3FFA-4ECF-B4BB-AF0AAEF375C5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9680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pmeinedo\Desktop\RECURSOS\MANUAIS_INT\MANUAIS_INT_TEXTO_MISSAO_MAT5\IMG\layerAsset 9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79"/>
            <a:ext cx="9468544" cy="547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\\ptalffps01\Educacao_Digital\Producao_Multimedia\_Apoio_Producao\__Desenvolvimento_Grafico\0001 - Logos\20 + leyaeducacao\Leya_educacao_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3853"/>
            <a:ext cx="785542" cy="32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827584" y="699542"/>
            <a:ext cx="7632848" cy="1152128"/>
          </a:xfrm>
        </p:spPr>
        <p:txBody>
          <a:bodyPr anchor="ctr">
            <a:noAutofit/>
          </a:bodyPr>
          <a:lstStyle>
            <a:lvl1pPr algn="l">
              <a:defRPr sz="4000" b="1" baseline="0">
                <a:solidFill>
                  <a:schemeClr val="bg1"/>
                </a:solidFill>
                <a:latin typeface="Apertura Rg" pitchFamily="50" charset="0"/>
              </a:defRPr>
            </a:lvl1pPr>
          </a:lstStyle>
          <a:p>
            <a:pPr>
              <a:lnSpc>
                <a:spcPct val="100000"/>
              </a:lnSpc>
            </a:pPr>
            <a:endParaRPr lang="pt-PT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834130" y="1995686"/>
            <a:ext cx="2945782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PT" sz="1400" b="1" dirty="0">
                <a:solidFill>
                  <a:schemeClr val="bg1"/>
                </a:solidFill>
              </a:rPr>
              <a:t>Matemática | 5.º Ano</a:t>
            </a:r>
          </a:p>
        </p:txBody>
      </p:sp>
      <p:pic>
        <p:nvPicPr>
          <p:cNvPr id="3" name="Picture 2" descr="C:\Users\pmeinedo\Downloads\layerAsset 1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4777484"/>
            <a:ext cx="287586" cy="31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9460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411163"/>
            <a:ext cx="8928546" cy="507702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" y="987575"/>
            <a:ext cx="4392042" cy="172819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9795-ED59-47B9-9D68-F29C2FBF0A84}" type="slidenum">
              <a:rPr lang="pt-PT" smtClean="0"/>
              <a:t>‹nº›</a:t>
            </a:fld>
            <a:endParaRPr lang="pt-PT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572000" y="987425"/>
            <a:ext cx="4464050" cy="17287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6"/>
          </p:nvPr>
        </p:nvSpPr>
        <p:spPr>
          <a:xfrm>
            <a:off x="107950" y="2787650"/>
            <a:ext cx="4392613" cy="18716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7"/>
          </p:nvPr>
        </p:nvSpPr>
        <p:spPr>
          <a:xfrm>
            <a:off x="4572000" y="2787650"/>
            <a:ext cx="4464050" cy="18716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0" y="0"/>
            <a:ext cx="9144000" cy="3395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7950" y="0"/>
            <a:ext cx="3887986" cy="330200"/>
          </a:xfrm>
        </p:spPr>
        <p:txBody>
          <a:bodyPr anchor="ctr">
            <a:noAutofit/>
          </a:bodyPr>
          <a:lstStyle>
            <a:lvl1pPr>
              <a:defRPr sz="14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pt-PT" dirty="0"/>
          </a:p>
        </p:txBody>
      </p:sp>
      <p:pic>
        <p:nvPicPr>
          <p:cNvPr id="26" name="Picture 3" descr="C:\Users\pmeinedo\Desktop\RECURSOS\MANUAIS_INT\MANUAIS_INT_TEXTO_MISSAO_MAT5\IMG\layerAsset 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916" y="1"/>
            <a:ext cx="5050084" cy="33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674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411163"/>
            <a:ext cx="8928546" cy="507702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9795-ED59-47B9-9D68-F29C2FBF0A84}" type="slidenum">
              <a:rPr lang="pt-PT" smtClean="0"/>
              <a:t>‹nº›</a:t>
            </a:fld>
            <a:endParaRPr lang="pt-PT"/>
          </a:p>
        </p:txBody>
      </p:sp>
      <p:sp>
        <p:nvSpPr>
          <p:cNvPr id="20" name="Rectangle 19"/>
          <p:cNvSpPr/>
          <p:nvPr userDrawn="1"/>
        </p:nvSpPr>
        <p:spPr>
          <a:xfrm>
            <a:off x="0" y="0"/>
            <a:ext cx="9144000" cy="3395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7950" y="0"/>
            <a:ext cx="3887986" cy="330200"/>
          </a:xfrm>
        </p:spPr>
        <p:txBody>
          <a:bodyPr anchor="ctr">
            <a:noAutofit/>
          </a:bodyPr>
          <a:lstStyle>
            <a:lvl1pPr>
              <a:defRPr sz="14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pt-PT" dirty="0"/>
          </a:p>
        </p:txBody>
      </p:sp>
      <p:pic>
        <p:nvPicPr>
          <p:cNvPr id="22" name="Picture 3" descr="C:\Users\pmeinedo\Desktop\RECURSOS\MANUAIS_INT\MANUAIS_INT_TEXTO_MISSAO_MAT5\IMG\layerAsset 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916" y="1"/>
            <a:ext cx="5050084" cy="33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289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9795-ED59-47B9-9D68-F29C2FBF0A84}" type="slidenum">
              <a:rPr lang="pt-PT" smtClean="0"/>
              <a:t>‹nº›</a:t>
            </a:fld>
            <a:endParaRPr lang="pt-PT"/>
          </a:p>
        </p:txBody>
      </p:sp>
      <p:sp>
        <p:nvSpPr>
          <p:cNvPr id="19" name="Rectangle 18"/>
          <p:cNvSpPr/>
          <p:nvPr userDrawn="1"/>
        </p:nvSpPr>
        <p:spPr>
          <a:xfrm>
            <a:off x="0" y="0"/>
            <a:ext cx="9144000" cy="3395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7950" y="0"/>
            <a:ext cx="3887986" cy="330200"/>
          </a:xfrm>
        </p:spPr>
        <p:txBody>
          <a:bodyPr anchor="ctr">
            <a:noAutofit/>
          </a:bodyPr>
          <a:lstStyle>
            <a:lvl1pPr>
              <a:defRPr sz="14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pt-PT" dirty="0"/>
          </a:p>
        </p:txBody>
      </p:sp>
      <p:pic>
        <p:nvPicPr>
          <p:cNvPr id="21" name="Picture 3" descr="C:\Users\pmeinedo\Desktop\RECURSOS\MANUAIS_INT\MANUAIS_INT_TEXTO_MISSAO_MAT5\IMG\layerAsset 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916" y="1"/>
            <a:ext cx="5050084" cy="33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072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411163"/>
            <a:ext cx="8928546" cy="507702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" y="987574"/>
            <a:ext cx="8928546" cy="3672407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9795-ED59-47B9-9D68-F29C2FBF0A84}" type="slidenum">
              <a:rPr lang="pt-PT" smtClean="0"/>
              <a:t>‹nº›</a:t>
            </a:fld>
            <a:endParaRPr lang="pt-PT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3395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7950" y="0"/>
            <a:ext cx="3887986" cy="330200"/>
          </a:xfrm>
        </p:spPr>
        <p:txBody>
          <a:bodyPr anchor="ctr">
            <a:noAutofit/>
          </a:bodyPr>
          <a:lstStyle>
            <a:lvl1pPr>
              <a:defRPr sz="14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pt-PT" dirty="0"/>
          </a:p>
        </p:txBody>
      </p:sp>
      <p:pic>
        <p:nvPicPr>
          <p:cNvPr id="2051" name="Picture 3" descr="C:\Users\pmeinedo\Desktop\RECURSOS\MANUAIS_INT\MANUAIS_INT_TEXTO_MISSAO_MAT5\IMG\layerAsset 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916" y="1"/>
            <a:ext cx="5050084" cy="33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89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411163"/>
            <a:ext cx="8928546" cy="507702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" y="987574"/>
            <a:ext cx="4392042" cy="367240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9795-ED59-47B9-9D68-F29C2FBF0A84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572000" y="987425"/>
            <a:ext cx="4464050" cy="36718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0" y="0"/>
            <a:ext cx="9144000" cy="3395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7950" y="0"/>
            <a:ext cx="3887986" cy="330200"/>
          </a:xfrm>
        </p:spPr>
        <p:txBody>
          <a:bodyPr anchor="ctr">
            <a:noAutofit/>
          </a:bodyPr>
          <a:lstStyle>
            <a:lvl1pPr>
              <a:defRPr sz="14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pt-PT" dirty="0"/>
          </a:p>
        </p:txBody>
      </p:sp>
      <p:pic>
        <p:nvPicPr>
          <p:cNvPr id="24" name="Picture 3" descr="C:\Users\pmeinedo\Desktop\RECURSOS\MANUAIS_INT\MANUAIS_INT_TEXTO_MISSAO_MAT5\IMG\layerAsset 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916" y="1"/>
            <a:ext cx="5050084" cy="33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894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411163"/>
            <a:ext cx="8928546" cy="507702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" y="987575"/>
            <a:ext cx="4392042" cy="20162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9795-ED59-47B9-9D68-F29C2FBF0A84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572000" y="987425"/>
            <a:ext cx="4464050" cy="201637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107950" y="3076575"/>
            <a:ext cx="4392613" cy="15827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PT" dirty="0"/>
              <a:t>Picture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7" hasCustomPrompt="1"/>
          </p:nvPr>
        </p:nvSpPr>
        <p:spPr>
          <a:xfrm>
            <a:off x="4572000" y="3076575"/>
            <a:ext cx="4464050" cy="15827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PT" dirty="0"/>
              <a:t>Picture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0" y="0"/>
            <a:ext cx="9144000" cy="3395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7950" y="0"/>
            <a:ext cx="3887986" cy="330200"/>
          </a:xfrm>
        </p:spPr>
        <p:txBody>
          <a:bodyPr anchor="ctr">
            <a:noAutofit/>
          </a:bodyPr>
          <a:lstStyle>
            <a:lvl1pPr>
              <a:defRPr sz="14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pt-PT" dirty="0"/>
          </a:p>
        </p:txBody>
      </p:sp>
      <p:pic>
        <p:nvPicPr>
          <p:cNvPr id="26" name="Picture 3" descr="C:\Users\pmeinedo\Desktop\RECURSOS\MANUAIS_INT\MANUAIS_INT_TEXTO_MISSAO_MAT5\IMG\layerAsset 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916" y="1"/>
            <a:ext cx="5050084" cy="33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938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411163"/>
            <a:ext cx="8928546" cy="507702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" y="987575"/>
            <a:ext cx="4392042" cy="20162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9795-ED59-47B9-9D68-F29C2FBF0A84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572000" y="987425"/>
            <a:ext cx="4464050" cy="201637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107950" y="3076575"/>
            <a:ext cx="8928100" cy="15827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PT" dirty="0"/>
              <a:t>Picture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0" y="0"/>
            <a:ext cx="9144000" cy="3395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7950" y="0"/>
            <a:ext cx="3887986" cy="330200"/>
          </a:xfrm>
        </p:spPr>
        <p:txBody>
          <a:bodyPr anchor="ctr">
            <a:noAutofit/>
          </a:bodyPr>
          <a:lstStyle>
            <a:lvl1pPr>
              <a:defRPr sz="14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pt-PT" dirty="0"/>
          </a:p>
        </p:txBody>
      </p:sp>
      <p:pic>
        <p:nvPicPr>
          <p:cNvPr id="25" name="Picture 3" descr="C:\Users\pmeinedo\Desktop\RECURSOS\MANUAIS_INT\MANUAIS_INT_TEXTO_MISSAO_MAT5\IMG\layerAsset 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916" y="1"/>
            <a:ext cx="5050084" cy="33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321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411163"/>
            <a:ext cx="8928546" cy="507702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" y="987575"/>
            <a:ext cx="4392042" cy="36717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9795-ED59-47B9-9D68-F29C2FBF0A84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4572000" y="987574"/>
            <a:ext cx="4464050" cy="367173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PT" dirty="0"/>
              <a:t>Picture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0" y="0"/>
            <a:ext cx="9144000" cy="3395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7950" y="0"/>
            <a:ext cx="3887986" cy="330200"/>
          </a:xfrm>
        </p:spPr>
        <p:txBody>
          <a:bodyPr anchor="ctr">
            <a:noAutofit/>
          </a:bodyPr>
          <a:lstStyle>
            <a:lvl1pPr>
              <a:defRPr sz="14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pt-PT" dirty="0"/>
          </a:p>
        </p:txBody>
      </p:sp>
      <p:pic>
        <p:nvPicPr>
          <p:cNvPr id="24" name="Picture 3" descr="C:\Users\pmeinedo\Desktop\RECURSOS\MANUAIS_INT\MANUAIS_INT_TEXTO_MISSAO_MAT5\IMG\layerAsset 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916" y="1"/>
            <a:ext cx="5050084" cy="33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14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411163"/>
            <a:ext cx="8928546" cy="507702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" y="987575"/>
            <a:ext cx="4392042" cy="36717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9795-ED59-47B9-9D68-F29C2FBF0A84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4572000" y="2859782"/>
            <a:ext cx="4464050" cy="179953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PT" dirty="0"/>
              <a:t>Picture</a:t>
            </a:r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7" hasCustomPrompt="1"/>
          </p:nvPr>
        </p:nvSpPr>
        <p:spPr>
          <a:xfrm>
            <a:off x="4572000" y="987425"/>
            <a:ext cx="4464050" cy="18002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PT" dirty="0" err="1"/>
              <a:t>Table</a:t>
            </a:r>
            <a:endParaRPr lang="pt-PT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0"/>
            <a:ext cx="9144000" cy="3395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7950" y="0"/>
            <a:ext cx="3887986" cy="330200"/>
          </a:xfrm>
        </p:spPr>
        <p:txBody>
          <a:bodyPr anchor="ctr">
            <a:noAutofit/>
          </a:bodyPr>
          <a:lstStyle>
            <a:lvl1pPr>
              <a:defRPr sz="14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pt-PT" dirty="0"/>
          </a:p>
        </p:txBody>
      </p:sp>
      <p:pic>
        <p:nvPicPr>
          <p:cNvPr id="25" name="Picture 3" descr="C:\Users\pmeinedo\Desktop\RECURSOS\MANUAIS_INT\MANUAIS_INT_TEXTO_MISSAO_MAT5\IMG\layerAsset 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916" y="1"/>
            <a:ext cx="5050084" cy="33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491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411163"/>
            <a:ext cx="8928546" cy="507702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" y="987575"/>
            <a:ext cx="4392042" cy="36717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9795-ED59-47B9-9D68-F29C2FBF0A84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4572000" y="2859782"/>
            <a:ext cx="4464050" cy="179953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PT" dirty="0"/>
              <a:t>Picture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7" hasCustomPrompt="1"/>
          </p:nvPr>
        </p:nvSpPr>
        <p:spPr>
          <a:xfrm>
            <a:off x="4572000" y="987425"/>
            <a:ext cx="4464050" cy="18002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PT" dirty="0"/>
              <a:t>Picture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0" y="0"/>
            <a:ext cx="9144000" cy="3395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7950" y="0"/>
            <a:ext cx="3887986" cy="330200"/>
          </a:xfrm>
        </p:spPr>
        <p:txBody>
          <a:bodyPr anchor="ctr">
            <a:noAutofit/>
          </a:bodyPr>
          <a:lstStyle>
            <a:lvl1pPr>
              <a:defRPr sz="14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pt-PT" dirty="0"/>
          </a:p>
        </p:txBody>
      </p:sp>
      <p:pic>
        <p:nvPicPr>
          <p:cNvPr id="25" name="Picture 3" descr="C:\Users\pmeinedo\Desktop\RECURSOS\MANUAIS_INT\MANUAIS_INT_TEXTO_MISSAO_MAT5\IMG\layerAsset 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916" y="1"/>
            <a:ext cx="5050084" cy="33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217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411163"/>
            <a:ext cx="8928546" cy="507702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" y="987575"/>
            <a:ext cx="4392042" cy="172819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9795-ED59-47B9-9D68-F29C2FBF0A84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4572000" y="2787775"/>
            <a:ext cx="4464050" cy="18609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PT" dirty="0"/>
              <a:t>Picture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7" hasCustomPrompt="1"/>
          </p:nvPr>
        </p:nvSpPr>
        <p:spPr>
          <a:xfrm>
            <a:off x="4572000" y="987425"/>
            <a:ext cx="4464050" cy="172834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PT" dirty="0"/>
              <a:t>Picture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8"/>
          </p:nvPr>
        </p:nvSpPr>
        <p:spPr>
          <a:xfrm>
            <a:off x="107950" y="2787650"/>
            <a:ext cx="4392613" cy="18716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0" y="0"/>
            <a:ext cx="9144000" cy="3395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7950" y="0"/>
            <a:ext cx="3887986" cy="330200"/>
          </a:xfrm>
        </p:spPr>
        <p:txBody>
          <a:bodyPr anchor="ctr">
            <a:noAutofit/>
          </a:bodyPr>
          <a:lstStyle>
            <a:lvl1pPr>
              <a:defRPr sz="14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pt-PT" dirty="0"/>
          </a:p>
        </p:txBody>
      </p:sp>
      <p:pic>
        <p:nvPicPr>
          <p:cNvPr id="26" name="Picture 3" descr="C:\Users\pmeinedo\Desktop\RECURSOS\MANUAIS_INT\MANUAIS_INT_TEXTO_MISSAO_MAT5\IMG\layerAsset 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916" y="1"/>
            <a:ext cx="5050084" cy="33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29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950" y="195486"/>
            <a:ext cx="8928546" cy="5077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950" y="771550"/>
            <a:ext cx="8928546" cy="3888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950" y="4803998"/>
            <a:ext cx="78484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0088" y="4803775"/>
            <a:ext cx="5864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D9795-ED59-47B9-9D68-F29C2FBF0A84}" type="slidenum">
              <a:rPr lang="pt-PT" smtClean="0"/>
              <a:t>‹nº›</a:t>
            </a:fld>
            <a:endParaRPr lang="pt-PT"/>
          </a:p>
        </p:txBody>
      </p:sp>
      <p:pic>
        <p:nvPicPr>
          <p:cNvPr id="7" name="Picture 3" descr="C:\Users\pmeinedo\Desktop\RECURSOS\MANUAIS_INT\MANUAIS_INT_ASA_CLICK_MAT5\PROVAS\img\Texto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05694"/>
            <a:ext cx="261847" cy="28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634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5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45720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15963" indent="-271463" algn="l" defTabSz="914400" rtl="0" eaLnBrk="1" latinLnBrk="0" hangingPunct="1">
        <a:lnSpc>
          <a:spcPct val="150000"/>
        </a:lnSpc>
        <a:spcBef>
          <a:spcPct val="20000"/>
        </a:spcBef>
        <a:buClr>
          <a:schemeClr val="tx2"/>
        </a:buClr>
        <a:buSzPct val="148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3150" indent="-269875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53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2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0.png"/><Relationship Id="rId5" Type="http://schemas.openxmlformats.org/officeDocument/2006/relationships/image" Target="../media/image13.png"/><Relationship Id="rId10" Type="http://schemas.openxmlformats.org/officeDocument/2006/relationships/image" Target="../media/image19.png"/><Relationship Id="rId4" Type="http://schemas.openxmlformats.org/officeDocument/2006/relationships/image" Target="../media/image12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1.png"/><Relationship Id="rId5" Type="http://schemas.openxmlformats.org/officeDocument/2006/relationships/image" Target="../media/image36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4" Type="http://schemas.openxmlformats.org/officeDocument/2006/relationships/image" Target="../media/image35.png"/><Relationship Id="rId9" Type="http://schemas.microsoft.com/office/2007/relationships/hdphoto" Target="../media/hdphoto1.wdp"/><Relationship Id="rId1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793676" y="699542"/>
            <a:ext cx="7632848" cy="115212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PT" dirty="0">
                <a:latin typeface="+mj-lt"/>
              </a:rPr>
              <a:t>Classificação e construção de ângulos</a:t>
            </a:r>
          </a:p>
        </p:txBody>
      </p:sp>
    </p:spTree>
    <p:extLst>
      <p:ext uri="{BB962C8B-B14F-4D97-AF65-F5344CB8AC3E}">
        <p14:creationId xmlns:p14="http://schemas.microsoft.com/office/powerpoint/2010/main" val="41283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Exercício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PT" dirty="0"/>
              <a:t>Classificação e construção de ângulos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5CC3D62-E00F-03F1-B8DE-A1275A4D94E7}"/>
                  </a:ext>
                </a:extLst>
              </p:cNvPr>
              <p:cNvSpPr txBox="1"/>
              <p:nvPr/>
            </p:nvSpPr>
            <p:spPr>
              <a:xfrm>
                <a:off x="107503" y="999828"/>
                <a:ext cx="8928546" cy="30013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Clr>
                    <a:schemeClr val="accent3"/>
                  </a:buClr>
                </a:pPr>
                <a:r>
                  <a:rPr lang="pt-PT" sz="1600" dirty="0"/>
                  <a:t>Na seguinte figura estão representados vários ângulos com vértice no ponto </a:t>
                </a:r>
                <a14:m>
                  <m:oMath xmlns:m="http://schemas.openxmlformats.org/officeDocument/2006/math">
                    <m:r>
                      <a:rPr lang="pt-PT" sz="1600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pt-PT" sz="1600" dirty="0"/>
                  <a:t>. </a:t>
                </a:r>
              </a:p>
              <a:p>
                <a:pPr>
                  <a:lnSpc>
                    <a:spcPct val="150000"/>
                  </a:lnSpc>
                  <a:buClr>
                    <a:schemeClr val="accent3"/>
                  </a:buClr>
                </a:pPr>
                <a:r>
                  <a:rPr lang="pt-PT" sz="1600" dirty="0"/>
                  <a:t>Indica a amplitude dos ângulos seguintes.</a:t>
                </a:r>
              </a:p>
              <a:p>
                <a:pPr>
                  <a:lnSpc>
                    <a:spcPct val="150000"/>
                  </a:lnSpc>
                  <a:buClr>
                    <a:schemeClr val="accent3"/>
                  </a:buClr>
                </a:pPr>
                <a14:m>
                  <m:oMath xmlns:m="http://schemas.openxmlformats.org/officeDocument/2006/math">
                    <m:r>
                      <a:rPr lang="pt-PT" sz="1600" b="1" i="0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𝐚</m:t>
                    </m:r>
                    <m:r>
                      <a:rPr lang="pt-PT" sz="1600" b="1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sz="1600" dirty="0"/>
                  <a:t> Ângulo </a:t>
                </a:r>
                <a14:m>
                  <m:oMath xmlns:m="http://schemas.openxmlformats.org/officeDocument/2006/math">
                    <m:r>
                      <a:rPr lang="pt-PT" sz="1600" i="1" dirty="0" smtClean="0">
                        <a:latin typeface="Cambria Math" panose="02040503050406030204" pitchFamily="18" charset="0"/>
                      </a:rPr>
                      <m:t>𝐴𝑂𝐵</m:t>
                    </m:r>
                  </m:oMath>
                </a14:m>
                <a:r>
                  <a:rPr lang="pt-PT" sz="1600" dirty="0"/>
                  <a:t>.</a:t>
                </a:r>
              </a:p>
              <a:p>
                <a:pPr>
                  <a:lnSpc>
                    <a:spcPct val="150000"/>
                  </a:lnSpc>
                  <a:buClr>
                    <a:schemeClr val="accent3"/>
                  </a:buClr>
                </a:pPr>
                <a14:m>
                  <m:oMath xmlns:m="http://schemas.openxmlformats.org/officeDocument/2006/math">
                    <m:r>
                      <a:rPr lang="pt-PT" sz="1600" b="1" i="0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𝐛</m:t>
                    </m:r>
                    <m:r>
                      <a:rPr lang="pt-PT" sz="1600" b="1" i="1" dirty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sz="1600" dirty="0"/>
                  <a:t> Ângulo </a:t>
                </a:r>
                <a14:m>
                  <m:oMath xmlns:m="http://schemas.openxmlformats.org/officeDocument/2006/math">
                    <m:r>
                      <a:rPr lang="pt-PT" sz="1600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pt-PT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PT" sz="1600" b="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pt-PT" sz="1600" dirty="0"/>
                  <a:t>.</a:t>
                </a:r>
              </a:p>
              <a:p>
                <a:pPr>
                  <a:lnSpc>
                    <a:spcPct val="150000"/>
                  </a:lnSpc>
                  <a:buClr>
                    <a:schemeClr val="accent3"/>
                  </a:buClr>
                </a:pPr>
                <a14:m>
                  <m:oMath xmlns:m="http://schemas.openxmlformats.org/officeDocument/2006/math">
                    <m:r>
                      <a:rPr lang="pt-PT" sz="1600" b="1" i="0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𝐜</m:t>
                    </m:r>
                    <m:r>
                      <a:rPr lang="pt-PT" sz="1600" b="1" i="1" dirty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sz="1600" dirty="0"/>
                  <a:t> Ângulo </a:t>
                </a:r>
                <a14:m>
                  <m:oMath xmlns:m="http://schemas.openxmlformats.org/officeDocument/2006/math">
                    <m:r>
                      <a:rPr lang="pt-PT" sz="1600" i="1" dirty="0">
                        <a:latin typeface="Cambria Math" panose="02040503050406030204" pitchFamily="18" charset="0"/>
                      </a:rPr>
                      <m:t>𝐴𝑂</m:t>
                    </m:r>
                    <m:r>
                      <a:rPr lang="pt-PT" sz="1600" b="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pt-PT" sz="1600" dirty="0"/>
                  <a:t>.</a:t>
                </a:r>
              </a:p>
              <a:p>
                <a:pPr>
                  <a:lnSpc>
                    <a:spcPct val="150000"/>
                  </a:lnSpc>
                  <a:buClr>
                    <a:schemeClr val="accent3"/>
                  </a:buClr>
                </a:pPr>
                <a14:m>
                  <m:oMath xmlns:m="http://schemas.openxmlformats.org/officeDocument/2006/math">
                    <m:r>
                      <a:rPr lang="pt-PT" sz="1600" b="1" i="0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𝐝</m:t>
                    </m:r>
                    <m:r>
                      <a:rPr lang="pt-PT" sz="1600" b="1" i="1" dirty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sz="1600" dirty="0"/>
                  <a:t> Ângulo </a:t>
                </a:r>
                <a14:m>
                  <m:oMath xmlns:m="http://schemas.openxmlformats.org/officeDocument/2006/math">
                    <m:r>
                      <a:rPr lang="pt-PT" sz="16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pt-PT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PT" sz="1600" b="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pt-PT" sz="1600" dirty="0"/>
                  <a:t>.</a:t>
                </a:r>
              </a:p>
              <a:p>
                <a:pPr>
                  <a:lnSpc>
                    <a:spcPct val="150000"/>
                  </a:lnSpc>
                  <a:buClr>
                    <a:schemeClr val="accent3"/>
                  </a:buClr>
                </a:pPr>
                <a14:m>
                  <m:oMath xmlns:m="http://schemas.openxmlformats.org/officeDocument/2006/math">
                    <m:r>
                      <a:rPr lang="pt-PT" sz="1600" b="1" i="0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𝐞</m:t>
                    </m:r>
                    <m:r>
                      <a:rPr lang="pt-PT" sz="1600" b="1" i="1" dirty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sz="1600" dirty="0"/>
                  <a:t> Ângulo </a:t>
                </a:r>
                <a14:m>
                  <m:oMath xmlns:m="http://schemas.openxmlformats.org/officeDocument/2006/math">
                    <m:r>
                      <a:rPr lang="pt-PT" sz="16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pt-PT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PT" sz="1600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pt-PT" sz="1600" dirty="0"/>
                  <a:t>.</a:t>
                </a:r>
              </a:p>
              <a:p>
                <a:pPr>
                  <a:lnSpc>
                    <a:spcPct val="150000"/>
                  </a:lnSpc>
                  <a:buClr>
                    <a:schemeClr val="accent3"/>
                  </a:buClr>
                </a:pPr>
                <a14:m>
                  <m:oMath xmlns:m="http://schemas.openxmlformats.org/officeDocument/2006/math">
                    <m:r>
                      <a:rPr lang="pt-PT" sz="1600" b="1" i="0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𝐟</m:t>
                    </m:r>
                    <m:r>
                      <a:rPr lang="pt-PT" sz="1600" b="1" i="1" dirty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sz="1600" dirty="0"/>
                  <a:t> Ângulo </a:t>
                </a:r>
                <a14:m>
                  <m:oMath xmlns:m="http://schemas.openxmlformats.org/officeDocument/2006/math">
                    <m:r>
                      <a:rPr lang="pt-PT" sz="1600" i="1" dirty="0">
                        <a:latin typeface="Cambria Math" panose="02040503050406030204" pitchFamily="18" charset="0"/>
                      </a:rPr>
                      <m:t>𝐵𝑂</m:t>
                    </m:r>
                    <m:r>
                      <a:rPr lang="pt-PT" sz="1600" b="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pt-PT" sz="1600" dirty="0"/>
                  <a:t>.</a:t>
                </a:r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5CC3D62-E00F-03F1-B8DE-A1275A4D9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3" y="999828"/>
                <a:ext cx="8928546" cy="3001334"/>
              </a:xfrm>
              <a:prstGeom prst="rect">
                <a:avLst/>
              </a:prstGeom>
              <a:blipFill>
                <a:blip r:embed="rId3"/>
                <a:stretch>
                  <a:fillRect l="-410" b="-182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m 5">
            <a:extLst>
              <a:ext uri="{FF2B5EF4-FFF2-40B4-BE49-F238E27FC236}">
                <a16:creationId xmlns:a16="http://schemas.microsoft.com/office/drawing/2014/main" id="{3B63891F-DED4-AADE-DEE3-2964A2781BA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72534" y="1779662"/>
            <a:ext cx="526351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19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Exercício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PT" dirty="0"/>
              <a:t>Classificação e construção de ângulos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5CC3D62-E00F-03F1-B8DE-A1275A4D94E7}"/>
                  </a:ext>
                </a:extLst>
              </p:cNvPr>
              <p:cNvSpPr txBox="1"/>
              <p:nvPr/>
            </p:nvSpPr>
            <p:spPr>
              <a:xfrm>
                <a:off x="107503" y="999828"/>
                <a:ext cx="8928546" cy="26941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Clr>
                    <a:schemeClr val="accent3"/>
                  </a:buClr>
                </a:pPr>
                <a:r>
                  <a:rPr lang="pt-PT" sz="1600" b="1" dirty="0">
                    <a:solidFill>
                      <a:schemeClr val="bg2"/>
                    </a:solidFill>
                  </a:rPr>
                  <a:t>Resolução:</a:t>
                </a:r>
              </a:p>
              <a:p>
                <a:pPr>
                  <a:lnSpc>
                    <a:spcPct val="150000"/>
                  </a:lnSpc>
                  <a:buClr>
                    <a:schemeClr val="accent3"/>
                  </a:buClr>
                </a:pPr>
                <a14:m>
                  <m:oMath xmlns:m="http://schemas.openxmlformats.org/officeDocument/2006/math">
                    <m:r>
                      <a:rPr lang="pt-PT" sz="1600" b="1" i="0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𝐚</m:t>
                    </m:r>
                    <m:r>
                      <a:rPr lang="pt-PT" sz="1600" b="1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sz="1600" dirty="0"/>
                  <a:t> </a:t>
                </a:r>
                <a14:m>
                  <m:oMath xmlns:m="http://schemas.openxmlformats.org/officeDocument/2006/math">
                    <m:r>
                      <a:rPr lang="pt-PT" sz="1600" i="1" dirty="0" smtClean="0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̂"/>
                        <m:ctrlPr>
                          <a:rPr lang="pt-PT" sz="16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sz="1600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r>
                      <a:rPr lang="pt-PT" sz="16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pt-PT" sz="1600" dirty="0"/>
              </a:p>
              <a:p>
                <a:pPr>
                  <a:lnSpc>
                    <a:spcPct val="150000"/>
                  </a:lnSpc>
                  <a:buClr>
                    <a:schemeClr val="accent3"/>
                  </a:buClr>
                </a:pPr>
                <a14:m>
                  <m:oMath xmlns:m="http://schemas.openxmlformats.org/officeDocument/2006/math">
                    <m:r>
                      <a:rPr lang="pt-PT" sz="1600" b="1" i="0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𝐛</m:t>
                    </m:r>
                    <m:r>
                      <a:rPr lang="pt-PT" sz="1600" b="1" i="1" dirty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sz="1600" dirty="0"/>
                  <a:t> </a:t>
                </a:r>
                <a14:m>
                  <m:oMath xmlns:m="http://schemas.openxmlformats.org/officeDocument/2006/math">
                    <m:r>
                      <a:rPr lang="pt-PT" sz="1600" b="0" i="1" dirty="0" smtClean="0">
                        <a:latin typeface="Cambria Math" panose="02040503050406030204" pitchFamily="18" charset="0"/>
                      </a:rPr>
                      <m:t>𝐶</m:t>
                    </m:r>
                    <m:acc>
                      <m:accPr>
                        <m:chr m:val="̂"/>
                        <m:ctrlPr>
                          <a:rPr lang="pt-PT" sz="16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sz="1600" i="1" dirty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r>
                      <a:rPr lang="pt-PT" sz="1600" b="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pt-PT" sz="1600" dirty="0"/>
              </a:p>
              <a:p>
                <a:pPr>
                  <a:lnSpc>
                    <a:spcPct val="150000"/>
                  </a:lnSpc>
                  <a:buClr>
                    <a:schemeClr val="accent3"/>
                  </a:buClr>
                </a:pPr>
                <a14:m>
                  <m:oMath xmlns:m="http://schemas.openxmlformats.org/officeDocument/2006/math">
                    <m:r>
                      <a:rPr lang="pt-PT" sz="1600" b="1" i="0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𝐜</m:t>
                    </m:r>
                    <m:r>
                      <a:rPr lang="pt-PT" sz="1600" b="1" i="1" dirty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sz="1600" dirty="0"/>
                  <a:t> </a:t>
                </a:r>
                <a14:m>
                  <m:oMath xmlns:m="http://schemas.openxmlformats.org/officeDocument/2006/math">
                    <m:r>
                      <a:rPr lang="pt-PT" sz="1600" i="1" dirty="0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̂"/>
                        <m:ctrlPr>
                          <a:rPr lang="pt-PT" sz="16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sz="1600" i="1" dirty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r>
                      <a:rPr lang="pt-PT" sz="1600" b="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pt-PT" sz="1600" dirty="0"/>
              </a:p>
              <a:p>
                <a:pPr>
                  <a:lnSpc>
                    <a:spcPct val="150000"/>
                  </a:lnSpc>
                  <a:buClr>
                    <a:schemeClr val="accent3"/>
                  </a:buClr>
                </a:pPr>
                <a14:m>
                  <m:oMath xmlns:m="http://schemas.openxmlformats.org/officeDocument/2006/math">
                    <m:r>
                      <a:rPr lang="pt-PT" sz="1600" b="1" i="0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𝐝</m:t>
                    </m:r>
                    <m:r>
                      <a:rPr lang="pt-PT" sz="1600" b="1" i="1" dirty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sz="1600" dirty="0"/>
                  <a:t> </a:t>
                </a:r>
                <a14:m>
                  <m:oMath xmlns:m="http://schemas.openxmlformats.org/officeDocument/2006/math">
                    <m:r>
                      <a:rPr lang="pt-PT" sz="1600" b="0" i="1" dirty="0" smtClean="0">
                        <a:latin typeface="Cambria Math" panose="02040503050406030204" pitchFamily="18" charset="0"/>
                      </a:rPr>
                      <m:t>𝐵</m:t>
                    </m:r>
                    <m:acc>
                      <m:accPr>
                        <m:chr m:val="̂"/>
                        <m:ctrlPr>
                          <a:rPr lang="pt-PT" sz="16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sz="1600" i="1" dirty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r>
                      <a:rPr lang="pt-PT" sz="1600" b="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pt-PT" sz="1600" dirty="0"/>
              </a:p>
              <a:p>
                <a:pPr>
                  <a:lnSpc>
                    <a:spcPct val="150000"/>
                  </a:lnSpc>
                  <a:buClr>
                    <a:schemeClr val="accent3"/>
                  </a:buClr>
                </a:pPr>
                <a14:m>
                  <m:oMath xmlns:m="http://schemas.openxmlformats.org/officeDocument/2006/math">
                    <m:r>
                      <a:rPr lang="pt-PT" sz="1600" b="1" i="0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𝐞</m:t>
                    </m:r>
                    <m:r>
                      <a:rPr lang="pt-PT" sz="1600" b="1" i="1" dirty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sz="1600" dirty="0"/>
                  <a:t> </a:t>
                </a:r>
                <a14:m>
                  <m:oMath xmlns:m="http://schemas.openxmlformats.org/officeDocument/2006/math">
                    <m:r>
                      <a:rPr lang="pt-PT" sz="1600" b="0" i="1" dirty="0" smtClean="0">
                        <a:latin typeface="Cambria Math" panose="02040503050406030204" pitchFamily="18" charset="0"/>
                      </a:rPr>
                      <m:t>𝐵</m:t>
                    </m:r>
                    <m:acc>
                      <m:accPr>
                        <m:chr m:val="̂"/>
                        <m:ctrlPr>
                          <a:rPr lang="pt-PT" sz="16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sz="1600" i="1" dirty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r>
                      <a:rPr lang="pt-PT" sz="1600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pt-PT" sz="1600" dirty="0"/>
              </a:p>
              <a:p>
                <a:pPr>
                  <a:lnSpc>
                    <a:spcPct val="150000"/>
                  </a:lnSpc>
                  <a:buClr>
                    <a:schemeClr val="accent3"/>
                  </a:buClr>
                </a:pPr>
                <a14:m>
                  <m:oMath xmlns:m="http://schemas.openxmlformats.org/officeDocument/2006/math">
                    <m:r>
                      <a:rPr lang="pt-PT" sz="1600" b="1" i="0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𝐟</m:t>
                    </m:r>
                    <m:r>
                      <a:rPr lang="pt-PT" sz="1600" b="1" i="1" dirty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sz="1600" dirty="0"/>
                  <a:t> </a:t>
                </a:r>
                <a14:m>
                  <m:oMath xmlns:m="http://schemas.openxmlformats.org/officeDocument/2006/math">
                    <m:r>
                      <a:rPr lang="pt-PT" sz="1600" i="1" dirty="0">
                        <a:latin typeface="Cambria Math" panose="02040503050406030204" pitchFamily="18" charset="0"/>
                      </a:rPr>
                      <m:t>𝐵</m:t>
                    </m:r>
                    <m:acc>
                      <m:accPr>
                        <m:chr m:val="̂"/>
                        <m:ctrlPr>
                          <a:rPr lang="pt-PT" sz="16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sz="1600" i="1" dirty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r>
                      <a:rPr lang="pt-PT" sz="1600" b="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pt-PT" sz="1600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5CC3D62-E00F-03F1-B8DE-A1275A4D9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3" y="999828"/>
                <a:ext cx="8928546" cy="2694199"/>
              </a:xfrm>
              <a:prstGeom prst="rect">
                <a:avLst/>
              </a:prstGeom>
              <a:blipFill>
                <a:blip r:embed="rId3"/>
                <a:stretch>
                  <a:fillRect l="-410" b="-113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m 5">
            <a:extLst>
              <a:ext uri="{FF2B5EF4-FFF2-40B4-BE49-F238E27FC236}">
                <a16:creationId xmlns:a16="http://schemas.microsoft.com/office/drawing/2014/main" id="{3B63891F-DED4-AADE-DEE3-2964A2781BA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72534" y="1779662"/>
            <a:ext cx="5263515" cy="2743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8AD8373D-460D-8D69-81FC-A8476A56DC2F}"/>
                  </a:ext>
                </a:extLst>
              </p:cNvPr>
              <p:cNvSpPr txBox="1"/>
              <p:nvPr/>
            </p:nvSpPr>
            <p:spPr>
              <a:xfrm>
                <a:off x="899592" y="1491630"/>
                <a:ext cx="57316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=30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pt-PT" sz="1600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8AD8373D-460D-8D69-81FC-A8476A56D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491630"/>
                <a:ext cx="573169" cy="246221"/>
              </a:xfrm>
              <a:prstGeom prst="rect">
                <a:avLst/>
              </a:prstGeom>
              <a:blipFill>
                <a:blip r:embed="rId5"/>
                <a:stretch>
                  <a:fillRect l="-2128" r="-5319" b="-75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D80B7405-49F8-237A-9991-456DF26B10F7}"/>
                  </a:ext>
                </a:extLst>
              </p:cNvPr>
              <p:cNvSpPr txBox="1"/>
              <p:nvPr/>
            </p:nvSpPr>
            <p:spPr>
              <a:xfrm>
                <a:off x="899592" y="1877081"/>
                <a:ext cx="57316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=70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pt-PT" sz="16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D80B7405-49F8-237A-9991-456DF26B1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877081"/>
                <a:ext cx="573169" cy="246221"/>
              </a:xfrm>
              <a:prstGeom prst="rect">
                <a:avLst/>
              </a:prstGeom>
              <a:blipFill>
                <a:blip r:embed="rId6"/>
                <a:stretch>
                  <a:fillRect l="-2128" r="-5319" b="-75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1AB1D2C-8F1B-862B-E202-CD66A58C405A}"/>
                  </a:ext>
                </a:extLst>
              </p:cNvPr>
              <p:cNvSpPr txBox="1"/>
              <p:nvPr/>
            </p:nvSpPr>
            <p:spPr>
              <a:xfrm>
                <a:off x="899592" y="2229653"/>
                <a:ext cx="6869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=110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pt-PT" sz="16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1AB1D2C-8F1B-862B-E202-CD66A58C4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229653"/>
                <a:ext cx="686983" cy="246221"/>
              </a:xfrm>
              <a:prstGeom prst="rect">
                <a:avLst/>
              </a:prstGeom>
              <a:blipFill>
                <a:blip r:embed="rId7"/>
                <a:stretch>
                  <a:fillRect l="-1786" r="-4464" b="-75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4109A5E5-BA88-9FED-958F-7B14DBBAD6EB}"/>
                  </a:ext>
                </a:extLst>
              </p:cNvPr>
              <p:cNvSpPr txBox="1"/>
              <p:nvPr/>
            </p:nvSpPr>
            <p:spPr>
              <a:xfrm>
                <a:off x="3494774" y="2629110"/>
                <a:ext cx="57317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=80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pt-PT" sz="16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4109A5E5-BA88-9FED-958F-7B14DBBAD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774" y="2629110"/>
                <a:ext cx="573170" cy="246221"/>
              </a:xfrm>
              <a:prstGeom prst="rect">
                <a:avLst/>
              </a:prstGeom>
              <a:blipFill>
                <a:blip r:embed="rId8"/>
                <a:stretch>
                  <a:fillRect l="-2128" r="-6383" b="-731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1B92563-BDF3-AE66-3846-56ABCE8AAD53}"/>
                  </a:ext>
                </a:extLst>
              </p:cNvPr>
              <p:cNvSpPr txBox="1"/>
              <p:nvPr/>
            </p:nvSpPr>
            <p:spPr>
              <a:xfrm>
                <a:off x="2251367" y="2629110"/>
                <a:ext cx="123662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=110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°−30°</m:t>
                      </m:r>
                    </m:oMath>
                  </m:oMathPara>
                </a14:m>
                <a:endParaRPr lang="pt-PT" sz="16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1B92563-BDF3-AE66-3846-56ABCE8AA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367" y="2629110"/>
                <a:ext cx="1236621" cy="246221"/>
              </a:xfrm>
              <a:prstGeom prst="rect">
                <a:avLst/>
              </a:prstGeom>
              <a:blipFill>
                <a:blip r:embed="rId9"/>
                <a:stretch>
                  <a:fillRect l="-493" r="-2463" b="-731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4C02DAF8-F8DF-02BD-40B9-1239A7467624}"/>
                  </a:ext>
                </a:extLst>
              </p:cNvPr>
              <p:cNvSpPr txBox="1"/>
              <p:nvPr/>
            </p:nvSpPr>
            <p:spPr>
              <a:xfrm>
                <a:off x="899592" y="2620838"/>
                <a:ext cx="1330300" cy="254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̂"/>
                          <m:ctrlPr>
                            <a:rPr lang="pt-PT" sz="16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PT" sz="1600" i="1" dirty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acc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̂"/>
                          <m:ctrlPr>
                            <a:rPr lang="pt-PT" sz="16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PT" sz="1600" i="1" dirty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acc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pt-PT" sz="1600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4C02DAF8-F8DF-02BD-40B9-1239A7467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620838"/>
                <a:ext cx="1330300" cy="254493"/>
              </a:xfrm>
              <a:prstGeom prst="rect">
                <a:avLst/>
              </a:prstGeom>
              <a:blipFill>
                <a:blip r:embed="rId10"/>
                <a:stretch>
                  <a:fillRect l="-917" t="-16667" r="-10550" b="-714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E0EAFDA0-9683-0268-F8D1-45C0D574BF31}"/>
                  </a:ext>
                </a:extLst>
              </p:cNvPr>
              <p:cNvSpPr txBox="1"/>
              <p:nvPr/>
            </p:nvSpPr>
            <p:spPr>
              <a:xfrm>
                <a:off x="3501560" y="2990618"/>
                <a:ext cx="6869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=110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pt-PT" sz="1600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E0EAFDA0-9683-0268-F8D1-45C0D574B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560" y="2990618"/>
                <a:ext cx="686983" cy="246221"/>
              </a:xfrm>
              <a:prstGeom prst="rect">
                <a:avLst/>
              </a:prstGeom>
              <a:blipFill>
                <a:blip r:embed="rId11"/>
                <a:stretch>
                  <a:fillRect l="-1770" r="-4425" b="-75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9DBB88A1-7004-1C2F-C488-14B23736BAE0}"/>
                  </a:ext>
                </a:extLst>
              </p:cNvPr>
              <p:cNvSpPr txBox="1"/>
              <p:nvPr/>
            </p:nvSpPr>
            <p:spPr>
              <a:xfrm>
                <a:off x="2258153" y="2990618"/>
                <a:ext cx="123662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=140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°−30°</m:t>
                      </m:r>
                    </m:oMath>
                  </m:oMathPara>
                </a14:m>
                <a:endParaRPr lang="pt-PT" sz="1600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9DBB88A1-7004-1C2F-C488-14B23736B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153" y="2990618"/>
                <a:ext cx="1236621" cy="246221"/>
              </a:xfrm>
              <a:prstGeom prst="rect">
                <a:avLst/>
              </a:prstGeom>
              <a:blipFill>
                <a:blip r:embed="rId12"/>
                <a:stretch>
                  <a:fillRect l="-493" r="-2463" b="-75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34ADDBD6-784B-DE7C-446E-9BAAE35AB9D9}"/>
                  </a:ext>
                </a:extLst>
              </p:cNvPr>
              <p:cNvSpPr txBox="1"/>
              <p:nvPr/>
            </p:nvSpPr>
            <p:spPr>
              <a:xfrm>
                <a:off x="906378" y="2982346"/>
                <a:ext cx="1355115" cy="254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̂"/>
                          <m:ctrlPr>
                            <a:rPr lang="pt-PT" sz="16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PT" sz="1600" i="1" dirty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acc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̂"/>
                          <m:ctrlPr>
                            <a:rPr lang="pt-PT" sz="16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PT" sz="1600" i="1" dirty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acc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pt-PT" sz="16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34ADDBD6-784B-DE7C-446E-9BAAE35AB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378" y="2982346"/>
                <a:ext cx="1355115" cy="254493"/>
              </a:xfrm>
              <a:prstGeom prst="rect">
                <a:avLst/>
              </a:prstGeom>
              <a:blipFill>
                <a:blip r:embed="rId13"/>
                <a:stretch>
                  <a:fillRect l="-450" t="-14286" r="-9910" b="-952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9951EF8E-809E-D5AA-C4DD-AEF4B2721FB5}"/>
                  </a:ext>
                </a:extLst>
              </p:cNvPr>
              <p:cNvSpPr txBox="1"/>
              <p:nvPr/>
            </p:nvSpPr>
            <p:spPr>
              <a:xfrm>
                <a:off x="896952" y="3377252"/>
                <a:ext cx="6869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=150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pt-PT" sz="16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9951EF8E-809E-D5AA-C4DD-AEF4B2721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952" y="3377252"/>
                <a:ext cx="686983" cy="246221"/>
              </a:xfrm>
              <a:prstGeom prst="rect">
                <a:avLst/>
              </a:prstGeom>
              <a:blipFill>
                <a:blip r:embed="rId14"/>
                <a:stretch>
                  <a:fillRect l="-1770" r="-4425" b="-100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893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3" grpId="0"/>
      <p:bldP spid="7" grpId="0"/>
      <p:bldP spid="8" grpId="0"/>
      <p:bldP spid="9" grpId="0"/>
      <p:bldP spid="11" grpId="0"/>
      <p:bldP spid="12" grpId="0"/>
      <p:bldP spid="13" grpId="0"/>
      <p:bldP spid="14" grpId="0"/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Ângulo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PT" dirty="0"/>
              <a:t>Classificação e construção de ângulos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415B30E-B16B-0511-8E86-7708909F49A6}"/>
              </a:ext>
            </a:extLst>
          </p:cNvPr>
          <p:cNvSpPr/>
          <p:nvPr/>
        </p:nvSpPr>
        <p:spPr>
          <a:xfrm>
            <a:off x="108000" y="999828"/>
            <a:ext cx="8928000" cy="900000"/>
          </a:xfrm>
          <a:prstGeom prst="rect">
            <a:avLst/>
          </a:prstGeom>
          <a:solidFill>
            <a:srgbClr val="DEDFEC"/>
          </a:solidFill>
          <a:ln>
            <a:solidFill>
              <a:srgbClr val="DEDF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5CC3D62-E00F-03F1-B8DE-A1275A4D94E7}"/>
              </a:ext>
            </a:extLst>
          </p:cNvPr>
          <p:cNvSpPr txBox="1"/>
          <p:nvPr/>
        </p:nvSpPr>
        <p:spPr>
          <a:xfrm>
            <a:off x="107504" y="999828"/>
            <a:ext cx="8856984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tx2"/>
              </a:buClr>
            </a:pPr>
            <a:r>
              <a:rPr lang="pt-PT" b="1" dirty="0">
                <a:solidFill>
                  <a:schemeClr val="tx2"/>
                </a:solidFill>
              </a:rPr>
              <a:t>Ângulo</a:t>
            </a:r>
            <a:r>
              <a:rPr lang="pt-PT" dirty="0"/>
              <a:t> é a região compreendida entre duas semirretas com a mesma origem. </a:t>
            </a:r>
          </a:p>
          <a:p>
            <a:pPr>
              <a:lnSpc>
                <a:spcPct val="150000"/>
              </a:lnSpc>
              <a:buClr>
                <a:schemeClr val="tx2"/>
              </a:buClr>
            </a:pPr>
            <a:r>
              <a:rPr lang="pt-PT" dirty="0"/>
              <a:t>Os ângulos têm dois </a:t>
            </a:r>
            <a:r>
              <a:rPr lang="pt-PT" b="1" dirty="0">
                <a:solidFill>
                  <a:schemeClr val="tx2"/>
                </a:solidFill>
              </a:rPr>
              <a:t>lados</a:t>
            </a:r>
            <a:r>
              <a:rPr lang="pt-PT" dirty="0"/>
              <a:t> e um </a:t>
            </a:r>
            <a:r>
              <a:rPr lang="pt-PT" b="1" dirty="0">
                <a:solidFill>
                  <a:schemeClr val="tx2"/>
                </a:solidFill>
              </a:rPr>
              <a:t>vértice</a:t>
            </a:r>
            <a:r>
              <a:rPr lang="pt-PT" dirty="0"/>
              <a:t>.</a:t>
            </a:r>
          </a:p>
        </p:txBody>
      </p:sp>
      <p:pic>
        <p:nvPicPr>
          <p:cNvPr id="16" name="Picture 2" descr="C:\Users\pmeinedo\Desktop\RECURSOS\MANUAIS_INT\MANUAIS_INT_TEXTO_MISSAO_MAT5\IMG\layerAsset 31.png">
            <a:extLst>
              <a:ext uri="{FF2B5EF4-FFF2-40B4-BE49-F238E27FC236}">
                <a16:creationId xmlns:a16="http://schemas.microsoft.com/office/drawing/2014/main" id="{2E874356-95B1-73FA-53A3-B091191EA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226560"/>
            <a:ext cx="2052033" cy="24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C995F216-14FF-6AB1-C8C3-F48C72D69410}"/>
                  </a:ext>
                </a:extLst>
              </p:cNvPr>
              <p:cNvSpPr txBox="1"/>
              <p:nvPr/>
            </p:nvSpPr>
            <p:spPr>
              <a:xfrm>
                <a:off x="107503" y="2627168"/>
                <a:ext cx="3805095" cy="15119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Clr>
                    <a:schemeClr val="bg2"/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kumimoji="0" lang="pt-PT" sz="16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Indica-se </a:t>
                </a:r>
                <a14:m>
                  <m:oMath xmlns:m="http://schemas.openxmlformats.org/officeDocument/2006/math">
                    <m:r>
                      <a:rPr lang="pt-PT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∡</m:t>
                    </m:r>
                    <m:r>
                      <a:rPr lang="pt-P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𝐴𝑂𝐵</m:t>
                    </m:r>
                  </m:oMath>
                </a14:m>
                <a:r>
                  <a:rPr kumimoji="0" lang="pt-PT" sz="1600" b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ou </a:t>
                </a:r>
                <a:r>
                  <a:rPr kumimoji="0" lang="pt-PT" sz="16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ângulo </a:t>
                </a:r>
                <a14:m>
                  <m:oMath xmlns:m="http://schemas.openxmlformats.org/officeDocument/2006/math">
                    <m:r>
                      <a:rPr kumimoji="0" lang="pt-PT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𝐴𝑂𝐵</m:t>
                    </m:r>
                  </m:oMath>
                </a14:m>
                <a:endParaRPr kumimoji="0" lang="pt-PT" sz="16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  <a:p>
                <a:pPr marL="285750" lvl="0" indent="-285750">
                  <a:lnSpc>
                    <a:spcPct val="200000"/>
                  </a:lnSpc>
                  <a:buClr>
                    <a:schemeClr val="bg2"/>
                  </a:buClr>
                  <a:buFont typeface="Arial" panose="020B0604020202020204" pitchFamily="34" charset="0"/>
                  <a:buChar char="•"/>
                </a:pPr>
                <a:r>
                  <a:rPr lang="pt-PT" sz="1600" b="1" dirty="0">
                    <a:solidFill>
                      <a:schemeClr val="bg2"/>
                    </a:solidFill>
                    <a:latin typeface="Arial"/>
                  </a:rPr>
                  <a:t>Lados:</a:t>
                </a:r>
                <a:r>
                  <a:rPr lang="pt-PT" sz="1600" dirty="0">
                    <a:solidFill>
                      <a:srgbClr val="000000"/>
                    </a:solidFill>
                    <a:latin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pt-PT" sz="16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sz="1600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r>
                      <a:rPr lang="pt-PT" sz="1600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0" lang="pt-PT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e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pt-PT" sz="16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sz="1600" i="1" dirty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r>
                      <a:rPr lang="pt-PT" sz="1600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kumimoji="0" lang="pt-PT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  <a:p>
                <a:pPr marL="285750" lvl="0" indent="-285750">
                  <a:lnSpc>
                    <a:spcPct val="200000"/>
                  </a:lnSpc>
                  <a:buClr>
                    <a:schemeClr val="bg2"/>
                  </a:buClr>
                  <a:buFont typeface="Arial" panose="020B0604020202020204" pitchFamily="34" charset="0"/>
                  <a:buChar char="•"/>
                </a:pPr>
                <a:r>
                  <a:rPr lang="pt-PT" sz="1600" b="1" dirty="0">
                    <a:solidFill>
                      <a:schemeClr val="bg2"/>
                    </a:solidFill>
                    <a:latin typeface="Arial"/>
                  </a:rPr>
                  <a:t>Vértice:</a:t>
                </a:r>
                <a:r>
                  <a:rPr lang="pt-PT" sz="1600" dirty="0">
                    <a:solidFill>
                      <a:srgbClr val="000000"/>
                    </a:solidFill>
                    <a:latin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pt-PT" sz="1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pt-PT" sz="1600" dirty="0">
                  <a:solidFill>
                    <a:srgbClr val="000000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C995F216-14FF-6AB1-C8C3-F48C72D69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3" y="2627168"/>
                <a:ext cx="3805095" cy="1511952"/>
              </a:xfrm>
              <a:prstGeom prst="rect">
                <a:avLst/>
              </a:prstGeom>
              <a:blipFill>
                <a:blip r:embed="rId4"/>
                <a:stretch>
                  <a:fillRect l="-641" b="-443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1CC772A5-8E88-1BC6-0AF4-65B531E15C6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835" r="16532"/>
          <a:stretch/>
        </p:blipFill>
        <p:spPr>
          <a:xfrm>
            <a:off x="4283968" y="2251599"/>
            <a:ext cx="2747633" cy="2195831"/>
          </a:xfrm>
          <a:prstGeom prst="rect">
            <a:avLst/>
          </a:prstGeom>
        </p:spPr>
      </p:pic>
      <p:sp>
        <p:nvSpPr>
          <p:cNvPr id="19" name="Arco 18">
            <a:extLst>
              <a:ext uri="{FF2B5EF4-FFF2-40B4-BE49-F238E27FC236}">
                <a16:creationId xmlns:a16="http://schemas.microsoft.com/office/drawing/2014/main" id="{8C54EE9A-AE0D-4481-4718-1F699B6759A8}"/>
              </a:ext>
            </a:extLst>
          </p:cNvPr>
          <p:cNvSpPr/>
          <p:nvPr/>
        </p:nvSpPr>
        <p:spPr>
          <a:xfrm rot="3998279" flipH="1">
            <a:off x="5153780" y="3445340"/>
            <a:ext cx="936000" cy="475722"/>
          </a:xfrm>
          <a:prstGeom prst="arc">
            <a:avLst>
              <a:gd name="adj1" fmla="val 12036783"/>
              <a:gd name="adj2" fmla="val 20795894"/>
            </a:avLst>
          </a:prstGeom>
          <a:ln w="19050"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819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 animBg="1"/>
      <p:bldP spid="15" grpId="0" uiExpand="1" build="p"/>
      <p:bldP spid="14" grpId="0" uiExpand="1" build="p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id="{CC1741A6-52BE-8F15-D871-E0D43B28160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45546" y="2941427"/>
            <a:ext cx="924113" cy="646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 grau como unidade de medida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PT" dirty="0"/>
              <a:t>Classificação e construção de ângulos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415B30E-B16B-0511-8E86-7708909F49A6}"/>
              </a:ext>
            </a:extLst>
          </p:cNvPr>
          <p:cNvSpPr/>
          <p:nvPr/>
        </p:nvSpPr>
        <p:spPr>
          <a:xfrm>
            <a:off x="108000" y="999828"/>
            <a:ext cx="8928000" cy="504000"/>
          </a:xfrm>
          <a:prstGeom prst="rect">
            <a:avLst/>
          </a:prstGeom>
          <a:solidFill>
            <a:srgbClr val="DEDFEC"/>
          </a:solidFill>
          <a:ln>
            <a:solidFill>
              <a:srgbClr val="DEDF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5CC3D62-E00F-03F1-B8DE-A1275A4D94E7}"/>
              </a:ext>
            </a:extLst>
          </p:cNvPr>
          <p:cNvSpPr txBox="1"/>
          <p:nvPr/>
        </p:nvSpPr>
        <p:spPr>
          <a:xfrm>
            <a:off x="104242" y="963087"/>
            <a:ext cx="8856984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/>
              <a:t>Para medir ângulos, podemos utilizar o </a:t>
            </a:r>
            <a:r>
              <a:rPr lang="pt-PT" b="1" dirty="0">
                <a:solidFill>
                  <a:schemeClr val="tx2"/>
                </a:solidFill>
              </a:rPr>
              <a:t>grau</a:t>
            </a:r>
            <a:r>
              <a:rPr lang="pt-PT" dirty="0"/>
              <a:t> como unidade de medida. </a:t>
            </a:r>
          </a:p>
        </p:txBody>
      </p:sp>
      <p:pic>
        <p:nvPicPr>
          <p:cNvPr id="16" name="Picture 2" descr="C:\Users\pmeinedo\Desktop\RECURSOS\MANUAIS_INT\MANUAIS_INT_TEXTO_MISSAO_MAT5\IMG\layerAsset 31.png">
            <a:extLst>
              <a:ext uri="{FF2B5EF4-FFF2-40B4-BE49-F238E27FC236}">
                <a16:creationId xmlns:a16="http://schemas.microsoft.com/office/drawing/2014/main" id="{2E874356-95B1-73FA-53A3-B091191EA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17627"/>
            <a:ext cx="2052033" cy="24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CC772A5-8E88-1BC6-0AF4-65B531E15C6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835" r="16532"/>
          <a:stretch/>
        </p:blipFill>
        <p:spPr>
          <a:xfrm>
            <a:off x="2843808" y="2788895"/>
            <a:ext cx="2747633" cy="2195831"/>
          </a:xfrm>
          <a:prstGeom prst="rect">
            <a:avLst/>
          </a:prstGeom>
        </p:spPr>
      </p:pic>
      <p:sp>
        <p:nvSpPr>
          <p:cNvPr id="19" name="Arco 18">
            <a:extLst>
              <a:ext uri="{FF2B5EF4-FFF2-40B4-BE49-F238E27FC236}">
                <a16:creationId xmlns:a16="http://schemas.microsoft.com/office/drawing/2014/main" id="{8C54EE9A-AE0D-4481-4718-1F699B6759A8}"/>
              </a:ext>
            </a:extLst>
          </p:cNvPr>
          <p:cNvSpPr/>
          <p:nvPr/>
        </p:nvSpPr>
        <p:spPr>
          <a:xfrm rot="3998279" flipH="1">
            <a:off x="3713621" y="3970522"/>
            <a:ext cx="936000" cy="475722"/>
          </a:xfrm>
          <a:prstGeom prst="arc">
            <a:avLst>
              <a:gd name="adj1" fmla="val 12036783"/>
              <a:gd name="adj2" fmla="val 20795894"/>
            </a:avLst>
          </a:prstGeom>
          <a:ln w="19050"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B5C2831-DDEB-639C-F24A-08541E244288}"/>
                  </a:ext>
                </a:extLst>
              </p:cNvPr>
              <p:cNvSpPr txBox="1"/>
              <p:nvPr/>
            </p:nvSpPr>
            <p:spPr>
              <a:xfrm>
                <a:off x="3774458" y="4143672"/>
                <a:ext cx="4071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B5C2831-DDEB-639C-F24A-08541E244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458" y="4143672"/>
                <a:ext cx="407163" cy="276999"/>
              </a:xfrm>
              <a:prstGeom prst="rect">
                <a:avLst/>
              </a:prstGeom>
              <a:blipFill>
                <a:blip r:embed="rId6"/>
                <a:stretch>
                  <a:fillRect l="-13433" r="-11940" b="-1111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45F6B72F-585A-B604-D479-CED8E2026BAD}"/>
                  </a:ext>
                </a:extLst>
              </p:cNvPr>
              <p:cNvSpPr txBox="1"/>
              <p:nvPr/>
            </p:nvSpPr>
            <p:spPr>
              <a:xfrm>
                <a:off x="107504" y="1892624"/>
                <a:ext cx="8856984" cy="8962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50000"/>
                  </a:lnSpc>
                  <a:buClr>
                    <a:srgbClr val="AD3E4F"/>
                  </a:buClr>
                </a:pPr>
                <a:r>
                  <a:rPr lang="pt-PT" dirty="0"/>
                  <a:t>A amplitude do ângulo </a:t>
                </a:r>
                <a14:m>
                  <m:oMath xmlns:m="http://schemas.openxmlformats.org/officeDocument/2006/math">
                    <m:r>
                      <a:rPr lang="pt-PT" i="1" dirty="0">
                        <a:latin typeface="Cambria Math" panose="02040503050406030204" pitchFamily="18" charset="0"/>
                      </a:rPr>
                      <m:t>𝐴𝑂𝐵</m:t>
                    </m:r>
                  </m:oMath>
                </a14:m>
                <a:r>
                  <a:rPr lang="pt-PT" dirty="0"/>
                  <a:t> representa-se por </a:t>
                </a:r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̂"/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r>
                      <a:rPr lang="pt-PT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pt-PT" dirty="0"/>
                  <a:t>. </a:t>
                </a:r>
              </a:p>
              <a:p>
                <a:pPr lvl="0">
                  <a:lnSpc>
                    <a:spcPct val="150000"/>
                  </a:lnSpc>
                  <a:buClr>
                    <a:srgbClr val="AD3E4F"/>
                  </a:buClr>
                </a:pPr>
                <a:r>
                  <a:rPr lang="pt-PT" dirty="0">
                    <a:solidFill>
                      <a:srgbClr val="000000"/>
                    </a:solidFill>
                  </a:rPr>
                  <a:t>Na figura, tem-se que </a:t>
                </a:r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̂"/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r>
                      <a:rPr lang="pt-PT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=50°</m:t>
                    </m:r>
                  </m:oMath>
                </a14:m>
                <a:r>
                  <a:rPr lang="pt-PT" dirty="0">
                    <a:solidFill>
                      <a:srgbClr val="0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45F6B72F-585A-B604-D479-CED8E2026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892624"/>
                <a:ext cx="8856984" cy="896271"/>
              </a:xfrm>
              <a:prstGeom prst="rect">
                <a:avLst/>
              </a:prstGeom>
              <a:blipFill>
                <a:blip r:embed="rId7"/>
                <a:stretch>
                  <a:fillRect l="-619" b="-1020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12">
            <a:extLst>
              <a:ext uri="{FF2B5EF4-FFF2-40B4-BE49-F238E27FC236}">
                <a16:creationId xmlns:a16="http://schemas.microsoft.com/office/drawing/2014/main" id="{CF0C9A90-1563-D163-DBA4-2F00B02F4725}"/>
              </a:ext>
            </a:extLst>
          </p:cNvPr>
          <p:cNvSpPr txBox="1"/>
          <p:nvPr/>
        </p:nvSpPr>
        <p:spPr>
          <a:xfrm>
            <a:off x="6372200" y="3579862"/>
            <a:ext cx="2355259" cy="9332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20000"/>
                <a:lumOff val="80000"/>
              </a:schemeClr>
            </a:solidFill>
            <a:prstDash val="sysDot"/>
          </a:ln>
        </p:spPr>
        <p:txBody>
          <a:bodyPr vert="horz" lIns="91440" tIns="45720" rIns="91440" bIns="45720" rtlCol="0">
            <a:noAutofit/>
          </a:bodyPr>
          <a:lstStyle>
            <a:lvl1pPr indent="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accent6">
                    <a:lumMod val="75000"/>
                  </a:schemeClr>
                </a:solidFill>
              </a:defRPr>
            </a:lvl1pPr>
            <a:lvl2pPr indent="-4572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1600"/>
            </a:lvl2pPr>
            <a:lvl3pPr marL="715963" indent="-271463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148000"/>
              <a:buFont typeface="Wingdings" panose="05000000000000000000" pitchFamily="2" charset="2"/>
              <a:buChar char="§"/>
              <a:defRPr sz="1600"/>
            </a:lvl3pPr>
            <a:lvl4pPr marL="1073150" indent="-269875">
              <a:spcBef>
                <a:spcPct val="20000"/>
              </a:spcBef>
              <a:buFont typeface="Wingdings" panose="05000000000000000000" pitchFamily="2" charset="2"/>
              <a:buChar char="§"/>
              <a:defRPr sz="16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pt-PT" b="0" dirty="0">
                <a:solidFill>
                  <a:schemeClr val="tx1"/>
                </a:solidFill>
              </a:rPr>
              <a:t>Para medir a amplitude de ângulos usamos o </a:t>
            </a:r>
            <a:r>
              <a:rPr lang="pt-PT" dirty="0"/>
              <a:t>transferidor</a:t>
            </a:r>
            <a:r>
              <a:rPr lang="pt-PT" b="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031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 animBg="1"/>
      <p:bldP spid="15" grpId="0" uiExpand="1" build="p"/>
      <p:bldP spid="19" grpId="0" animBg="1"/>
      <p:bldP spid="18" grpId="0"/>
      <p:bldP spid="25" grpId="0" build="p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Classificação de ângulos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PT" dirty="0"/>
              <a:t>Classificação e construção de ângulos</a:t>
            </a:r>
          </a:p>
        </p:txBody>
      </p:sp>
      <p:graphicFrame>
        <p:nvGraphicFramePr>
          <p:cNvPr id="3" name="Tabela 5">
            <a:extLst>
              <a:ext uri="{FF2B5EF4-FFF2-40B4-BE49-F238E27FC236}">
                <a16:creationId xmlns:a16="http://schemas.microsoft.com/office/drawing/2014/main" id="{F77F71E2-2016-FDA9-D9CB-7D6FFA73E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043429"/>
              </p:ext>
            </p:extLst>
          </p:nvPr>
        </p:nvGraphicFramePr>
        <p:xfrm>
          <a:off x="107504" y="1176313"/>
          <a:ext cx="8928550" cy="2763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710">
                  <a:extLst>
                    <a:ext uri="{9D8B030D-6E8A-4147-A177-3AD203B41FA5}">
                      <a16:colId xmlns:a16="http://schemas.microsoft.com/office/drawing/2014/main" val="3879425587"/>
                    </a:ext>
                  </a:extLst>
                </a:gridCol>
                <a:gridCol w="1785710">
                  <a:extLst>
                    <a:ext uri="{9D8B030D-6E8A-4147-A177-3AD203B41FA5}">
                      <a16:colId xmlns:a16="http://schemas.microsoft.com/office/drawing/2014/main" val="393346140"/>
                    </a:ext>
                  </a:extLst>
                </a:gridCol>
                <a:gridCol w="1785710">
                  <a:extLst>
                    <a:ext uri="{9D8B030D-6E8A-4147-A177-3AD203B41FA5}">
                      <a16:colId xmlns:a16="http://schemas.microsoft.com/office/drawing/2014/main" val="3516518034"/>
                    </a:ext>
                  </a:extLst>
                </a:gridCol>
                <a:gridCol w="1785710">
                  <a:extLst>
                    <a:ext uri="{9D8B030D-6E8A-4147-A177-3AD203B41FA5}">
                      <a16:colId xmlns:a16="http://schemas.microsoft.com/office/drawing/2014/main" val="2468473200"/>
                    </a:ext>
                  </a:extLst>
                </a:gridCol>
                <a:gridCol w="1785710">
                  <a:extLst>
                    <a:ext uri="{9D8B030D-6E8A-4147-A177-3AD203B41FA5}">
                      <a16:colId xmlns:a16="http://schemas.microsoft.com/office/drawing/2014/main" val="63096245"/>
                    </a:ext>
                  </a:extLst>
                </a:gridCol>
              </a:tblGrid>
              <a:tr h="293291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Ângulo giro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Ângulo raso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Ângulo reto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Ângulo agudo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Ângulo obtuso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808145"/>
                  </a:ext>
                </a:extLst>
              </a:tr>
              <a:tr h="1708309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54995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39418"/>
                  </a:ext>
                </a:extLst>
              </a:tr>
            </a:tbl>
          </a:graphicData>
        </a:graphic>
      </p:graphicFrame>
      <p:pic>
        <p:nvPicPr>
          <p:cNvPr id="26" name="Imagem 25">
            <a:extLst>
              <a:ext uri="{FF2B5EF4-FFF2-40B4-BE49-F238E27FC236}">
                <a16:creationId xmlns:a16="http://schemas.microsoft.com/office/drawing/2014/main" id="{7A76C754-0733-3583-9512-CC1E203923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094" r="19847"/>
          <a:stretch/>
        </p:blipFill>
        <p:spPr>
          <a:xfrm>
            <a:off x="1949361" y="2001165"/>
            <a:ext cx="1648787" cy="660083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98FBFB9C-EC7F-CEF2-BFE1-8617FE52E0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t="6289" r="13392"/>
          <a:stretch/>
        </p:blipFill>
        <p:spPr>
          <a:xfrm>
            <a:off x="4024843" y="1656404"/>
            <a:ext cx="1232463" cy="1349605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BDEA8824-87F0-C70A-94CF-25DBF143D43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35" r="17863"/>
          <a:stretch/>
        </p:blipFill>
        <p:spPr>
          <a:xfrm>
            <a:off x="251520" y="1872577"/>
            <a:ext cx="1469998" cy="917258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7890802B-34EA-BB02-A5F9-4C3AD9990E7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128" t="7460" r="14445"/>
          <a:stretch/>
        </p:blipFill>
        <p:spPr>
          <a:xfrm>
            <a:off x="7380312" y="1700523"/>
            <a:ext cx="1507746" cy="1261366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5FD648C5-6F5A-BA11-21E6-BF1F8E4C30F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-4074"/>
          <a:stretch/>
        </p:blipFill>
        <p:spPr>
          <a:xfrm>
            <a:off x="5621769" y="1838287"/>
            <a:ext cx="1507746" cy="9858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BA9BB0FA-6BA1-50CA-5FE9-8E5305739A32}"/>
                  </a:ext>
                </a:extLst>
              </p:cNvPr>
              <p:cNvSpPr txBox="1"/>
              <p:nvPr/>
            </p:nvSpPr>
            <p:spPr>
              <a:xfrm>
                <a:off x="718817" y="3461833"/>
                <a:ext cx="5354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360</m:t>
                      </m:r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BA9BB0FA-6BA1-50CA-5FE9-8E5305739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817" y="3461833"/>
                <a:ext cx="535403" cy="276999"/>
              </a:xfrm>
              <a:prstGeom prst="rect">
                <a:avLst/>
              </a:prstGeom>
              <a:blipFill>
                <a:blip r:embed="rId8"/>
                <a:stretch>
                  <a:fillRect l="-9091" r="-9091" b="-888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6D7F17D4-7B38-8493-A4E9-19CABFE1662D}"/>
                  </a:ext>
                </a:extLst>
              </p:cNvPr>
              <p:cNvSpPr txBox="1"/>
              <p:nvPr/>
            </p:nvSpPr>
            <p:spPr>
              <a:xfrm>
                <a:off x="2506052" y="3461832"/>
                <a:ext cx="5354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180</m:t>
                      </m:r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6D7F17D4-7B38-8493-A4E9-19CABFE16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052" y="3461832"/>
                <a:ext cx="535403" cy="276999"/>
              </a:xfrm>
              <a:prstGeom prst="rect">
                <a:avLst/>
              </a:prstGeom>
              <a:blipFill>
                <a:blip r:embed="rId9"/>
                <a:stretch>
                  <a:fillRect l="-7955" r="-10227" b="-888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1B4F6077-B607-A5ED-8FAE-2DE2ACBBC132}"/>
                  </a:ext>
                </a:extLst>
              </p:cNvPr>
              <p:cNvSpPr txBox="1"/>
              <p:nvPr/>
            </p:nvSpPr>
            <p:spPr>
              <a:xfrm>
                <a:off x="4437492" y="3461832"/>
                <a:ext cx="4071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90</m:t>
                      </m:r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1B4F6077-B607-A5ED-8FAE-2DE2ACBBC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492" y="3461832"/>
                <a:ext cx="407163" cy="276999"/>
              </a:xfrm>
              <a:prstGeom prst="rect">
                <a:avLst/>
              </a:prstGeom>
              <a:blipFill>
                <a:blip r:embed="rId10"/>
                <a:stretch>
                  <a:fillRect l="-13433" r="-10448" b="-888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456AA18F-9C02-0BB9-01E2-D1022EC46E5F}"/>
                  </a:ext>
                </a:extLst>
              </p:cNvPr>
              <p:cNvSpPr txBox="1"/>
              <p:nvPr/>
            </p:nvSpPr>
            <p:spPr>
              <a:xfrm>
                <a:off x="6053438" y="3463088"/>
                <a:ext cx="6444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&lt;90</m:t>
                      </m:r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456AA18F-9C02-0BB9-01E2-D1022EC46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438" y="3463088"/>
                <a:ext cx="644407" cy="276999"/>
              </a:xfrm>
              <a:prstGeom prst="rect">
                <a:avLst/>
              </a:prstGeom>
              <a:blipFill>
                <a:blip r:embed="rId11"/>
                <a:stretch>
                  <a:fillRect l="-5660" r="-7547" b="-869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E259ADA1-8B2F-56FA-AB22-5F5FBA49462E}"/>
                  </a:ext>
                </a:extLst>
              </p:cNvPr>
              <p:cNvSpPr txBox="1"/>
              <p:nvPr/>
            </p:nvSpPr>
            <p:spPr>
              <a:xfrm>
                <a:off x="7297417" y="3461832"/>
                <a:ext cx="16735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&gt;90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pt-PT" dirty="0"/>
                  <a:t>  e  </a:t>
                </a:r>
                <a14:m>
                  <m:oMath xmlns:m="http://schemas.openxmlformats.org/officeDocument/2006/math">
                    <m:r>
                      <a:rPr lang="pt-PT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180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pt-PT" dirty="0"/>
              </a:p>
            </p:txBody>
          </p:sp>
        </mc:Choice>
        <mc:Fallback xmlns="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E259ADA1-8B2F-56FA-AB22-5F5FBA494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417" y="3461832"/>
                <a:ext cx="1673535" cy="276999"/>
              </a:xfrm>
              <a:prstGeom prst="rect">
                <a:avLst/>
              </a:prstGeom>
              <a:blipFill>
                <a:blip r:embed="rId12"/>
                <a:stretch>
                  <a:fillRect l="-4364" t="-28889" r="-3636" b="-5111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717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3" grpId="0"/>
      <p:bldP spid="34" grpId="0"/>
      <p:bldP spid="35" grpId="0"/>
      <p:bldP spid="36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D9D2A985-60BD-D82B-48A5-EEDE6C3E002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36033" y="2215264"/>
            <a:ext cx="924113" cy="646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Medição de ângulos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PT" dirty="0"/>
              <a:t>Classificação e construção de ângulos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5CC3D62-E00F-03F1-B8DE-A1275A4D94E7}"/>
              </a:ext>
            </a:extLst>
          </p:cNvPr>
          <p:cNvSpPr txBox="1"/>
          <p:nvPr/>
        </p:nvSpPr>
        <p:spPr>
          <a:xfrm>
            <a:off x="107504" y="999828"/>
            <a:ext cx="88569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/>
              <a:t>Para medir a amplitude de ângulos usamos o </a:t>
            </a:r>
            <a:r>
              <a:rPr lang="pt-PT" b="1" dirty="0">
                <a:solidFill>
                  <a:schemeClr val="bg2"/>
                </a:solidFill>
              </a:rPr>
              <a:t>transferidor</a:t>
            </a:r>
            <a:r>
              <a:rPr lang="pt-PT" dirty="0"/>
              <a:t>.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80718FDC-B856-551F-FE20-D1AAB13FD88C}"/>
              </a:ext>
            </a:extLst>
          </p:cNvPr>
          <p:cNvSpPr txBox="1"/>
          <p:nvPr/>
        </p:nvSpPr>
        <p:spPr>
          <a:xfrm>
            <a:off x="5508104" y="2861539"/>
            <a:ext cx="3352042" cy="15424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20000"/>
                <a:lumOff val="80000"/>
              </a:schemeClr>
            </a:solidFill>
            <a:prstDash val="sysDot"/>
          </a:ln>
        </p:spPr>
        <p:txBody>
          <a:bodyPr vert="horz" lIns="91440" tIns="45720" rIns="91440" bIns="45720" rtlCol="0">
            <a:noAutofit/>
          </a:bodyPr>
          <a:lstStyle>
            <a:defPPr>
              <a:defRPr lang="pt-PT"/>
            </a:defPPr>
            <a:lvl1pPr indent="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/>
            </a:lvl1pPr>
            <a:lvl2pPr indent="-4572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1600"/>
            </a:lvl2pPr>
            <a:lvl3pPr marL="715963" indent="-271463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148000"/>
              <a:buFont typeface="Wingdings" panose="05000000000000000000" pitchFamily="2" charset="2"/>
              <a:buChar char="§"/>
              <a:defRPr sz="1600"/>
            </a:lvl3pPr>
            <a:lvl4pPr marL="1073150" indent="-269875">
              <a:spcBef>
                <a:spcPct val="20000"/>
              </a:spcBef>
              <a:buFont typeface="Wingdings" panose="05000000000000000000" pitchFamily="2" charset="2"/>
              <a:buChar char="§"/>
              <a:defRPr sz="16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pt-PT" dirty="0"/>
              <a:t>O transferidor tem duas escalas: uma da direita para a esquerda e outra da esquerda para a direita. </a:t>
            </a:r>
          </a:p>
          <a:p>
            <a:r>
              <a:rPr lang="pt-PT" dirty="0"/>
              <a:t>A medição faz-se sempre a partir do zero.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8103DDE1-EA10-8D55-3DD5-594A1F2B0A7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5794" y="1637790"/>
            <a:ext cx="3735840" cy="1867920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7DCC41B4-4444-18A2-2C68-F0737545EA9E}"/>
              </a:ext>
            </a:extLst>
          </p:cNvPr>
          <p:cNvSpPr/>
          <p:nvPr/>
        </p:nvSpPr>
        <p:spPr>
          <a:xfrm>
            <a:off x="1791648" y="4035263"/>
            <a:ext cx="13401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1600" b="1" i="0" dirty="0">
                <a:solidFill>
                  <a:schemeClr val="bg2"/>
                </a:solidFill>
                <a:cs typeface="Arial" panose="020B0604020202020204" pitchFamily="34" charset="0"/>
              </a:rPr>
              <a:t>Centro do transferidor</a:t>
            </a:r>
            <a:endParaRPr lang="pt-PT" sz="1600" b="1" dirty="0">
              <a:solidFill>
                <a:schemeClr val="bg2"/>
              </a:solidFill>
              <a:cs typeface="Arial" panose="020B0604020202020204" pitchFamily="34" charset="0"/>
            </a:endParaRP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09621CFE-437D-723B-79E8-3470913EC66A}"/>
              </a:ext>
            </a:extLst>
          </p:cNvPr>
          <p:cNvSpPr/>
          <p:nvPr/>
        </p:nvSpPr>
        <p:spPr>
          <a:xfrm>
            <a:off x="1791649" y="4011911"/>
            <a:ext cx="1340191" cy="631479"/>
          </a:xfrm>
          <a:prstGeom prst="roundRect">
            <a:avLst/>
          </a:prstGeom>
          <a:noFill/>
          <a:ln>
            <a:solidFill>
              <a:schemeClr val="bg2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DE99B4A1-F28B-E415-6F91-DF3EC19794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2301834" y="3544948"/>
            <a:ext cx="241369" cy="46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44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uiExpand="1" build="p"/>
      <p:bldP spid="12" grpId="0" animBg="1"/>
      <p:bldP spid="17" grpId="0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23378D29-3C76-CC8F-3E39-875390460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458" y="1414462"/>
            <a:ext cx="3729038" cy="231457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DAF74E2E-3FA8-7EE7-9E69-A699F6BC6D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458" y="1414461"/>
            <a:ext cx="3729038" cy="23145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Medição de ângulos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PT" dirty="0"/>
              <a:t>Classificação e construção de ângulos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5CC3D62-E00F-03F1-B8DE-A1275A4D94E7}"/>
                  </a:ext>
                </a:extLst>
              </p:cNvPr>
              <p:cNvSpPr txBox="1"/>
              <p:nvPr/>
            </p:nvSpPr>
            <p:spPr>
              <a:xfrm>
                <a:off x="107504" y="999828"/>
                <a:ext cx="4716000" cy="30013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buClr>
                    <a:schemeClr val="accent3"/>
                  </a:buClr>
                  <a:buFont typeface="+mj-lt"/>
                  <a:buAutoNum type="arabicPeriod"/>
                </a:pPr>
                <a:r>
                  <a:rPr lang="pt-PT" sz="1600" dirty="0"/>
                  <a:t>Coloca o transferidor de forma a que o seu centro esteja sobre o vértice do ângulo </a:t>
                </a:r>
                <a14:m>
                  <m:oMath xmlns:m="http://schemas.openxmlformats.org/officeDocument/2006/math">
                    <m:r>
                      <a:rPr lang="pt-PT" sz="1600" i="1" dirty="0" smtClean="0">
                        <a:latin typeface="Cambria Math" panose="02040503050406030204" pitchFamily="18" charset="0"/>
                      </a:rPr>
                      <m:t>𝐴𝑂𝐵</m:t>
                    </m:r>
                  </m:oMath>
                </a14:m>
                <a:r>
                  <a:rPr lang="pt-PT" sz="1600" dirty="0"/>
                  <a:t> (o ponto </a:t>
                </a:r>
                <a14:m>
                  <m:oMath xmlns:m="http://schemas.openxmlformats.org/officeDocument/2006/math">
                    <m:r>
                      <a:rPr lang="pt-PT" sz="1600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pt-PT" sz="1600" dirty="0"/>
                  <a:t>). </a:t>
                </a:r>
              </a:p>
              <a:p>
                <a:pPr marL="342900" indent="-342900" algn="just">
                  <a:lnSpc>
                    <a:spcPct val="150000"/>
                  </a:lnSpc>
                  <a:buClr>
                    <a:schemeClr val="accent3"/>
                  </a:buClr>
                  <a:buFont typeface="+mj-lt"/>
                  <a:buAutoNum type="arabicPeriod"/>
                </a:pPr>
                <a:r>
                  <a:rPr lang="pt-PT" sz="1600" dirty="0"/>
                  <a:t>Alinha a base do transferidor com um dos segmentos de reta (o segmento de reta </a:t>
                </a:r>
                <a14:m>
                  <m:oMath xmlns:m="http://schemas.openxmlformats.org/officeDocument/2006/math">
                    <m:r>
                      <a:rPr lang="pt-PT" sz="16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pt-PT" sz="1600" b="0" i="1" dirty="0" smtClean="0">
                        <a:latin typeface="Cambria Math" panose="02040503050406030204" pitchFamily="18" charset="0"/>
                      </a:rPr>
                      <m:t>𝑂𝐴</m:t>
                    </m:r>
                    <m:r>
                      <a:rPr lang="pt-PT" sz="16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PT" sz="1600" dirty="0"/>
                  <a:t>). </a:t>
                </a:r>
              </a:p>
              <a:p>
                <a:pPr marL="342900" indent="-342900" algn="just">
                  <a:lnSpc>
                    <a:spcPct val="150000"/>
                  </a:lnSpc>
                  <a:buClr>
                    <a:schemeClr val="accent3"/>
                  </a:buClr>
                  <a:buFont typeface="+mj-lt"/>
                  <a:buAutoNum type="arabicPeriod"/>
                </a:pPr>
                <a:r>
                  <a:rPr lang="pt-PT" sz="1600" dirty="0"/>
                  <a:t>Começa a medição do ângulo a partir dos </a:t>
                </a:r>
                <a14:m>
                  <m:oMath xmlns:m="http://schemas.openxmlformats.org/officeDocument/2006/math">
                    <m:r>
                      <a:rPr lang="pt-PT" sz="160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pt-PT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pt-PT" sz="1600" dirty="0"/>
                  <a:t>. </a:t>
                </a:r>
              </a:p>
              <a:p>
                <a:pPr marL="342900" indent="-342900" algn="just">
                  <a:lnSpc>
                    <a:spcPct val="150000"/>
                  </a:lnSpc>
                  <a:buClr>
                    <a:schemeClr val="accent3"/>
                  </a:buClr>
                  <a:buFont typeface="+mj-lt"/>
                  <a:buAutoNum type="arabicPeriod"/>
                </a:pPr>
                <a:r>
                  <a:rPr lang="pt-PT" sz="1600" dirty="0"/>
                  <a:t>Percorre a escala até encontrares o outro segmento de reta (o segmento de reta </a:t>
                </a:r>
                <a14:m>
                  <m:oMath xmlns:m="http://schemas.openxmlformats.org/officeDocument/2006/math">
                    <m:r>
                      <a:rPr lang="pt-PT" sz="16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pt-PT" sz="1600" b="0" i="1" dirty="0" smtClean="0">
                        <a:latin typeface="Cambria Math" panose="02040503050406030204" pitchFamily="18" charset="0"/>
                      </a:rPr>
                      <m:t>𝑂𝐵</m:t>
                    </m:r>
                    <m:r>
                      <a:rPr lang="pt-PT" sz="16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PT" sz="1600" dirty="0"/>
                  <a:t>).</a:t>
                </a:r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5CC3D62-E00F-03F1-B8DE-A1275A4D9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999828"/>
                <a:ext cx="4716000" cy="3001334"/>
              </a:xfrm>
              <a:prstGeom prst="rect">
                <a:avLst/>
              </a:prstGeom>
              <a:blipFill>
                <a:blip r:embed="rId5"/>
                <a:stretch>
                  <a:fillRect l="-517" r="-647" b="-182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co 19">
            <a:extLst>
              <a:ext uri="{FF2B5EF4-FFF2-40B4-BE49-F238E27FC236}">
                <a16:creationId xmlns:a16="http://schemas.microsoft.com/office/drawing/2014/main" id="{02ACFF0F-9479-1489-0770-7BB9558EF84D}"/>
              </a:ext>
            </a:extLst>
          </p:cNvPr>
          <p:cNvSpPr/>
          <p:nvPr/>
        </p:nvSpPr>
        <p:spPr>
          <a:xfrm rot="3998279" flipH="1">
            <a:off x="7697447" y="2579490"/>
            <a:ext cx="936000" cy="364932"/>
          </a:xfrm>
          <a:prstGeom prst="arc">
            <a:avLst>
              <a:gd name="adj1" fmla="val 12036783"/>
              <a:gd name="adj2" fmla="val 20795894"/>
            </a:avLst>
          </a:prstGeom>
          <a:ln w="19050"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443BE06-B329-ED37-B3CA-EB147CD924D6}"/>
                  </a:ext>
                </a:extLst>
              </p:cNvPr>
              <p:cNvSpPr txBox="1"/>
              <p:nvPr/>
            </p:nvSpPr>
            <p:spPr>
              <a:xfrm>
                <a:off x="6732240" y="4009153"/>
                <a:ext cx="1349896" cy="3786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̂"/>
                          <m:ctrlPr>
                            <a:rPr lang="pt-PT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PT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acc>
                      <m:r>
                        <a:rPr lang="pt-PT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pt-PT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=50°</m:t>
                      </m:r>
                    </m:oMath>
                  </m:oMathPara>
                </a14:m>
                <a:endParaRPr lang="pt-PT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443BE06-B329-ED37-B3CA-EB147CD92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4009153"/>
                <a:ext cx="1349896" cy="3786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738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20" grpId="0" animBg="1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DEA2EADF-8F1F-58D6-2A59-09A50D252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045" y="1047456"/>
            <a:ext cx="3891915" cy="290607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D788280-9EDC-4D1B-6C9E-DF2994DA2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0050" y="1047456"/>
            <a:ext cx="3891915" cy="290607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8FE1270-2A61-5601-B3B8-178E69EC8E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2040" y="1047456"/>
            <a:ext cx="3891915" cy="29060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Medição de ângulos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PT" dirty="0"/>
              <a:t>Classificação e construção de ângulos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5CC3D62-E00F-03F1-B8DE-A1275A4D94E7}"/>
                  </a:ext>
                </a:extLst>
              </p:cNvPr>
              <p:cNvSpPr txBox="1"/>
              <p:nvPr/>
            </p:nvSpPr>
            <p:spPr>
              <a:xfrm>
                <a:off x="107503" y="999828"/>
                <a:ext cx="4716000" cy="30013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buClr>
                    <a:schemeClr val="accent3"/>
                  </a:buClr>
                  <a:buFont typeface="+mj-lt"/>
                  <a:buAutoNum type="arabicPeriod"/>
                </a:pPr>
                <a:r>
                  <a:rPr lang="pt-PT" sz="1600" dirty="0"/>
                  <a:t>Coloca o transferidor de forma a que o seu centro esteja sobre o vértice do ângulo </a:t>
                </a:r>
                <a14:m>
                  <m:oMath xmlns:m="http://schemas.openxmlformats.org/officeDocument/2006/math">
                    <m:r>
                      <a:rPr lang="pt-PT" sz="1600" b="0" i="1" dirty="0" smtClean="0">
                        <a:latin typeface="Cambria Math" panose="02040503050406030204" pitchFamily="18" charset="0"/>
                      </a:rPr>
                      <m:t>𝑃𝑄𝑅</m:t>
                    </m:r>
                  </m:oMath>
                </a14:m>
                <a:r>
                  <a:rPr lang="pt-PT" sz="1600" dirty="0"/>
                  <a:t> (o ponto </a:t>
                </a:r>
                <a14:m>
                  <m:oMath xmlns:m="http://schemas.openxmlformats.org/officeDocument/2006/math">
                    <m:r>
                      <a:rPr lang="pt-PT" sz="1600" b="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PT" sz="1600" dirty="0"/>
                  <a:t>). </a:t>
                </a:r>
              </a:p>
              <a:p>
                <a:pPr marL="342900" indent="-342900" algn="just">
                  <a:lnSpc>
                    <a:spcPct val="150000"/>
                  </a:lnSpc>
                  <a:buClr>
                    <a:schemeClr val="accent3"/>
                  </a:buClr>
                  <a:buFont typeface="+mj-lt"/>
                  <a:buAutoNum type="arabicPeriod"/>
                </a:pPr>
                <a:r>
                  <a:rPr lang="pt-PT" sz="1600" dirty="0"/>
                  <a:t>Alinha a base do transferidor com um dos segmentos de reta (o segmento de reta </a:t>
                </a:r>
                <a14:m>
                  <m:oMath xmlns:m="http://schemas.openxmlformats.org/officeDocument/2006/math">
                    <m:r>
                      <a:rPr lang="pt-PT" sz="16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t-PT" sz="1600" i="1" dirty="0" smtClean="0">
                        <a:latin typeface="Cambria Math" panose="02040503050406030204" pitchFamily="18" charset="0"/>
                      </a:rPr>
                      <m:t>𝑄𝑅</m:t>
                    </m:r>
                    <m:r>
                      <a:rPr lang="pt-PT" sz="16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PT" sz="1600" dirty="0"/>
                  <a:t>). </a:t>
                </a:r>
              </a:p>
              <a:p>
                <a:pPr marL="342900" indent="-342900" algn="just">
                  <a:lnSpc>
                    <a:spcPct val="150000"/>
                  </a:lnSpc>
                  <a:buClr>
                    <a:schemeClr val="accent3"/>
                  </a:buClr>
                  <a:buFont typeface="+mj-lt"/>
                  <a:buAutoNum type="arabicPeriod"/>
                </a:pPr>
                <a:r>
                  <a:rPr lang="pt-PT" sz="1600" dirty="0"/>
                  <a:t>Começa a medição do ângulo a partir dos </a:t>
                </a:r>
                <a14:m>
                  <m:oMath xmlns:m="http://schemas.openxmlformats.org/officeDocument/2006/math">
                    <m:r>
                      <a:rPr lang="pt-PT" sz="160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pt-PT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pt-PT" sz="1600" dirty="0"/>
                  <a:t>. </a:t>
                </a:r>
              </a:p>
              <a:p>
                <a:pPr marL="342900" indent="-342900" algn="just">
                  <a:lnSpc>
                    <a:spcPct val="150000"/>
                  </a:lnSpc>
                  <a:buClr>
                    <a:schemeClr val="accent3"/>
                  </a:buClr>
                  <a:buFont typeface="+mj-lt"/>
                  <a:buAutoNum type="arabicPeriod"/>
                </a:pPr>
                <a:r>
                  <a:rPr lang="pt-PT" sz="1600" dirty="0"/>
                  <a:t>Percorre a escala até encontrares o outro segmento de reta (o segmento de reta </a:t>
                </a:r>
                <a14:m>
                  <m:oMath xmlns:m="http://schemas.openxmlformats.org/officeDocument/2006/math">
                    <m:r>
                      <a:rPr lang="pt-PT" sz="16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t-PT" sz="1600" i="1" dirty="0" smtClean="0">
                        <a:latin typeface="Cambria Math" panose="02040503050406030204" pitchFamily="18" charset="0"/>
                      </a:rPr>
                      <m:t>𝑄𝑃</m:t>
                    </m:r>
                    <m:r>
                      <a:rPr lang="pt-PT" sz="16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PT" sz="1600" dirty="0"/>
                  <a:t>).</a:t>
                </a:r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5CC3D62-E00F-03F1-B8DE-A1275A4D9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3" y="999828"/>
                <a:ext cx="4716000" cy="3001334"/>
              </a:xfrm>
              <a:prstGeom prst="rect">
                <a:avLst/>
              </a:prstGeom>
              <a:blipFill>
                <a:blip r:embed="rId6"/>
                <a:stretch>
                  <a:fillRect l="-517" r="-647" b="-182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443BE06-B329-ED37-B3CA-EB147CD924D6}"/>
                  </a:ext>
                </a:extLst>
              </p:cNvPr>
              <p:cNvSpPr txBox="1"/>
              <p:nvPr/>
            </p:nvSpPr>
            <p:spPr>
              <a:xfrm>
                <a:off x="6126509" y="4155926"/>
                <a:ext cx="1454064" cy="3786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acc>
                        <m:accPr>
                          <m:chr m:val="̂"/>
                          <m:ctrlPr>
                            <a:rPr lang="pt-PT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PT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acc>
                      <m:r>
                        <a:rPr lang="pt-PT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PT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105</m:t>
                      </m:r>
                      <m:r>
                        <a:rPr lang="pt-PT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pt-PT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443BE06-B329-ED37-B3CA-EB147CD92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509" y="4155926"/>
                <a:ext cx="1454064" cy="378630"/>
              </a:xfrm>
              <a:prstGeom prst="rect">
                <a:avLst/>
              </a:prstGeom>
              <a:blipFill>
                <a:blip r:embed="rId7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co 19">
            <a:extLst>
              <a:ext uri="{FF2B5EF4-FFF2-40B4-BE49-F238E27FC236}">
                <a16:creationId xmlns:a16="http://schemas.microsoft.com/office/drawing/2014/main" id="{02ACFF0F-9479-1489-0770-7BB9558EF84D}"/>
              </a:ext>
            </a:extLst>
          </p:cNvPr>
          <p:cNvSpPr/>
          <p:nvPr/>
        </p:nvSpPr>
        <p:spPr>
          <a:xfrm rot="280942">
            <a:off x="6203049" y="1243842"/>
            <a:ext cx="1349896" cy="732081"/>
          </a:xfrm>
          <a:prstGeom prst="arc">
            <a:avLst>
              <a:gd name="adj1" fmla="val 12036783"/>
              <a:gd name="adj2" fmla="val 20795894"/>
            </a:avLst>
          </a:prstGeom>
          <a:ln w="19050"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02ED01E-B31E-4CCF-9568-B2CFE6C11FCC}"/>
              </a:ext>
            </a:extLst>
          </p:cNvPr>
          <p:cNvSpPr/>
          <p:nvPr/>
        </p:nvSpPr>
        <p:spPr>
          <a:xfrm>
            <a:off x="5220088" y="2859782"/>
            <a:ext cx="144000" cy="2052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F3BCE42-C7AC-9BB6-EB84-30B543345238}"/>
              </a:ext>
            </a:extLst>
          </p:cNvPr>
          <p:cNvSpPr/>
          <p:nvPr/>
        </p:nvSpPr>
        <p:spPr>
          <a:xfrm>
            <a:off x="8100392" y="2931790"/>
            <a:ext cx="144000" cy="7200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778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21" grpId="0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Exercício 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PT" dirty="0"/>
              <a:t>Classificação e construção de ângulos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5CC3D62-E00F-03F1-B8DE-A1275A4D94E7}"/>
                  </a:ext>
                </a:extLst>
              </p:cNvPr>
              <p:cNvSpPr txBox="1"/>
              <p:nvPr/>
            </p:nvSpPr>
            <p:spPr>
              <a:xfrm>
                <a:off x="107503" y="999828"/>
                <a:ext cx="8928546" cy="26320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Clr>
                    <a:schemeClr val="accent3"/>
                  </a:buClr>
                </a:pPr>
                <a:r>
                  <a:rPr lang="pt-PT" sz="1600" dirty="0"/>
                  <a:t>Classifica o ângulo formado pelos ponteiros do relógio e indica a respetiva amplitude quando estes marcarem:</a:t>
                </a:r>
              </a:p>
              <a:p>
                <a:pPr>
                  <a:lnSpc>
                    <a:spcPct val="150000"/>
                  </a:lnSpc>
                  <a:buClr>
                    <a:schemeClr val="accent3"/>
                  </a:buClr>
                </a:pPr>
                <a14:m>
                  <m:oMath xmlns:m="http://schemas.openxmlformats.org/officeDocument/2006/math">
                    <m:r>
                      <a:rPr lang="pt-PT" sz="1600" b="1" i="0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𝐚</m:t>
                    </m:r>
                    <m:r>
                      <a:rPr lang="pt-PT" sz="1600" b="1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sz="1600" dirty="0"/>
                  <a:t> </a:t>
                </a:r>
                <a14:m>
                  <m:oMath xmlns:m="http://schemas.openxmlformats.org/officeDocument/2006/math">
                    <m:r>
                      <a:rPr lang="pt-PT" sz="160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pt-PT" sz="1600" dirty="0"/>
                  <a:t> horas;</a:t>
                </a:r>
              </a:p>
              <a:p>
                <a:pPr>
                  <a:lnSpc>
                    <a:spcPct val="150000"/>
                  </a:lnSpc>
                  <a:buClr>
                    <a:schemeClr val="accent3"/>
                  </a:buClr>
                </a:pPr>
                <a14:m>
                  <m:oMath xmlns:m="http://schemas.openxmlformats.org/officeDocument/2006/math">
                    <m:r>
                      <a:rPr lang="pt-PT" sz="1600" b="1" i="0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𝐛</m:t>
                    </m:r>
                    <m:r>
                      <a:rPr lang="pt-PT" sz="1600" b="1" i="1" dirty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sz="1600" dirty="0"/>
                  <a:t> </a:t>
                </a:r>
                <a14:m>
                  <m:oMath xmlns:m="http://schemas.openxmlformats.org/officeDocument/2006/math">
                    <m:r>
                      <a:rPr lang="pt-PT" sz="1600" i="1" dirty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pt-PT" sz="1600" dirty="0"/>
                  <a:t> horas;</a:t>
                </a:r>
              </a:p>
              <a:p>
                <a:pPr>
                  <a:lnSpc>
                    <a:spcPct val="150000"/>
                  </a:lnSpc>
                  <a:buClr>
                    <a:schemeClr val="accent3"/>
                  </a:buClr>
                </a:pPr>
                <a14:m>
                  <m:oMath xmlns:m="http://schemas.openxmlformats.org/officeDocument/2006/math">
                    <m:r>
                      <a:rPr lang="pt-PT" sz="1600" b="1" i="0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𝐜</m:t>
                    </m:r>
                    <m:r>
                      <a:rPr lang="pt-PT" sz="1600" b="1" i="1" dirty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sz="1600" dirty="0"/>
                  <a:t> </a:t>
                </a:r>
                <a14:m>
                  <m:oMath xmlns:m="http://schemas.openxmlformats.org/officeDocument/2006/math">
                    <m:r>
                      <a:rPr lang="pt-PT" sz="16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PT" sz="1600" dirty="0"/>
                  <a:t> hora;</a:t>
                </a:r>
              </a:p>
              <a:p>
                <a:pPr>
                  <a:lnSpc>
                    <a:spcPct val="150000"/>
                  </a:lnSpc>
                  <a:buClr>
                    <a:schemeClr val="accent3"/>
                  </a:buClr>
                </a:pPr>
                <a14:m>
                  <m:oMath xmlns:m="http://schemas.openxmlformats.org/officeDocument/2006/math">
                    <m:r>
                      <a:rPr lang="pt-PT" sz="1600" b="1" i="0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𝐝</m:t>
                    </m:r>
                    <m:r>
                      <a:rPr lang="pt-PT" sz="1600" b="1" i="1" dirty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sz="1600" dirty="0"/>
                  <a:t> </a:t>
                </a:r>
                <a14:m>
                  <m:oMath xmlns:m="http://schemas.openxmlformats.org/officeDocument/2006/math">
                    <m:r>
                      <a:rPr lang="pt-PT" sz="16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PT" sz="1600" dirty="0"/>
                  <a:t> horas;</a:t>
                </a:r>
              </a:p>
              <a:p>
                <a:pPr>
                  <a:lnSpc>
                    <a:spcPct val="150000"/>
                  </a:lnSpc>
                  <a:buClr>
                    <a:schemeClr val="accent3"/>
                  </a:buClr>
                </a:pPr>
                <a14:m>
                  <m:oMath xmlns:m="http://schemas.openxmlformats.org/officeDocument/2006/math">
                    <m:r>
                      <a:rPr lang="pt-PT" sz="1600" b="1" i="0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𝐞</m:t>
                    </m:r>
                    <m:r>
                      <a:rPr lang="pt-PT" sz="1600" b="1" i="1" dirty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sz="1600" dirty="0"/>
                  <a:t> </a:t>
                </a:r>
                <a14:m>
                  <m:oMath xmlns:m="http://schemas.openxmlformats.org/officeDocument/2006/math">
                    <m:r>
                      <a:rPr lang="pt-PT" sz="1600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pt-PT" sz="1600" dirty="0"/>
                  <a:t> horas.</a:t>
                </a:r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5CC3D62-E00F-03F1-B8DE-A1275A4D9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3" y="999828"/>
                <a:ext cx="8928546" cy="2632003"/>
              </a:xfrm>
              <a:prstGeom prst="rect">
                <a:avLst/>
              </a:prstGeom>
              <a:blipFill>
                <a:blip r:embed="rId3"/>
                <a:stretch>
                  <a:fillRect l="-410" b="-208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A698AB2D-A886-0033-242D-84021374F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" r="321"/>
          <a:stretch/>
        </p:blipFill>
        <p:spPr bwMode="auto">
          <a:xfrm>
            <a:off x="3995936" y="1779662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51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a 8">
                <a:extLst>
                  <a:ext uri="{FF2B5EF4-FFF2-40B4-BE49-F238E27FC236}">
                    <a16:creationId xmlns:a16="http://schemas.microsoft.com/office/drawing/2014/main" id="{06EAE2F0-9986-F593-9279-5EA2EBCE8C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8687984"/>
                  </p:ext>
                </p:extLst>
              </p:nvPr>
            </p:nvGraphicFramePr>
            <p:xfrm>
              <a:off x="107503" y="1419622"/>
              <a:ext cx="8928545" cy="3056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85709">
                      <a:extLst>
                        <a:ext uri="{9D8B030D-6E8A-4147-A177-3AD203B41FA5}">
                          <a16:colId xmlns:a16="http://schemas.microsoft.com/office/drawing/2014/main" val="258651979"/>
                        </a:ext>
                      </a:extLst>
                    </a:gridCol>
                    <a:gridCol w="1785709">
                      <a:extLst>
                        <a:ext uri="{9D8B030D-6E8A-4147-A177-3AD203B41FA5}">
                          <a16:colId xmlns:a16="http://schemas.microsoft.com/office/drawing/2014/main" val="3251592307"/>
                        </a:ext>
                      </a:extLst>
                    </a:gridCol>
                    <a:gridCol w="1785709">
                      <a:extLst>
                        <a:ext uri="{9D8B030D-6E8A-4147-A177-3AD203B41FA5}">
                          <a16:colId xmlns:a16="http://schemas.microsoft.com/office/drawing/2014/main" val="1752245641"/>
                        </a:ext>
                      </a:extLst>
                    </a:gridCol>
                    <a:gridCol w="1785709">
                      <a:extLst>
                        <a:ext uri="{9D8B030D-6E8A-4147-A177-3AD203B41FA5}">
                          <a16:colId xmlns:a16="http://schemas.microsoft.com/office/drawing/2014/main" val="2923205410"/>
                        </a:ext>
                      </a:extLst>
                    </a:gridCol>
                    <a:gridCol w="1785709">
                      <a:extLst>
                        <a:ext uri="{9D8B030D-6E8A-4147-A177-3AD203B41FA5}">
                          <a16:colId xmlns:a16="http://schemas.microsoft.com/office/drawing/2014/main" val="30609223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kumimoji="0" lang="pt-PT" sz="1600" b="1" i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𝐚</m:t>
                              </m:r>
                              <m:r>
                                <a:rPr kumimoji="0" lang="pt-PT" sz="16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r>
                            <a:rPr kumimoji="0" lang="pt-PT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0" lang="pt-PT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3</m:t>
                              </m:r>
                            </m:oMath>
                          </a14:m>
                          <a:r>
                            <a:rPr kumimoji="0" lang="pt-PT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horas</a:t>
                          </a:r>
                          <a:endParaRPr lang="pt-PT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kumimoji="0" lang="pt-PT" sz="1600" b="1" i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𝐛</m:t>
                              </m:r>
                              <m:r>
                                <a:rPr kumimoji="0" lang="pt-PT" sz="1600" b="1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r>
                            <a:rPr kumimoji="0" lang="pt-PT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0" lang="pt-PT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6</m:t>
                              </m:r>
                            </m:oMath>
                          </a14:m>
                          <a:r>
                            <a:rPr kumimoji="0" lang="pt-PT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horas</a:t>
                          </a:r>
                          <a:endParaRPr lang="pt-PT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kumimoji="0" lang="pt-PT" sz="1600" b="1" i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𝐜</m:t>
                              </m:r>
                              <m:r>
                                <a:rPr kumimoji="0" lang="pt-PT" sz="1600" b="1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r>
                            <a:rPr kumimoji="0" lang="pt-PT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0" lang="pt-PT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oMath>
                          </a14:m>
                          <a:r>
                            <a:rPr kumimoji="0" lang="pt-PT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hora</a:t>
                          </a:r>
                          <a:endParaRPr lang="pt-PT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kumimoji="0" lang="pt-PT" sz="1600" b="1" i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𝐝</m:t>
                              </m:r>
                              <m:r>
                                <a:rPr kumimoji="0" lang="pt-PT" sz="1600" b="1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r>
                            <a:rPr kumimoji="0" lang="pt-PT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0" lang="pt-PT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oMath>
                          </a14:m>
                          <a:r>
                            <a:rPr kumimoji="0" lang="pt-PT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horas</a:t>
                          </a:r>
                          <a:endParaRPr lang="pt-PT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kumimoji="0" lang="pt-PT" sz="1600" b="1" i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𝐞</m:t>
                              </m:r>
                              <m:r>
                                <a:rPr kumimoji="0" lang="pt-PT" sz="1600" b="1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r>
                            <a:rPr kumimoji="0" lang="pt-PT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0" lang="pt-PT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5</m:t>
                              </m:r>
                            </m:oMath>
                          </a14:m>
                          <a:r>
                            <a:rPr kumimoji="0" lang="pt-PT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horas</a:t>
                          </a:r>
                          <a:endParaRPr lang="pt-PT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22751846"/>
                      </a:ext>
                    </a:extLst>
                  </a:tr>
                  <a:tr h="1944000">
                    <a:tc>
                      <a:txBody>
                        <a:bodyPr/>
                        <a:lstStyle/>
                        <a:p>
                          <a:pPr algn="ctr"/>
                          <a:endParaRPr lang="pt-PT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PT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PT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PT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PT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54795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pt-PT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PT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PT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PT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PT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9419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pt-PT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PT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PT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PT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PT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66584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a 8">
                <a:extLst>
                  <a:ext uri="{FF2B5EF4-FFF2-40B4-BE49-F238E27FC236}">
                    <a16:creationId xmlns:a16="http://schemas.microsoft.com/office/drawing/2014/main" id="{06EAE2F0-9986-F593-9279-5EA2EBCE8C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8687984"/>
                  </p:ext>
                </p:extLst>
              </p:nvPr>
            </p:nvGraphicFramePr>
            <p:xfrm>
              <a:off x="107503" y="1419622"/>
              <a:ext cx="8928545" cy="3056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85709">
                      <a:extLst>
                        <a:ext uri="{9D8B030D-6E8A-4147-A177-3AD203B41FA5}">
                          <a16:colId xmlns:a16="http://schemas.microsoft.com/office/drawing/2014/main" val="258651979"/>
                        </a:ext>
                      </a:extLst>
                    </a:gridCol>
                    <a:gridCol w="1785709">
                      <a:extLst>
                        <a:ext uri="{9D8B030D-6E8A-4147-A177-3AD203B41FA5}">
                          <a16:colId xmlns:a16="http://schemas.microsoft.com/office/drawing/2014/main" val="3251592307"/>
                        </a:ext>
                      </a:extLst>
                    </a:gridCol>
                    <a:gridCol w="1785709">
                      <a:extLst>
                        <a:ext uri="{9D8B030D-6E8A-4147-A177-3AD203B41FA5}">
                          <a16:colId xmlns:a16="http://schemas.microsoft.com/office/drawing/2014/main" val="1752245641"/>
                        </a:ext>
                      </a:extLst>
                    </a:gridCol>
                    <a:gridCol w="1785709">
                      <a:extLst>
                        <a:ext uri="{9D8B030D-6E8A-4147-A177-3AD203B41FA5}">
                          <a16:colId xmlns:a16="http://schemas.microsoft.com/office/drawing/2014/main" val="2923205410"/>
                        </a:ext>
                      </a:extLst>
                    </a:gridCol>
                    <a:gridCol w="1785709">
                      <a:extLst>
                        <a:ext uri="{9D8B030D-6E8A-4147-A177-3AD203B41FA5}">
                          <a16:colId xmlns:a16="http://schemas.microsoft.com/office/drawing/2014/main" val="30609223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41" t="-1639" r="-401024" b="-7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341" t="-1639" r="-301024" b="-7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99660" t="-1639" r="-200000" b="-7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683" t="-1639" r="-100683" b="-7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0683" t="-1639" r="-683" b="-7278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2751846"/>
                      </a:ext>
                    </a:extLst>
                  </a:tr>
                  <a:tr h="1944000">
                    <a:tc>
                      <a:txBody>
                        <a:bodyPr/>
                        <a:lstStyle/>
                        <a:p>
                          <a:pPr algn="ctr"/>
                          <a:endParaRPr lang="pt-PT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PT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PT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PT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PT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54795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pt-PT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PT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PT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PT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PT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9419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pt-PT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PT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PT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PT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PT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66584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Exercício 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PT" dirty="0"/>
              <a:t>Classificação e construção de ângulos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5CC3D62-E00F-03F1-B8DE-A1275A4D94E7}"/>
              </a:ext>
            </a:extLst>
          </p:cNvPr>
          <p:cNvSpPr txBox="1"/>
          <p:nvPr/>
        </p:nvSpPr>
        <p:spPr>
          <a:xfrm>
            <a:off x="107503" y="999828"/>
            <a:ext cx="8928546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accent3"/>
              </a:buClr>
            </a:pPr>
            <a:r>
              <a:rPr lang="pt-PT" sz="1600" b="1" dirty="0">
                <a:solidFill>
                  <a:schemeClr val="bg2"/>
                </a:solidFill>
              </a:rPr>
              <a:t>Resolução: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4F5D4F4-E6CF-3380-809E-749C4D1BF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11664" y="1857660"/>
            <a:ext cx="1872550" cy="180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5FE12BA-E086-B4A2-ADFE-89A2252C7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0560" y="1857660"/>
            <a:ext cx="1872550" cy="180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DA68D7B-2BD3-E8ED-7D14-4AC98F5E6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601599" y="1857660"/>
            <a:ext cx="1872550" cy="180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4E3E347-3400-49C0-DDB5-C2955938B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21731" y="1857660"/>
            <a:ext cx="1872550" cy="180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479166A-6205-72AF-76E9-A333812FD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25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60555" y="1857458"/>
            <a:ext cx="1803600" cy="180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1DFE0DA7-D607-F6C7-D914-A980EF492499}"/>
              </a:ext>
            </a:extLst>
          </p:cNvPr>
          <p:cNvSpPr txBox="1"/>
          <p:nvPr/>
        </p:nvSpPr>
        <p:spPr>
          <a:xfrm>
            <a:off x="462653" y="3789248"/>
            <a:ext cx="104836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PT" sz="1600" dirty="0"/>
              <a:t>Ângulo reto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DC7A609-6F46-5E16-777B-C402BEFD3BE5}"/>
              </a:ext>
            </a:extLst>
          </p:cNvPr>
          <p:cNvSpPr txBox="1"/>
          <p:nvPr/>
        </p:nvSpPr>
        <p:spPr>
          <a:xfrm>
            <a:off x="2215731" y="3789248"/>
            <a:ext cx="109324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PT" sz="1600" dirty="0"/>
              <a:t>Ângulo raso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1C8E792-408D-9D29-5976-7EF668D8D666}"/>
              </a:ext>
            </a:extLst>
          </p:cNvPr>
          <p:cNvSpPr txBox="1"/>
          <p:nvPr/>
        </p:nvSpPr>
        <p:spPr>
          <a:xfrm>
            <a:off x="3940192" y="3789247"/>
            <a:ext cx="126316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PT" sz="1600" dirty="0"/>
              <a:t>Ângulo agudo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E0CC3F1-0466-A744-E697-7D0FD8627725}"/>
              </a:ext>
            </a:extLst>
          </p:cNvPr>
          <p:cNvSpPr txBox="1"/>
          <p:nvPr/>
        </p:nvSpPr>
        <p:spPr>
          <a:xfrm>
            <a:off x="5716356" y="3789247"/>
            <a:ext cx="126316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PT" sz="1600" dirty="0"/>
              <a:t>Ângulo agudo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777F5B4-56E8-E242-A444-BADBA75966BF}"/>
              </a:ext>
            </a:extLst>
          </p:cNvPr>
          <p:cNvSpPr txBox="1"/>
          <p:nvPr/>
        </p:nvSpPr>
        <p:spPr>
          <a:xfrm>
            <a:off x="7503179" y="3789246"/>
            <a:ext cx="130965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PT" sz="1600" dirty="0"/>
              <a:t>Ângulo obtuso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03932C99-F028-9E24-619A-83D1D5DE5B21}"/>
                  </a:ext>
                </a:extLst>
              </p:cNvPr>
              <p:cNvSpPr txBox="1"/>
              <p:nvPr/>
            </p:nvSpPr>
            <p:spPr>
              <a:xfrm>
                <a:off x="805695" y="4166042"/>
                <a:ext cx="36227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90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pt-PT" sz="16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03932C99-F028-9E24-619A-83D1D5DE5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695" y="4166042"/>
                <a:ext cx="362279" cy="246221"/>
              </a:xfrm>
              <a:prstGeom prst="rect">
                <a:avLst/>
              </a:prstGeom>
              <a:blipFill>
                <a:blip r:embed="rId10"/>
                <a:stretch>
                  <a:fillRect l="-10000" r="-8333" b="-731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0ACEB732-91F8-EAB4-23B3-9ED1796A3398}"/>
                  </a:ext>
                </a:extLst>
              </p:cNvPr>
              <p:cNvSpPr txBox="1"/>
              <p:nvPr/>
            </p:nvSpPr>
            <p:spPr>
              <a:xfrm>
                <a:off x="2524309" y="4163659"/>
                <a:ext cx="47609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180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pt-PT" sz="1600" dirty="0"/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0ACEB732-91F8-EAB4-23B3-9ED1796A3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309" y="4163659"/>
                <a:ext cx="476091" cy="246221"/>
              </a:xfrm>
              <a:prstGeom prst="rect">
                <a:avLst/>
              </a:prstGeom>
              <a:blipFill>
                <a:blip r:embed="rId11"/>
                <a:stretch>
                  <a:fillRect l="-7692" r="-7692" b="-100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7B3CBF67-E8E4-D523-F91E-83262BD7DF46}"/>
                  </a:ext>
                </a:extLst>
              </p:cNvPr>
              <p:cNvSpPr txBox="1"/>
              <p:nvPr/>
            </p:nvSpPr>
            <p:spPr>
              <a:xfrm>
                <a:off x="4356734" y="4163658"/>
                <a:ext cx="36227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30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pt-PT" sz="1600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7B3CBF67-E8E4-D523-F91E-83262BD7D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734" y="4163658"/>
                <a:ext cx="362279" cy="246221"/>
              </a:xfrm>
              <a:prstGeom prst="rect">
                <a:avLst/>
              </a:prstGeom>
              <a:blipFill>
                <a:blip r:embed="rId12"/>
                <a:stretch>
                  <a:fillRect l="-11864" r="-8475" b="-100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AC392316-6060-3AFC-F6F0-15C8AFAF40EE}"/>
                  </a:ext>
                </a:extLst>
              </p:cNvPr>
              <p:cNvSpPr txBox="1"/>
              <p:nvPr/>
            </p:nvSpPr>
            <p:spPr>
              <a:xfrm>
                <a:off x="6166799" y="4171006"/>
                <a:ext cx="36227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60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pt-PT" sz="1600" dirty="0"/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AC392316-6060-3AFC-F6F0-15C8AFAF4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799" y="4171006"/>
                <a:ext cx="362279" cy="246221"/>
              </a:xfrm>
              <a:prstGeom prst="rect">
                <a:avLst/>
              </a:prstGeom>
              <a:blipFill>
                <a:blip r:embed="rId13"/>
                <a:stretch>
                  <a:fillRect l="-11864" r="-8475" b="-731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55EEB923-94B3-FB03-5FF6-F216784A5B01}"/>
                  </a:ext>
                </a:extLst>
              </p:cNvPr>
              <p:cNvSpPr txBox="1"/>
              <p:nvPr/>
            </p:nvSpPr>
            <p:spPr>
              <a:xfrm>
                <a:off x="7919960" y="4163657"/>
                <a:ext cx="47609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150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pt-PT" sz="1600" dirty="0"/>
              </a:p>
            </p:txBody>
          </p:sp>
        </mc:Choice>
        <mc:Fallback xmlns="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55EEB923-94B3-FB03-5FF6-F216784A5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9960" y="4163657"/>
                <a:ext cx="476092" cy="246221"/>
              </a:xfrm>
              <a:prstGeom prst="rect">
                <a:avLst/>
              </a:prstGeom>
              <a:blipFill>
                <a:blip r:embed="rId14"/>
                <a:stretch>
                  <a:fillRect l="-8974" r="-7692" b="-100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0D942A59-1B2C-0251-3D15-0F6C13D0A8C2}"/>
              </a:ext>
            </a:extLst>
          </p:cNvPr>
          <p:cNvSpPr/>
          <p:nvPr/>
        </p:nvSpPr>
        <p:spPr>
          <a:xfrm>
            <a:off x="3888000" y="4554180"/>
            <a:ext cx="1368000" cy="360000"/>
          </a:xfrm>
          <a:prstGeom prst="roundRect">
            <a:avLst/>
          </a:prstGeom>
          <a:noFill/>
          <a:ln>
            <a:solidFill>
              <a:schemeClr val="bg2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48C3BF56-8DC8-A8C9-45D5-9BA95907D370}"/>
                  </a:ext>
                </a:extLst>
              </p:cNvPr>
              <p:cNvSpPr txBox="1"/>
              <p:nvPr/>
            </p:nvSpPr>
            <p:spPr>
              <a:xfrm>
                <a:off x="3945526" y="4603017"/>
                <a:ext cx="7211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90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°÷3</m:t>
                      </m:r>
                    </m:oMath>
                  </m:oMathPara>
                </a14:m>
                <a:endParaRPr lang="pt-PT" sz="1600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48C3BF56-8DC8-A8C9-45D5-9BA95907D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526" y="4603017"/>
                <a:ext cx="721159" cy="246221"/>
              </a:xfrm>
              <a:prstGeom prst="rect">
                <a:avLst/>
              </a:prstGeom>
              <a:blipFill>
                <a:blip r:embed="rId15"/>
                <a:stretch>
                  <a:fillRect l="-5042" r="-5042" b="-100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0F8A46BF-527D-3BC3-769F-3C48828EB8CC}"/>
                  </a:ext>
                </a:extLst>
              </p:cNvPr>
              <p:cNvSpPr txBox="1"/>
              <p:nvPr/>
            </p:nvSpPr>
            <p:spPr>
              <a:xfrm>
                <a:off x="4666685" y="4603018"/>
                <a:ext cx="57316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=30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pt-PT" sz="1600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0F8A46BF-527D-3BC3-769F-3C48828EB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685" y="4603018"/>
                <a:ext cx="573169" cy="246221"/>
              </a:xfrm>
              <a:prstGeom prst="rect">
                <a:avLst/>
              </a:prstGeom>
              <a:blipFill>
                <a:blip r:embed="rId16"/>
                <a:stretch>
                  <a:fillRect l="-2128" r="-5319" b="-100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5B5EB951-72CA-C214-C245-2596A9D36D2A}"/>
              </a:ext>
            </a:extLst>
          </p:cNvPr>
          <p:cNvSpPr/>
          <p:nvPr/>
        </p:nvSpPr>
        <p:spPr>
          <a:xfrm>
            <a:off x="5716356" y="4550931"/>
            <a:ext cx="1368000" cy="360000"/>
          </a:xfrm>
          <a:prstGeom prst="roundRect">
            <a:avLst/>
          </a:prstGeom>
          <a:noFill/>
          <a:ln>
            <a:solidFill>
              <a:schemeClr val="bg2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9CE066B0-CB11-4673-8580-8A328084B90C}"/>
                  </a:ext>
                </a:extLst>
              </p:cNvPr>
              <p:cNvSpPr txBox="1"/>
              <p:nvPr/>
            </p:nvSpPr>
            <p:spPr>
              <a:xfrm>
                <a:off x="5773882" y="4599768"/>
                <a:ext cx="7211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30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°×2</m:t>
                      </m:r>
                    </m:oMath>
                  </m:oMathPara>
                </a14:m>
                <a:endParaRPr lang="pt-PT" sz="1600" dirty="0"/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9CE066B0-CB11-4673-8580-8A328084B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882" y="4599768"/>
                <a:ext cx="721159" cy="246221"/>
              </a:xfrm>
              <a:prstGeom prst="rect">
                <a:avLst/>
              </a:prstGeom>
              <a:blipFill>
                <a:blip r:embed="rId17"/>
                <a:stretch>
                  <a:fillRect l="-4237" r="-5085" b="-75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97E87154-17C3-1801-C2E9-2EB4F6CCD5BB}"/>
                  </a:ext>
                </a:extLst>
              </p:cNvPr>
              <p:cNvSpPr txBox="1"/>
              <p:nvPr/>
            </p:nvSpPr>
            <p:spPr>
              <a:xfrm>
                <a:off x="6495041" y="4599769"/>
                <a:ext cx="57316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=60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pt-PT" sz="1600" dirty="0"/>
              </a:p>
            </p:txBody>
          </p:sp>
        </mc:Choice>
        <mc:Fallback xmlns="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97E87154-17C3-1801-C2E9-2EB4F6CCD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041" y="4599769"/>
                <a:ext cx="573169" cy="246221"/>
              </a:xfrm>
              <a:prstGeom prst="rect">
                <a:avLst/>
              </a:prstGeom>
              <a:blipFill>
                <a:blip r:embed="rId18"/>
                <a:stretch>
                  <a:fillRect l="-2128" r="-6383" b="-75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7232417C-9BEB-3FE4-F7B5-E6EE79043490}"/>
              </a:ext>
            </a:extLst>
          </p:cNvPr>
          <p:cNvSpPr/>
          <p:nvPr/>
        </p:nvSpPr>
        <p:spPr>
          <a:xfrm>
            <a:off x="7416480" y="4550931"/>
            <a:ext cx="1476000" cy="360000"/>
          </a:xfrm>
          <a:prstGeom prst="roundRect">
            <a:avLst/>
          </a:prstGeom>
          <a:noFill/>
          <a:ln>
            <a:solidFill>
              <a:schemeClr val="bg2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E3108C24-45D1-F440-F216-88F20C33C5DB}"/>
                  </a:ext>
                </a:extLst>
              </p:cNvPr>
              <p:cNvSpPr txBox="1"/>
              <p:nvPr/>
            </p:nvSpPr>
            <p:spPr>
              <a:xfrm>
                <a:off x="7474006" y="4599768"/>
                <a:ext cx="7211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30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°×5</m:t>
                      </m:r>
                    </m:oMath>
                  </m:oMathPara>
                </a14:m>
                <a:endParaRPr lang="pt-PT" sz="1600" dirty="0"/>
              </a:p>
            </p:txBody>
          </p:sp>
        </mc:Choice>
        <mc:Fallback xmlns="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E3108C24-45D1-F440-F216-88F20C33C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006" y="4599768"/>
                <a:ext cx="721159" cy="246221"/>
              </a:xfrm>
              <a:prstGeom prst="rect">
                <a:avLst/>
              </a:prstGeom>
              <a:blipFill>
                <a:blip r:embed="rId19"/>
                <a:stretch>
                  <a:fillRect l="-4237" r="-5085" b="-100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49AAB1A8-D13C-FD53-C6F2-F41E1A4ACEE7}"/>
                  </a:ext>
                </a:extLst>
              </p:cNvPr>
              <p:cNvSpPr txBox="1"/>
              <p:nvPr/>
            </p:nvSpPr>
            <p:spPr>
              <a:xfrm>
                <a:off x="8195165" y="4599769"/>
                <a:ext cx="6869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=150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pt-PT" sz="1600" dirty="0"/>
              </a:p>
            </p:txBody>
          </p:sp>
        </mc:Choice>
        <mc:Fallback xmlns="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49AAB1A8-D13C-FD53-C6F2-F41E1A4AC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5165" y="4599769"/>
                <a:ext cx="686983" cy="246221"/>
              </a:xfrm>
              <a:prstGeom prst="rect">
                <a:avLst/>
              </a:prstGeom>
              <a:blipFill>
                <a:blip r:embed="rId20"/>
                <a:stretch>
                  <a:fillRect l="-1770" r="-4425" b="-100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639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/>
      <p:bldP spid="22" grpId="0"/>
      <p:bldP spid="23" grpId="0"/>
      <p:bldP spid="24" grpId="0"/>
      <p:bldP spid="25" grpId="0"/>
      <p:bldP spid="11" grpId="0"/>
      <p:bldP spid="26" grpId="0"/>
      <p:bldP spid="27" grpId="0"/>
      <p:bldP spid="28" grpId="0"/>
      <p:bldP spid="29" grpId="0"/>
      <p:bldP spid="30" grpId="0" animBg="1"/>
      <p:bldP spid="33" grpId="0"/>
      <p:bldP spid="14" grpId="0"/>
      <p:bldP spid="35" grpId="0" animBg="1"/>
      <p:bldP spid="36" grpId="0"/>
      <p:bldP spid="37" grpId="0"/>
      <p:bldP spid="38" grpId="0" animBg="1"/>
      <p:bldP spid="39" grpId="0"/>
      <p:bldP spid="40" grpId="0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5C5E9E"/>
      </a:dk2>
      <a:lt2>
        <a:srgbClr val="25408F"/>
      </a:lt2>
      <a:accent1>
        <a:srgbClr val="50C5D3"/>
      </a:accent1>
      <a:accent2>
        <a:srgbClr val="5C5E9E"/>
      </a:accent2>
      <a:accent3>
        <a:srgbClr val="FF0000"/>
      </a:accent3>
      <a:accent4>
        <a:srgbClr val="5C5E9E"/>
      </a:accent4>
      <a:accent5>
        <a:srgbClr val="25408F"/>
      </a:accent5>
      <a:accent6>
        <a:srgbClr val="50C5D3"/>
      </a:accent6>
      <a:hlink>
        <a:srgbClr val="0070C0"/>
      </a:hlink>
      <a:folHlink>
        <a:srgbClr val="800080"/>
      </a:folHlink>
    </a:clrScheme>
    <a:fontScheme name="Custom 3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625</Words>
  <Application>Microsoft Office PowerPoint</Application>
  <PresentationFormat>Apresentação no Ecrã (16:9)</PresentationFormat>
  <Paragraphs>118</Paragraphs>
  <Slides>11</Slides>
  <Notes>10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8" baseType="lpstr">
      <vt:lpstr>Apertura Rg</vt:lpstr>
      <vt:lpstr>Arial</vt:lpstr>
      <vt:lpstr>Calibri</vt:lpstr>
      <vt:lpstr>Cambria Math</vt:lpstr>
      <vt:lpstr>Century Gothic</vt:lpstr>
      <vt:lpstr>Wingdings</vt:lpstr>
      <vt:lpstr>Office Theme</vt:lpstr>
      <vt:lpstr>Apresentação do PowerPoint</vt:lpstr>
      <vt:lpstr>Ângulo</vt:lpstr>
      <vt:lpstr>O grau como unidade de medida</vt:lpstr>
      <vt:lpstr>Classificação de ângulos</vt:lpstr>
      <vt:lpstr>Medição de ângulos</vt:lpstr>
      <vt:lpstr>Medição de ângulos</vt:lpstr>
      <vt:lpstr>Medição de ângulos</vt:lpstr>
      <vt:lpstr>Exercício 1</vt:lpstr>
      <vt:lpstr>Exercício 1</vt:lpstr>
      <vt:lpstr>Exercício 2</vt:lpstr>
      <vt:lpstr>Exercício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2022-03-17T12:25:16Z</dcterms:created>
  <dcterms:modified xsi:type="dcterms:W3CDTF">2022-08-01T15:30:31Z</dcterms:modified>
</cp:coreProperties>
</file>