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5" r:id="rId4"/>
    <p:sldId id="273" r:id="rId5"/>
    <p:sldId id="271" r:id="rId6"/>
    <p:sldId id="274" r:id="rId7"/>
    <p:sldId id="272" r:id="rId8"/>
    <p:sldId id="275" r:id="rId9"/>
    <p:sldId id="289" r:id="rId10"/>
    <p:sldId id="288" r:id="rId11"/>
    <p:sldId id="293" r:id="rId12"/>
    <p:sldId id="290" r:id="rId13"/>
    <p:sldId id="291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68">
          <p15:clr>
            <a:srgbClr val="A4A3A4"/>
          </p15:clr>
        </p15:guide>
        <p15:guide id="4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E9E"/>
    <a:srgbClr val="50C5D3"/>
    <a:srgbClr val="DEDFE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howGuides="1">
      <p:cViewPr varScale="1">
        <p:scale>
          <a:sx n="108" d="100"/>
          <a:sy n="108" d="100"/>
        </p:scale>
        <p:origin x="110" y="168"/>
      </p:cViewPr>
      <p:guideLst>
        <p:guide orient="horz"/>
        <p:guide orient="horz" pos="3208"/>
        <p:guide pos="68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meinedo\Desktop\RECURSOS\MANUAIS_INT\MANUAIS_INT_TEXTO_MISSAO_MAT5\IMG\layerAsset 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9"/>
            <a:ext cx="9468544" cy="5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talffps01\Educacao_Digital\Producao_Multimedia\_Apoio_Producao\__Desenvolvimento_Grafico\0001 - Logos\20 + leyaeducacao\Leya_educacao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53"/>
            <a:ext cx="785542" cy="3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27584" y="699542"/>
            <a:ext cx="7632848" cy="1152128"/>
          </a:xfr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pertura Rg" pitchFamily="50" charset="0"/>
              </a:defRPr>
            </a:lvl1pPr>
          </a:lstStyle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34130" y="1995686"/>
            <a:ext cx="294578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b="1" dirty="0">
                <a:solidFill>
                  <a:schemeClr val="bg1"/>
                </a:solidFill>
              </a:rPr>
              <a:t>Matemática | 5.º Ano</a:t>
            </a:r>
          </a:p>
        </p:txBody>
      </p:sp>
      <p:pic>
        <p:nvPicPr>
          <p:cNvPr id="3" name="Picture 2" descr="C:\Users\pmeinedo\Downloads\layerAsset 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77484"/>
            <a:ext cx="287586" cy="3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0" y="987425"/>
            <a:ext cx="4464050" cy="1728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4572000" y="2787650"/>
            <a:ext cx="4464050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2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8928546" cy="3672407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05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4392042" cy="36724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3671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4392613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076575"/>
            <a:ext cx="446405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892810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987574"/>
            <a:ext cx="4464050" cy="3671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787775"/>
            <a:ext cx="4464050" cy="1860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7283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95486"/>
            <a:ext cx="8928546" cy="50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771550"/>
            <a:ext cx="8928546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50" y="4803998"/>
            <a:ext cx="78484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088" y="4803775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3" descr="C:\Users\pmeinedo\Desktop\RECURSOS\MANUAIS_INT\MANUAIS_INT_ASA_CLICK_MAT5\PROVAS\img\Text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5694"/>
            <a:ext cx="261847" cy="2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SzPct val="148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6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64.png"/><Relationship Id="rId10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64.png"/><Relationship Id="rId10" Type="http://schemas.openxmlformats.org/officeDocument/2006/relationships/image" Target="../media/image87.png"/><Relationship Id="rId4" Type="http://schemas.openxmlformats.org/officeDocument/2006/relationships/image" Target="../media/image66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slide" Target="slide7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slide" Target="slide7.xml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6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15.xml"/><Relationship Id="rId5" Type="http://schemas.openxmlformats.org/officeDocument/2006/relationships/image" Target="../media/image12.png"/><Relationship Id="rId15" Type="http://schemas.openxmlformats.org/officeDocument/2006/relationships/slide" Target="slide17.xml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1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0.xm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15.jpeg"/><Relationship Id="rId1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slide" Target="slide2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slide" Target="slide24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15.jpeg"/><Relationship Id="rId14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93676" y="699542"/>
            <a:ext cx="7632848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Construção e igualdade de triângulos</a:t>
            </a:r>
          </a:p>
        </p:txBody>
      </p:sp>
    </p:spTree>
    <p:extLst>
      <p:ext uri="{BB962C8B-B14F-4D97-AF65-F5344CB8AC3E}">
        <p14:creationId xmlns:p14="http://schemas.microsoft.com/office/powerpoint/2010/main" val="412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F494E57C-1D36-9568-7615-6FD1FBFB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5698" y="301768"/>
            <a:ext cx="791642" cy="553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Critérios de igualdade de triângulos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1059582"/>
            <a:ext cx="5616178" cy="75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</a:pPr>
            <a:r>
              <a:rPr lang="pt-PT" dirty="0"/>
              <a:t>São também estes os critérios que permitem verificar se dois </a:t>
            </a:r>
            <a:r>
              <a:rPr lang="pt-PT" b="1" dirty="0">
                <a:solidFill>
                  <a:schemeClr val="tx2"/>
                </a:solidFill>
              </a:rPr>
              <a:t>triângulos</a:t>
            </a:r>
            <a:r>
              <a:rPr lang="pt-PT" dirty="0"/>
              <a:t> são </a:t>
            </a:r>
            <a:r>
              <a:rPr lang="pt-PT" b="1" dirty="0">
                <a:solidFill>
                  <a:schemeClr val="tx2"/>
                </a:solidFill>
              </a:rPr>
              <a:t>geometricamente iguais</a:t>
            </a:r>
            <a:r>
              <a:rPr lang="pt-PT" dirty="0"/>
              <a:t>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E7C716-319C-462D-9C24-855C8AE8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489" y="850343"/>
            <a:ext cx="3024000" cy="1182497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400" dirty="0">
                <a:solidFill>
                  <a:schemeClr val="accent6">
                    <a:lumMod val="75000"/>
                  </a:schemeClr>
                </a:solidFill>
              </a:rPr>
              <a:t>Nota: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PT" sz="1400" b="0" dirty="0"/>
              <a:t>Em geometria, as expressões «geometricamente iguais», «iguais» e «congruentes» têm o mesmo significado.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393BFF0-69C4-474F-947E-6B4D6E534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sp>
        <p:nvSpPr>
          <p:cNvPr id="20" name="Rectângulo arredondado 27">
            <a:extLst>
              <a:ext uri="{FF2B5EF4-FFF2-40B4-BE49-F238E27FC236}">
                <a16:creationId xmlns:a16="http://schemas.microsoft.com/office/drawing/2014/main" id="{5643C856-9466-41E7-8ECB-9F38B4C3AD9E}"/>
              </a:ext>
            </a:extLst>
          </p:cNvPr>
          <p:cNvSpPr/>
          <p:nvPr/>
        </p:nvSpPr>
        <p:spPr>
          <a:xfrm>
            <a:off x="3222000" y="2283717"/>
            <a:ext cx="2700000" cy="2592287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ângulo arredondado 28">
            <a:extLst>
              <a:ext uri="{FF2B5EF4-FFF2-40B4-BE49-F238E27FC236}">
                <a16:creationId xmlns:a16="http://schemas.microsoft.com/office/drawing/2014/main" id="{6F59C338-1868-4CDC-8E36-F29F3830D519}"/>
              </a:ext>
            </a:extLst>
          </p:cNvPr>
          <p:cNvSpPr/>
          <p:nvPr/>
        </p:nvSpPr>
        <p:spPr>
          <a:xfrm>
            <a:off x="6149959" y="2284842"/>
            <a:ext cx="2700000" cy="2591162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ângulo arredondado 27">
            <a:extLst>
              <a:ext uri="{FF2B5EF4-FFF2-40B4-BE49-F238E27FC236}">
                <a16:creationId xmlns:a16="http://schemas.microsoft.com/office/drawing/2014/main" id="{7B4D86EA-11CC-4B96-9787-956B5FA5F8E1}"/>
              </a:ext>
            </a:extLst>
          </p:cNvPr>
          <p:cNvSpPr/>
          <p:nvPr/>
        </p:nvSpPr>
        <p:spPr>
          <a:xfrm>
            <a:off x="294041" y="2283718"/>
            <a:ext cx="2700000" cy="2592288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101E65-F648-4394-BC80-3CF709E88E31}"/>
              </a:ext>
            </a:extLst>
          </p:cNvPr>
          <p:cNvSpPr txBox="1"/>
          <p:nvPr/>
        </p:nvSpPr>
        <p:spPr>
          <a:xfrm>
            <a:off x="755576" y="22837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3"/>
                </a:solidFill>
              </a:rPr>
              <a:t>Critério LLL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F50108-3C31-4106-94F8-748B41008B38}"/>
              </a:ext>
            </a:extLst>
          </p:cNvPr>
          <p:cNvSpPr txBox="1"/>
          <p:nvPr/>
        </p:nvSpPr>
        <p:spPr>
          <a:xfrm>
            <a:off x="3671900" y="22837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3"/>
                </a:solidFill>
              </a:rPr>
              <a:t>Critério LAL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BAF748-0A55-45C8-862D-CE26B006570F}"/>
              </a:ext>
            </a:extLst>
          </p:cNvPr>
          <p:cNvSpPr txBox="1"/>
          <p:nvPr/>
        </p:nvSpPr>
        <p:spPr>
          <a:xfrm>
            <a:off x="6600709" y="22837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3"/>
                </a:solidFill>
              </a:rPr>
              <a:t>Critério ALA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DA5030-C5A6-4B42-A0E8-B09DBCA75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882"/>
          <a:stretch/>
        </p:blipFill>
        <p:spPr>
          <a:xfrm>
            <a:off x="467853" y="2981345"/>
            <a:ext cx="1221744" cy="1584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0146CA6-A4F6-494B-A5CC-45D89E93F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882"/>
          <a:stretch/>
        </p:blipFill>
        <p:spPr>
          <a:xfrm rot="12430002">
            <a:off x="1372923" y="2844591"/>
            <a:ext cx="1221744" cy="1584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B060544-16E9-4EB4-9DC8-9432CDC15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790" r="42281"/>
          <a:stretch/>
        </p:blipFill>
        <p:spPr>
          <a:xfrm>
            <a:off x="3459662" y="2988778"/>
            <a:ext cx="1072548" cy="1584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D630925-FF10-4528-8160-835CF6E1C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790" r="42281"/>
          <a:stretch/>
        </p:blipFill>
        <p:spPr>
          <a:xfrm rot="8736544">
            <a:off x="4733504" y="2844591"/>
            <a:ext cx="1072548" cy="1584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9C3FFC4A-EF05-48AB-BEBC-E58C3D7DD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368" t="34592" r="-1320"/>
          <a:stretch/>
        </p:blipFill>
        <p:spPr>
          <a:xfrm>
            <a:off x="6821231" y="3556099"/>
            <a:ext cx="1962367" cy="103605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449A412B-6E91-43D4-919C-07954069DB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368" t="34592" r="-1320"/>
          <a:stretch/>
        </p:blipFill>
        <p:spPr>
          <a:xfrm rot="10800000" flipH="1">
            <a:off x="6221959" y="2771625"/>
            <a:ext cx="1962367" cy="10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2" grpId="0" uiExpand="1" build="p" animBg="1"/>
      <p:bldP spid="20" grpId="0" animBg="1"/>
      <p:bldP spid="21" grpId="0" animBg="1"/>
      <p:bldP spid="22" grpId="0" animBg="1"/>
      <p:bldP spid="6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Critérios de igualdade de triângulos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062C64-ACC8-43C9-A695-12C4D16A3268}"/>
              </a:ext>
            </a:extLst>
          </p:cNvPr>
          <p:cNvSpPr txBox="1"/>
          <p:nvPr/>
        </p:nvSpPr>
        <p:spPr>
          <a:xfrm>
            <a:off x="107949" y="915566"/>
            <a:ext cx="8855743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/>
                </a:solidFill>
              </a:rPr>
              <a:t>Critério lado-lado-lado (</a:t>
            </a:r>
            <a:r>
              <a:rPr lang="pt-PT" b="1" i="0" dirty="0">
                <a:solidFill>
                  <a:schemeClr val="bg2"/>
                </a:solidFill>
                <a:latin typeface="+mj-lt"/>
              </a:rPr>
              <a:t>LLL</a:t>
            </a:r>
            <a:r>
              <a:rPr lang="pt-PT" b="1" dirty="0">
                <a:solidFill>
                  <a:schemeClr val="bg2"/>
                </a:solidFill>
              </a:rPr>
              <a:t>):</a:t>
            </a:r>
            <a:r>
              <a:rPr lang="pt-PT" dirty="0"/>
              <a:t> dois triângulos são iguais se os comprimentos dos três lados correspondentes forem iguais.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9F659C9-01F9-4542-8738-40596D182A7B}"/>
                  </a:ext>
                </a:extLst>
              </p:cNvPr>
              <p:cNvSpPr txBox="1"/>
              <p:nvPr/>
            </p:nvSpPr>
            <p:spPr>
              <a:xfrm>
                <a:off x="6744559" y="3428519"/>
                <a:ext cx="983474" cy="124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acc>
                    </m:oMath>
                  </m:oMathPara>
                </a14:m>
                <a:endParaRPr lang="pt-PT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acc>
                    </m:oMath>
                  </m:oMathPara>
                </a14:m>
                <a:endParaRPr lang="pt-P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9F659C9-01F9-4542-8738-40596D182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59" y="3428519"/>
                <a:ext cx="983474" cy="1249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C90F544-670C-45D5-8BBE-959E616EE93F}"/>
                  </a:ext>
                </a:extLst>
              </p:cNvPr>
              <p:cNvSpPr txBox="1"/>
              <p:nvPr/>
            </p:nvSpPr>
            <p:spPr>
              <a:xfrm>
                <a:off x="4394916" y="2240037"/>
                <a:ext cx="4568776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pt-PT" sz="1700" dirty="0">
                    <a:latin typeface="Arial" panose="020B0604020202020204" pitchFamily="34" charset="0"/>
                  </a:rPr>
                  <a:t>Os triângulos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são iguais, dado que têm os três lados correspondentes iguais (critério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𝐿𝐿𝐿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C90F544-670C-45D5-8BBE-959E616E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16" y="2240037"/>
                <a:ext cx="4568776" cy="877163"/>
              </a:xfrm>
              <a:prstGeom prst="rect">
                <a:avLst/>
              </a:prstGeom>
              <a:blipFill>
                <a:blip r:embed="rId3"/>
                <a:stretch>
                  <a:fillRect l="-935" t="-2083" r="-1869"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FFD9AD3-C1EE-4E57-BC4C-043899B850A4}"/>
              </a:ext>
            </a:extLst>
          </p:cNvPr>
          <p:cNvSpPr/>
          <p:nvPr/>
        </p:nvSpPr>
        <p:spPr>
          <a:xfrm>
            <a:off x="6516216" y="3418795"/>
            <a:ext cx="1440160" cy="1260000"/>
          </a:xfrm>
          <a:prstGeom prst="roundRect">
            <a:avLst/>
          </a:prstGeom>
          <a:noFill/>
          <a:ln>
            <a:solidFill>
              <a:srgbClr val="5C5E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4" name="Picture 2" descr="C:\Users\pmeinedo\Desktop\RECURSOS\MANUAIS_INT\MANUAIS_INT_TEXTO_MISSAO_MAT5\IMG\layerAsset 33.png">
            <a:extLst>
              <a:ext uri="{FF2B5EF4-FFF2-40B4-BE49-F238E27FC236}">
                <a16:creationId xmlns:a16="http://schemas.microsoft.com/office/drawing/2014/main" id="{BDC891C9-DE7D-4AD5-AAFA-FB65597D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49" y="3940496"/>
            <a:ext cx="1026671" cy="28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393BFF0-69C4-474F-947E-6B4D6E534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DBD790B-1671-4FB5-A8F1-C153F6876244}"/>
              </a:ext>
            </a:extLst>
          </p:cNvPr>
          <p:cNvGrpSpPr/>
          <p:nvPr/>
        </p:nvGrpSpPr>
        <p:grpSpPr>
          <a:xfrm>
            <a:off x="261319" y="2089555"/>
            <a:ext cx="2173965" cy="2628625"/>
            <a:chOff x="261319" y="2089555"/>
            <a:chExt cx="2173965" cy="2628625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0ADD24-9C8D-4478-927B-792119989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" b="8"/>
            <a:stretch/>
          </p:blipFill>
          <p:spPr>
            <a:xfrm>
              <a:off x="509874" y="2374646"/>
              <a:ext cx="1666014" cy="216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99B16CED-76A1-4B61-82FB-D2923692E11D}"/>
                    </a:ext>
                  </a:extLst>
                </p:cNvPr>
                <p:cNvSpPr txBox="1"/>
                <p:nvPr/>
              </p:nvSpPr>
              <p:spPr>
                <a:xfrm>
                  <a:off x="1951854" y="4329699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99B16CED-76A1-4B61-82FB-D2923692E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854" y="4329699"/>
                  <a:ext cx="4834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C0697ED8-9016-46E6-9A5D-2C8DDD6D6068}"/>
                    </a:ext>
                  </a:extLst>
                </p:cNvPr>
                <p:cNvSpPr txBox="1"/>
                <p:nvPr/>
              </p:nvSpPr>
              <p:spPr>
                <a:xfrm>
                  <a:off x="261319" y="4348848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C0697ED8-9016-46E6-9A5D-2C8DDD6D6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9" y="4348848"/>
                  <a:ext cx="4834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E82B59-787F-494D-A007-3A463641577D}"/>
                    </a:ext>
                  </a:extLst>
                </p:cNvPr>
                <p:cNvSpPr txBox="1"/>
                <p:nvPr/>
              </p:nvSpPr>
              <p:spPr>
                <a:xfrm>
                  <a:off x="346575" y="2089555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E82B59-787F-494D-A007-3A463641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75" y="2089555"/>
                  <a:ext cx="4834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4E1A099-B740-32AF-87B7-796DF9FB4773}"/>
              </a:ext>
            </a:extLst>
          </p:cNvPr>
          <p:cNvGrpSpPr/>
          <p:nvPr/>
        </p:nvGrpSpPr>
        <p:grpSpPr>
          <a:xfrm>
            <a:off x="2034778" y="1928789"/>
            <a:ext cx="2286640" cy="3119682"/>
            <a:chOff x="2034778" y="1928789"/>
            <a:chExt cx="2286640" cy="31196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B734D182-D1D1-4449-A8B8-141A593F0D23}"/>
                    </a:ext>
                  </a:extLst>
                </p:cNvPr>
                <p:cNvSpPr txBox="1"/>
                <p:nvPr/>
              </p:nvSpPr>
              <p:spPr>
                <a:xfrm>
                  <a:off x="2339752" y="1928789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B734D182-D1D1-4449-A8B8-141A593F0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1928789"/>
                  <a:ext cx="48343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40E55BF-E3C4-4224-A13B-8F0657E36EAB}"/>
                    </a:ext>
                  </a:extLst>
                </p:cNvPr>
                <p:cNvSpPr txBox="1"/>
                <p:nvPr/>
              </p:nvSpPr>
              <p:spPr>
                <a:xfrm>
                  <a:off x="3837988" y="2742843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40E55BF-E3C4-4224-A13B-8F0657E36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988" y="2742843"/>
                  <a:ext cx="4834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B6434903-29F9-4C3B-A5C6-D98AEB5B32DE}"/>
                    </a:ext>
                  </a:extLst>
                </p:cNvPr>
                <p:cNvSpPr txBox="1"/>
                <p:nvPr/>
              </p:nvSpPr>
              <p:spPr>
                <a:xfrm>
                  <a:off x="2818369" y="4679139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B6434903-29F9-4C3B-A5C6-D98AEB5B3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369" y="4679139"/>
                  <a:ext cx="4834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5EF88B74-8562-22C9-3C86-C5B90358E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3882"/>
            <a:stretch/>
          </p:blipFill>
          <p:spPr>
            <a:xfrm rot="12430002">
              <a:off x="2034778" y="2374647"/>
              <a:ext cx="1666015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7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Critérios de igualdade de triângulos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062C64-ACC8-43C9-A695-12C4D16A3268}"/>
              </a:ext>
            </a:extLst>
          </p:cNvPr>
          <p:cNvSpPr txBox="1"/>
          <p:nvPr/>
        </p:nvSpPr>
        <p:spPr>
          <a:xfrm>
            <a:off x="107950" y="915566"/>
            <a:ext cx="8856000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/>
                </a:solidFill>
              </a:rPr>
              <a:t>Critério lado-ângulo-lado (</a:t>
            </a:r>
            <a:r>
              <a:rPr lang="pt-PT" b="1" i="0" dirty="0">
                <a:solidFill>
                  <a:schemeClr val="bg2"/>
                </a:solidFill>
                <a:latin typeface="+mj-lt"/>
              </a:rPr>
              <a:t>LAL</a:t>
            </a:r>
            <a:r>
              <a:rPr lang="pt-PT" b="1" dirty="0">
                <a:solidFill>
                  <a:schemeClr val="bg2"/>
                </a:solidFill>
              </a:rPr>
              <a:t>):</a:t>
            </a:r>
            <a:r>
              <a:rPr lang="pt-PT" dirty="0"/>
              <a:t> dois triângulos são iguais se os comprimentos de dois lados correspondentes são iguais e a amplitude do ângulo por eles formado for igual.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B82A1D3-DBF1-40C6-9561-296C8AD34A7A}"/>
                  </a:ext>
                </a:extLst>
              </p:cNvPr>
              <p:cNvSpPr txBox="1"/>
              <p:nvPr/>
            </p:nvSpPr>
            <p:spPr>
              <a:xfrm>
                <a:off x="4394785" y="2240259"/>
                <a:ext cx="4569165" cy="1400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1700" dirty="0">
                    <a:latin typeface="Arial" panose="020B0604020202020204" pitchFamily="34" charset="0"/>
                  </a:rPr>
                  <a:t>Os triângulos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são iguais, pois dois dos lados do triângulo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o ângulo por eles formado são iguais com os elementos correspondentes do triângulo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(critério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). </a:t>
                </a:r>
                <a:endParaRPr lang="pt-PT" sz="17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B82A1D3-DBF1-40C6-9561-296C8AD3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85" y="2240259"/>
                <a:ext cx="4569165" cy="1400383"/>
              </a:xfrm>
              <a:prstGeom prst="rect">
                <a:avLst/>
              </a:prstGeom>
              <a:blipFill>
                <a:blip r:embed="rId2"/>
                <a:stretch>
                  <a:fillRect l="-935" t="-1304" r="-935" b="-47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87CD00-015C-483C-BA22-619A6481BF32}"/>
                  </a:ext>
                </a:extLst>
              </p:cNvPr>
              <p:cNvSpPr txBox="1"/>
              <p:nvPr/>
            </p:nvSpPr>
            <p:spPr>
              <a:xfrm>
                <a:off x="6332603" y="3741661"/>
                <a:ext cx="1290546" cy="1259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acc>
                    </m:oMath>
                  </m:oMathPara>
                </a14:m>
                <a:endParaRPr lang="pt-PT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acc>
                    </m:oMath>
                  </m:oMathPara>
                </a14:m>
                <a:endParaRPr lang="pt-P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PT" i="1" dirty="0">
                          <a:latin typeface="Cambria Math"/>
                        </a:rPr>
                        <m:t>𝐶</m:t>
                      </m:r>
                      <m:r>
                        <a:rPr lang="pt-PT" i="1" dirty="0">
                          <a:latin typeface="Cambria Math"/>
                        </a:rPr>
                        <m:t>=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PT" i="1" dirty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87CD00-015C-483C-BA22-619A6481B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03" y="3741661"/>
                <a:ext cx="1290546" cy="1259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84D53F-29AD-43ED-98FB-99CD2AD95587}"/>
              </a:ext>
            </a:extLst>
          </p:cNvPr>
          <p:cNvSpPr/>
          <p:nvPr/>
        </p:nvSpPr>
        <p:spPr>
          <a:xfrm>
            <a:off x="6257796" y="3744924"/>
            <a:ext cx="1440160" cy="1260000"/>
          </a:xfrm>
          <a:prstGeom prst="roundRect">
            <a:avLst/>
          </a:prstGeom>
          <a:noFill/>
          <a:ln>
            <a:solidFill>
              <a:srgbClr val="5C5E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3DA544B-F735-4DDF-B3DE-E45379371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pic>
        <p:nvPicPr>
          <p:cNvPr id="23" name="Picture 2" descr="C:\Users\pmeinedo\Desktop\RECURSOS\MANUAIS_INT\MANUAIS_INT_TEXTO_MISSAO_MAT5\IMG\layerAsset 33.png">
            <a:extLst>
              <a:ext uri="{FF2B5EF4-FFF2-40B4-BE49-F238E27FC236}">
                <a16:creationId xmlns:a16="http://schemas.microsoft.com/office/drawing/2014/main" id="{C2FCC120-50D4-4C3F-B069-38D38C2B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95" y="4237682"/>
            <a:ext cx="1026671" cy="28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6256D89-B86F-4EE0-A4DA-D6963DC9D2D3}"/>
              </a:ext>
            </a:extLst>
          </p:cNvPr>
          <p:cNvGrpSpPr/>
          <p:nvPr/>
        </p:nvGrpSpPr>
        <p:grpSpPr>
          <a:xfrm>
            <a:off x="450504" y="2182998"/>
            <a:ext cx="1966781" cy="2481145"/>
            <a:chOff x="450504" y="2182998"/>
            <a:chExt cx="1966781" cy="2481145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2D4F52EB-F69F-4C1F-BD0B-A4DFB0E38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790" r="42281"/>
            <a:stretch/>
          </p:blipFill>
          <p:spPr>
            <a:xfrm>
              <a:off x="714761" y="2384896"/>
              <a:ext cx="1462565" cy="21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4F20AC04-28B2-421E-9A25-18F1D8663530}"/>
                    </a:ext>
                  </a:extLst>
                </p:cNvPr>
                <p:cNvSpPr txBox="1"/>
                <p:nvPr/>
              </p:nvSpPr>
              <p:spPr>
                <a:xfrm>
                  <a:off x="1933855" y="4294811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4F20AC04-28B2-421E-9A25-18F1D8663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55" y="4294811"/>
                  <a:ext cx="4834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FF6D6AB-3662-4085-B973-C74728D37649}"/>
                    </a:ext>
                  </a:extLst>
                </p:cNvPr>
                <p:cNvSpPr txBox="1"/>
                <p:nvPr/>
              </p:nvSpPr>
              <p:spPr>
                <a:xfrm>
                  <a:off x="450504" y="4280730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FF6D6AB-3662-4085-B973-C74728D37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04" y="4280730"/>
                  <a:ext cx="4834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18686B9A-FC02-4C00-AFEA-CBD4E34D016B}"/>
                    </a:ext>
                  </a:extLst>
                </p:cNvPr>
                <p:cNvSpPr txBox="1"/>
                <p:nvPr/>
              </p:nvSpPr>
              <p:spPr>
                <a:xfrm>
                  <a:off x="1280556" y="2182998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18686B9A-FC02-4C00-AFEA-CBD4E34D0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556" y="2182998"/>
                  <a:ext cx="4834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79473CF-CF0C-43A3-BA98-FBA32EC4A7E6}"/>
              </a:ext>
            </a:extLst>
          </p:cNvPr>
          <p:cNvGrpSpPr/>
          <p:nvPr/>
        </p:nvGrpSpPr>
        <p:grpSpPr>
          <a:xfrm>
            <a:off x="2099577" y="2073339"/>
            <a:ext cx="2203675" cy="2576723"/>
            <a:chOff x="2099577" y="2073339"/>
            <a:chExt cx="2203675" cy="2576723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6A4DDA3-7643-4B49-B70A-A45889F47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790" r="42281"/>
            <a:stretch/>
          </p:blipFill>
          <p:spPr>
            <a:xfrm rot="8736544">
              <a:off x="2796621" y="2464533"/>
              <a:ext cx="1462565" cy="21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F67E28F-EFCA-4DE9-B03D-9FE5142246A8}"/>
                    </a:ext>
                  </a:extLst>
                </p:cNvPr>
                <p:cNvSpPr txBox="1"/>
                <p:nvPr/>
              </p:nvSpPr>
              <p:spPr>
                <a:xfrm>
                  <a:off x="2099577" y="2970522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F67E28F-EFCA-4DE9-B03D-9FE514224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577" y="2970522"/>
                  <a:ext cx="48343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D6D9C490-A983-42AE-928B-7AE63AED6420}"/>
                    </a:ext>
                  </a:extLst>
                </p:cNvPr>
                <p:cNvSpPr txBox="1"/>
                <p:nvPr/>
              </p:nvSpPr>
              <p:spPr>
                <a:xfrm>
                  <a:off x="3317065" y="2073339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D6D9C490-A983-42AE-928B-7AE63AED6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065" y="2073339"/>
                  <a:ext cx="4834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3E14C842-158D-49EB-993B-4C16D995DD17}"/>
                    </a:ext>
                  </a:extLst>
                </p:cNvPr>
                <p:cNvSpPr txBox="1"/>
                <p:nvPr/>
              </p:nvSpPr>
              <p:spPr>
                <a:xfrm>
                  <a:off x="3819822" y="4280730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3E14C842-158D-49EB-993B-4C16D995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822" y="4280730"/>
                  <a:ext cx="4834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71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5" grpId="0"/>
      <p:bldP spid="17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Critérios de igualdade de triângulos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3062C64-ACC8-43C9-A695-12C4D16A3268}"/>
              </a:ext>
            </a:extLst>
          </p:cNvPr>
          <p:cNvSpPr txBox="1"/>
          <p:nvPr/>
        </p:nvSpPr>
        <p:spPr>
          <a:xfrm>
            <a:off x="107950" y="915566"/>
            <a:ext cx="8856000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/>
                </a:solidFill>
              </a:rPr>
              <a:t>Critério ângulo-lado-ângulo (</a:t>
            </a:r>
            <a:r>
              <a:rPr lang="pt-PT" b="1" i="0" dirty="0">
                <a:solidFill>
                  <a:schemeClr val="bg2"/>
                </a:solidFill>
                <a:latin typeface="+mj-lt"/>
              </a:rPr>
              <a:t>ALA</a:t>
            </a:r>
            <a:r>
              <a:rPr lang="pt-PT" b="1" dirty="0">
                <a:solidFill>
                  <a:schemeClr val="bg2"/>
                </a:solidFill>
              </a:rPr>
              <a:t>):</a:t>
            </a:r>
            <a:r>
              <a:rPr lang="pt-PT" dirty="0"/>
              <a:t> dois triângulos são iguais se o comprimento de um lado e as amplitudes dos dois ângulos adjacentes a esse lado forem respetivamente iguais.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7003D1-C9F7-4B6F-AD35-58F48078C7B3}"/>
                  </a:ext>
                </a:extLst>
              </p:cNvPr>
              <p:cNvSpPr txBox="1"/>
              <p:nvPr/>
            </p:nvSpPr>
            <p:spPr>
              <a:xfrm>
                <a:off x="4393105" y="2239422"/>
                <a:ext cx="4568400" cy="1400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1700" dirty="0">
                    <a:latin typeface="Arial" panose="020B0604020202020204" pitchFamily="34" charset="0"/>
                  </a:rPr>
                  <a:t>Os triângulos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são iguais, uma vez que um dos lados do triângulo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os ângulos adjacentes a esse lado são iguais aos elementos correspondentes do triângulo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(critério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𝐿𝐴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). </a:t>
                </a:r>
                <a:endParaRPr lang="pt-PT" sz="17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7003D1-C9F7-4B6F-AD35-58F48078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05" y="2239422"/>
                <a:ext cx="4568400" cy="1400383"/>
              </a:xfrm>
              <a:prstGeom prst="rect">
                <a:avLst/>
              </a:prstGeom>
              <a:blipFill>
                <a:blip r:embed="rId2"/>
                <a:stretch>
                  <a:fillRect l="-935" t="-1304" r="-801" b="-47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5D31F5-E6F7-4B4A-A40B-AADCC1068228}"/>
                  </a:ext>
                </a:extLst>
              </p:cNvPr>
              <p:cNvSpPr txBox="1"/>
              <p:nvPr/>
            </p:nvSpPr>
            <p:spPr>
              <a:xfrm>
                <a:off x="6341229" y="3744386"/>
                <a:ext cx="1290546" cy="12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acc>
                    </m:oMath>
                  </m:oMathPara>
                </a14:m>
                <a:endParaRPr lang="pt-PT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t-PT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i="1" dirty="0">
                          <a:latin typeface="Cambria Math"/>
                        </a:rPr>
                        <m:t>=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PT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P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t-PT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PT" i="1" dirty="0">
                          <a:latin typeface="Cambria Math"/>
                        </a:rPr>
                        <m:t>=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t-PT" i="1" dirty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E5D31F5-E6F7-4B4A-A40B-AADCC1068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29" y="3744386"/>
                <a:ext cx="1290546" cy="1272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C:\Users\pmeinedo\Desktop\RECURSOS\MANUAIS_INT\MANUAIS_INT_TEXTO_MISSAO_MAT5\IMG\layerAsset 33.png">
            <a:extLst>
              <a:ext uri="{FF2B5EF4-FFF2-40B4-BE49-F238E27FC236}">
                <a16:creationId xmlns:a16="http://schemas.microsoft.com/office/drawing/2014/main" id="{A2E9A0FE-1573-4950-BA96-FB042A66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95" y="4237682"/>
            <a:ext cx="1026671" cy="28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7CD3E50-3DA7-429E-98B1-A0314FA8B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09524D5-18C6-4D3C-989C-13CC69DB78D6}"/>
              </a:ext>
            </a:extLst>
          </p:cNvPr>
          <p:cNvSpPr/>
          <p:nvPr/>
        </p:nvSpPr>
        <p:spPr>
          <a:xfrm>
            <a:off x="6257796" y="3744924"/>
            <a:ext cx="1440160" cy="1260000"/>
          </a:xfrm>
          <a:prstGeom prst="roundRect">
            <a:avLst/>
          </a:prstGeom>
          <a:noFill/>
          <a:ln>
            <a:solidFill>
              <a:srgbClr val="5C5E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335AA8-1C3E-46F7-A55D-3196FC1BE9C3}"/>
              </a:ext>
            </a:extLst>
          </p:cNvPr>
          <p:cNvGrpSpPr/>
          <p:nvPr/>
        </p:nvGrpSpPr>
        <p:grpSpPr>
          <a:xfrm>
            <a:off x="21687" y="2210672"/>
            <a:ext cx="3102951" cy="2377302"/>
            <a:chOff x="21687" y="2210672"/>
            <a:chExt cx="3102951" cy="2377302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9FD99F7-0698-4811-ACF6-FC27E6682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68" t="-12" r="-1320"/>
            <a:stretch/>
          </p:blipFill>
          <p:spPr>
            <a:xfrm rot="10800000" flipH="1">
              <a:off x="217682" y="2427974"/>
              <a:ext cx="2675658" cy="21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EF54C6D2-3177-40A1-BC41-6D0C00FFA12D}"/>
                    </a:ext>
                  </a:extLst>
                </p:cNvPr>
                <p:cNvSpPr txBox="1"/>
                <p:nvPr/>
              </p:nvSpPr>
              <p:spPr>
                <a:xfrm>
                  <a:off x="698550" y="2210672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EF54C6D2-3177-40A1-BC41-6D0C00FFA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50" y="2210672"/>
                  <a:ext cx="4834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F793C6F-DAB3-4C56-AD2F-E4DFBE77CBF6}"/>
                    </a:ext>
                  </a:extLst>
                </p:cNvPr>
                <p:cNvSpPr txBox="1"/>
                <p:nvPr/>
              </p:nvSpPr>
              <p:spPr>
                <a:xfrm>
                  <a:off x="2641208" y="2299390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F793C6F-DAB3-4C56-AD2F-E4DFBE77C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208" y="2299390"/>
                  <a:ext cx="4834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80BD84C-4C42-4E91-8F1F-415E97AF55B9}"/>
                    </a:ext>
                  </a:extLst>
                </p:cNvPr>
                <p:cNvSpPr txBox="1"/>
                <p:nvPr/>
              </p:nvSpPr>
              <p:spPr>
                <a:xfrm>
                  <a:off x="21687" y="3582580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80BD84C-4C42-4E91-8F1F-415E97AF5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7" y="3582580"/>
                  <a:ext cx="4834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6D41194-8684-4E78-B000-0720D6ECDCAB}"/>
              </a:ext>
            </a:extLst>
          </p:cNvPr>
          <p:cNvGrpSpPr/>
          <p:nvPr/>
        </p:nvGrpSpPr>
        <p:grpSpPr>
          <a:xfrm>
            <a:off x="1547664" y="2643758"/>
            <a:ext cx="3062807" cy="2344666"/>
            <a:chOff x="1547664" y="2643758"/>
            <a:chExt cx="3062807" cy="2344666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5510316E-4927-41DB-977A-4C05C4692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68" t="-12" r="-1320"/>
            <a:stretch/>
          </p:blipFill>
          <p:spPr>
            <a:xfrm>
              <a:off x="1720799" y="2643758"/>
              <a:ext cx="2675658" cy="21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E2917001-AE50-4172-AB3C-8C96C302D64A}"/>
                    </a:ext>
                  </a:extLst>
                </p:cNvPr>
                <p:cNvSpPr txBox="1"/>
                <p:nvPr/>
              </p:nvSpPr>
              <p:spPr>
                <a:xfrm>
                  <a:off x="2237110" y="4619092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E2917001-AE50-4172-AB3C-8C96C302D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10" y="4619092"/>
                  <a:ext cx="48343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44037F16-59A7-4328-A054-F56E02B27D54}"/>
                    </a:ext>
                  </a:extLst>
                </p:cNvPr>
                <p:cNvSpPr txBox="1"/>
                <p:nvPr/>
              </p:nvSpPr>
              <p:spPr>
                <a:xfrm>
                  <a:off x="4127041" y="4593426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44037F16-59A7-4328-A054-F56E02B27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041" y="4593426"/>
                  <a:ext cx="48343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D68DD47C-84C9-4208-8917-94EA00B61BB1}"/>
                    </a:ext>
                  </a:extLst>
                </p:cNvPr>
                <p:cNvSpPr txBox="1"/>
                <p:nvPr/>
              </p:nvSpPr>
              <p:spPr>
                <a:xfrm>
                  <a:off x="1547664" y="3316326"/>
                  <a:ext cx="48343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D68DD47C-84C9-4208-8917-94EA00B61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3316326"/>
                  <a:ext cx="4834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01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1" grpId="0"/>
      <p:bldP spid="1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E3D6905-9115-4864-8DAD-8A3506D8B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923AFC1-AE10-4214-9718-3446E731BBDA}"/>
              </a:ext>
            </a:extLst>
          </p:cNvPr>
          <p:cNvGrpSpPr/>
          <p:nvPr/>
        </p:nvGrpSpPr>
        <p:grpSpPr>
          <a:xfrm>
            <a:off x="2699792" y="3867894"/>
            <a:ext cx="3672208" cy="523548"/>
            <a:chOff x="2699792" y="3867894"/>
            <a:chExt cx="3672208" cy="523548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AFEFB50-E126-4E0A-9EA0-C314C3E62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926" b="37720"/>
            <a:stretch/>
          </p:blipFill>
          <p:spPr>
            <a:xfrm>
              <a:off x="2772000" y="3867894"/>
              <a:ext cx="3600000" cy="2550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38923D02-9C58-4EF4-85F2-56271BA94D08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38923D02-9C58-4EF4-85F2-56271BA94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EF936874-657D-4BC8-8C65-BDCA38C54E8F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EF936874-657D-4BC8-8C65-BDCA38C54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8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  <a:endParaRPr lang="pt-P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B1D61-D947-4D51-859E-1DD2E31AE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377C84B-0EBC-4243-8301-64EE672885A7}"/>
              </a:ext>
            </a:extLst>
          </p:cNvPr>
          <p:cNvGrpSpPr>
            <a:grpSpLocks/>
          </p:cNvGrpSpPr>
          <p:nvPr/>
        </p:nvGrpSpPr>
        <p:grpSpPr>
          <a:xfrm>
            <a:off x="2699792" y="833726"/>
            <a:ext cx="3672208" cy="3557716"/>
            <a:chOff x="2699792" y="833726"/>
            <a:chExt cx="3672208" cy="355771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469A3BE-FCAC-4442-8F2B-B6DC989E9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924" b="37720"/>
            <a:stretch/>
          </p:blipFill>
          <p:spPr>
            <a:xfrm>
              <a:off x="2772000" y="833726"/>
              <a:ext cx="3600000" cy="32891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1C0E10B4-3BB4-415E-8AC8-60D535771D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1C0E10B4-3BB4-415E-8AC8-60D535771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C7B996A-9D96-44C3-AF37-9AB473E53D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C7B996A-9D96-44C3-AF37-9AB473E53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1DF7A147-6E8B-4A0C-9116-D2D6594A13E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694484">
            <a:off x="1613396" y="2246715"/>
            <a:ext cx="3024000" cy="5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29C00A9-5333-43BA-9543-E8C2DCE3E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B86A69F-B1FD-418D-ABF3-40F3E30E86DD}"/>
              </a:ext>
            </a:extLst>
          </p:cNvPr>
          <p:cNvGrpSpPr/>
          <p:nvPr/>
        </p:nvGrpSpPr>
        <p:grpSpPr>
          <a:xfrm>
            <a:off x="2699792" y="915566"/>
            <a:ext cx="3672208" cy="3475876"/>
            <a:chOff x="2699792" y="915566"/>
            <a:chExt cx="3672208" cy="3475876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7D1E7F2-72B8-4B15-81FA-C6F08B9FA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238" b="2184"/>
            <a:stretch/>
          </p:blipFill>
          <p:spPr>
            <a:xfrm>
              <a:off x="2772000" y="915566"/>
              <a:ext cx="3600000" cy="3312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6165F73-7B2A-401D-A0B1-5CBC9989CB9D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6165F73-7B2A-401D-A0B1-5CBC9989C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64702072-C014-435A-B0EC-2F8FB159BC99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64702072-C014-435A-B0EC-2F8FB159B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DFCC4EAB-267B-4834-AABE-D67FF60E873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935590">
            <a:off x="4633998" y="2839536"/>
            <a:ext cx="2239436" cy="5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FA67A-9E24-4488-B1A5-E65C1625B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F3345D3-19C3-46DF-9F80-0D989A4DB007}"/>
              </a:ext>
            </a:extLst>
          </p:cNvPr>
          <p:cNvGrpSpPr/>
          <p:nvPr/>
        </p:nvGrpSpPr>
        <p:grpSpPr>
          <a:xfrm>
            <a:off x="2699792" y="925398"/>
            <a:ext cx="3672208" cy="3466044"/>
            <a:chOff x="2699792" y="925398"/>
            <a:chExt cx="3672208" cy="3466044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D7F3F9A-DFB1-4C49-98F9-E2A2B0AF5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064"/>
            <a:stretch/>
          </p:blipFill>
          <p:spPr>
            <a:xfrm>
              <a:off x="2772000" y="925398"/>
              <a:ext cx="3600000" cy="32436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6E8D2554-605A-435C-AC78-1C2E18E2AEA0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6E8D2554-605A-435C-AC78-1C2E18E2A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48E205E6-DB80-473B-8997-1A015DD8F897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48E205E6-DB80-473B-8997-1A015DD8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655C7463-DE64-4E92-B85F-B54F015D3AA9}"/>
                    </a:ext>
                  </a:extLst>
                </p:cNvPr>
                <p:cNvSpPr txBox="1"/>
                <p:nvPr/>
              </p:nvSpPr>
              <p:spPr>
                <a:xfrm>
                  <a:off x="4959318" y="1563638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655C7463-DE64-4E92-B85F-B54F015D3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318" y="1563638"/>
                  <a:ext cx="4072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72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F39E57-7FCE-489C-857C-C2DA9704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10D1B54-607F-4107-9ADE-2327B1CD4E12}"/>
              </a:ext>
            </a:extLst>
          </p:cNvPr>
          <p:cNvGrpSpPr/>
          <p:nvPr/>
        </p:nvGrpSpPr>
        <p:grpSpPr>
          <a:xfrm>
            <a:off x="2699792" y="1620375"/>
            <a:ext cx="2808312" cy="2771067"/>
            <a:chOff x="2699792" y="1620375"/>
            <a:chExt cx="2808312" cy="277106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0420EC6-FE18-4E43-83A8-3956A97F8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9914"/>
            <a:stretch/>
          </p:blipFill>
          <p:spPr>
            <a:xfrm>
              <a:off x="2771800" y="1620375"/>
              <a:ext cx="2736304" cy="26795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80D2D389-275B-44F4-9C40-13256E0C2C35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80D2D389-275B-44F4-9C40-13256E0C2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6CD21E9-2321-4EE0-ABE8-AE5C35886968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6CD21E9-2321-4EE0-ABE8-AE5C35886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47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48233-C594-4DDC-9E68-BB5BAE87D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C2580C1-0015-4B36-93B4-588D5F2CCEE1}"/>
              </a:ext>
            </a:extLst>
          </p:cNvPr>
          <p:cNvGrpSpPr/>
          <p:nvPr/>
        </p:nvGrpSpPr>
        <p:grpSpPr>
          <a:xfrm>
            <a:off x="992381" y="1620375"/>
            <a:ext cx="4848055" cy="2771067"/>
            <a:chOff x="992381" y="1620375"/>
            <a:chExt cx="4848055" cy="277106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67AED2F-9931-43B1-A7D6-8F1968D40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r="51370"/>
            <a:stretch/>
          </p:blipFill>
          <p:spPr>
            <a:xfrm>
              <a:off x="2744091" y="1620375"/>
              <a:ext cx="3096345" cy="267956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500A1C0-6373-41CC-BE03-26B76BB7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2381" y="2095402"/>
              <a:ext cx="3887986" cy="19527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06B217DF-0E5D-4BD8-B3C7-7D0B779EC783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06B217DF-0E5D-4BD8-B3C7-7D0B779E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96364430-56EC-46AB-A0B2-B7CC09686EBA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96364430-56EC-46AB-A0B2-B7CC09686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54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</a:p>
        </p:txBody>
      </p:sp>
      <p:sp>
        <p:nvSpPr>
          <p:cNvPr id="4" name="Text Placeholder 3"/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1059582"/>
            <a:ext cx="8928546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</a:pPr>
            <a:r>
              <a:rPr lang="pt-PT" dirty="0"/>
              <a:t>Na </a:t>
            </a:r>
            <a:r>
              <a:rPr lang="pt-PT" b="1" dirty="0">
                <a:solidFill>
                  <a:schemeClr val="tx2"/>
                </a:solidFill>
              </a:rPr>
              <a:t>construção de triângulos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dirty="0"/>
              <a:t>deves usar régua graduada, compasso e transferidor.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F08A8D-7B95-4478-A3ED-41B03567E9E6}"/>
              </a:ext>
            </a:extLst>
          </p:cNvPr>
          <p:cNvSpPr txBox="1"/>
          <p:nvPr/>
        </p:nvSpPr>
        <p:spPr>
          <a:xfrm>
            <a:off x="107727" y="2469445"/>
            <a:ext cx="8928992" cy="2118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SzPct val="130000"/>
            </a:pPr>
            <a:r>
              <a:rPr lang="pt-PT" dirty="0"/>
              <a:t>Para </a:t>
            </a:r>
            <a:r>
              <a:rPr lang="pt-PT" b="1" dirty="0">
                <a:solidFill>
                  <a:srgbClr val="5C5E9E"/>
                </a:solidFill>
              </a:rPr>
              <a:t>construir um triângulo</a:t>
            </a:r>
            <a:r>
              <a:rPr lang="pt-PT" dirty="0"/>
              <a:t> é necessário conhecer: </a:t>
            </a:r>
          </a:p>
          <a:p>
            <a:pPr marL="179388" indent="-179388">
              <a:lnSpc>
                <a:spcPct val="150000"/>
              </a:lnSpc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pt-PT" dirty="0"/>
              <a:t>o comprimento dos </a:t>
            </a:r>
            <a:r>
              <a:rPr lang="pt-PT" b="1" dirty="0"/>
              <a:t>três lados</a:t>
            </a:r>
            <a:r>
              <a:rPr lang="pt-PT" dirty="0"/>
              <a:t>; </a:t>
            </a:r>
          </a:p>
          <a:p>
            <a:pPr marL="179388" indent="-179388">
              <a:lnSpc>
                <a:spcPct val="150000"/>
              </a:lnSpc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pt-PT" dirty="0"/>
              <a:t>o comprimento de </a:t>
            </a:r>
            <a:r>
              <a:rPr lang="pt-PT" b="1" dirty="0"/>
              <a:t>dois lados </a:t>
            </a:r>
            <a:r>
              <a:rPr lang="pt-PT" dirty="0"/>
              <a:t>e a amplitude do </a:t>
            </a:r>
            <a:r>
              <a:rPr lang="pt-PT" b="1" dirty="0"/>
              <a:t>ângulo por eles formado</a:t>
            </a:r>
            <a:r>
              <a:rPr lang="pt-PT" dirty="0"/>
              <a:t>; </a:t>
            </a:r>
          </a:p>
          <a:p>
            <a:pPr marL="179388" indent="-179388">
              <a:lnSpc>
                <a:spcPct val="150000"/>
              </a:lnSpc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pt-PT" dirty="0"/>
              <a:t>o comprimento de </a:t>
            </a:r>
            <a:r>
              <a:rPr lang="pt-PT" b="1" dirty="0"/>
              <a:t>um lado </a:t>
            </a:r>
            <a:r>
              <a:rPr lang="pt-PT" dirty="0"/>
              <a:t>e a amplitude dos </a:t>
            </a:r>
            <a:r>
              <a:rPr lang="pt-PT" b="1" dirty="0"/>
              <a:t>dois ângulos adjacentes a esse lado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CEE1A3-3964-48A9-A4D2-D3DB0769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0499" y="1828135"/>
            <a:ext cx="2232248" cy="3277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1D7823D-B9CF-45C5-BA37-AC734256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4328" y="1522101"/>
            <a:ext cx="1224136" cy="6120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3547AC-099D-45DF-B65F-B2434B2F0B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941603">
            <a:off x="6261032" y="1766707"/>
            <a:ext cx="1283023" cy="2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9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8CFB0A8-C231-4395-9ECC-8658F225B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5B65FE-9518-4F21-B064-BEFF68494F92}"/>
              </a:ext>
            </a:extLst>
          </p:cNvPr>
          <p:cNvGrpSpPr/>
          <p:nvPr/>
        </p:nvGrpSpPr>
        <p:grpSpPr>
          <a:xfrm>
            <a:off x="889475" y="1621792"/>
            <a:ext cx="4999450" cy="2769650"/>
            <a:chOff x="889475" y="1621792"/>
            <a:chExt cx="4999450" cy="276965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3A651CB-8430-4A7B-A8D1-C353B1B8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396533">
              <a:off x="889475" y="2443934"/>
              <a:ext cx="4572000" cy="1187682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9579D2F-C168-4439-A2C2-AB524AFA9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330" r="24940"/>
            <a:stretch/>
          </p:blipFill>
          <p:spPr>
            <a:xfrm>
              <a:off x="2792581" y="1621792"/>
              <a:ext cx="3096344" cy="26795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90C3929-F2D8-4E75-8A1B-640DB9832F07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90C3929-F2D8-4E75-8A1B-640DB9832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7A7958E-E802-401E-964B-A9659EFAE726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7A7958E-E802-401E-964B-A9659EFAE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68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ED1F-E0FD-40F6-9D93-363535A62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E03FB9-ADF3-42B1-B629-D5C0236F0129}"/>
              </a:ext>
            </a:extLst>
          </p:cNvPr>
          <p:cNvGrpSpPr/>
          <p:nvPr/>
        </p:nvGrpSpPr>
        <p:grpSpPr>
          <a:xfrm>
            <a:off x="2699792" y="1620375"/>
            <a:ext cx="3024336" cy="2771067"/>
            <a:chOff x="2699792" y="1620375"/>
            <a:chExt cx="3024336" cy="27710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9129140-2520-44E9-8BE2-EF47FA8D8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760"/>
            <a:stretch/>
          </p:blipFill>
          <p:spPr>
            <a:xfrm>
              <a:off x="2830623" y="1620375"/>
              <a:ext cx="2893505" cy="26795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24B99603-751D-4347-9AE0-F9B885E9378C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24B99603-751D-4347-9AE0-F9B885E93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D7C7BDAC-2154-422A-9DD5-F907EABAED5D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D7C7BDAC-2154-422A-9DD5-F907EABAE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960451A-DC94-455E-B2AD-7F45EF6FB910}"/>
                    </a:ext>
                  </a:extLst>
                </p:cNvPr>
                <p:cNvSpPr txBox="1"/>
                <p:nvPr/>
              </p:nvSpPr>
              <p:spPr>
                <a:xfrm>
                  <a:off x="5127283" y="1742289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960451A-DC94-455E-B2AD-7F45EF6FB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283" y="1742289"/>
                  <a:ext cx="4072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1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C638-5BDD-48AE-8D22-F255555A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BCE2047-2DE8-4056-A7E3-FF12923B9268}"/>
              </a:ext>
            </a:extLst>
          </p:cNvPr>
          <p:cNvGrpSpPr/>
          <p:nvPr/>
        </p:nvGrpSpPr>
        <p:grpSpPr>
          <a:xfrm>
            <a:off x="3159118" y="1601738"/>
            <a:ext cx="2853042" cy="2789704"/>
            <a:chOff x="2707412" y="1601738"/>
            <a:chExt cx="2853042" cy="278970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C333AED-8AE1-443E-8601-2E0AFA24D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593"/>
            <a:stretch/>
          </p:blipFill>
          <p:spPr>
            <a:xfrm>
              <a:off x="2824150" y="1601738"/>
              <a:ext cx="2736304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0730602-D386-41FF-90C6-493F48433535}"/>
                    </a:ext>
                  </a:extLst>
                </p:cNvPr>
                <p:cNvSpPr txBox="1"/>
                <p:nvPr/>
              </p:nvSpPr>
              <p:spPr>
                <a:xfrm>
                  <a:off x="2707412" y="4022110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0730602-D386-41FF-90C6-493F48433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412" y="4022110"/>
                  <a:ext cx="3970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8EB26AFD-3BA6-4DE6-ADA7-DD6B7699B995}"/>
                    </a:ext>
                  </a:extLst>
                </p:cNvPr>
                <p:cNvSpPr txBox="1"/>
                <p:nvPr/>
              </p:nvSpPr>
              <p:spPr>
                <a:xfrm>
                  <a:off x="508367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8EB26AFD-3BA6-4DE6-ADA7-DD6B7699B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67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12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B696B83-FD8D-4BDC-BEFE-A461FF5567F1}"/>
              </a:ext>
            </a:extLst>
          </p:cNvPr>
          <p:cNvGrpSpPr/>
          <p:nvPr/>
        </p:nvGrpSpPr>
        <p:grpSpPr>
          <a:xfrm>
            <a:off x="2853325" y="1601738"/>
            <a:ext cx="3086827" cy="2789704"/>
            <a:chOff x="2396520" y="1601738"/>
            <a:chExt cx="3086827" cy="2789704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7EE9FD19-29A0-4862-8F9F-40552995A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01" r="56449"/>
            <a:stretch/>
          </p:blipFill>
          <p:spPr>
            <a:xfrm>
              <a:off x="2396520" y="1601738"/>
              <a:ext cx="3024336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175E813B-E30D-4ED8-95C2-CB35C01E14E3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175E813B-E30D-4ED8-95C2-CB35C01E1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70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43243B06-69CF-4D67-8A41-F25289353933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43243B06-69CF-4D67-8A41-F25289353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aixaDeTexto 2">
            <a:hlinkClick r:id="rId5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FECFAF-65F7-4F24-8FEC-6D6E5AE54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D650FB0-C801-4A24-8E3B-A9413810B2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9186" y="2087782"/>
            <a:ext cx="3887986" cy="19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6FB2393-D1ED-4B6B-948A-E5995AA95724}"/>
              </a:ext>
            </a:extLst>
          </p:cNvPr>
          <p:cNvGrpSpPr/>
          <p:nvPr/>
        </p:nvGrpSpPr>
        <p:grpSpPr>
          <a:xfrm>
            <a:off x="2195736" y="1601738"/>
            <a:ext cx="3734899" cy="2789704"/>
            <a:chOff x="1748448" y="1601738"/>
            <a:chExt cx="3734899" cy="278970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8D470C6-7689-4D1E-9788-1B4CF861C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701" r="28252"/>
            <a:stretch/>
          </p:blipFill>
          <p:spPr>
            <a:xfrm>
              <a:off x="1748448" y="1601738"/>
              <a:ext cx="3672408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01C0AE41-BE0F-436D-90EB-D132B913EA66}"/>
                    </a:ext>
                  </a:extLst>
                </p:cNvPr>
                <p:cNvSpPr txBox="1"/>
                <p:nvPr/>
              </p:nvSpPr>
              <p:spPr>
                <a:xfrm>
                  <a:off x="2707412" y="4022110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01C0AE41-BE0F-436D-90EB-D132B913E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412" y="4022110"/>
                  <a:ext cx="3970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8E6A6CB-B49D-482C-A762-F0168B9ABE02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8E6A6CB-B49D-482C-A762-F0168B9AB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aixaDeTexto 2">
            <a:hlinkClick r:id="rId5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0E4BB-E970-4D5C-96E3-1BC5232AC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4822B8-4029-4D11-9217-FBFC7B4110E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8013" y="2087782"/>
            <a:ext cx="3887986" cy="19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hlinkClick r:id="rId2" action="ppaction://hlinksldjump"/>
            <a:extLst>
              <a:ext uri="{FF2B5EF4-FFF2-40B4-BE49-F238E27FC236}">
                <a16:creationId xmlns:a16="http://schemas.microsoft.com/office/drawing/2014/main" id="{3548EA97-F7A7-4470-B483-36EE59074584}"/>
              </a:ext>
            </a:extLst>
          </p:cNvPr>
          <p:cNvSpPr txBox="1"/>
          <p:nvPr/>
        </p:nvSpPr>
        <p:spPr>
          <a:xfrm>
            <a:off x="4184682" y="4659982"/>
            <a:ext cx="77463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A83D724-B80D-4360-8A62-9D32593E5D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765E639-7494-4E8A-A24D-E35D40A6C625}"/>
              </a:ext>
            </a:extLst>
          </p:cNvPr>
          <p:cNvGrpSpPr/>
          <p:nvPr/>
        </p:nvGrpSpPr>
        <p:grpSpPr>
          <a:xfrm>
            <a:off x="2108488" y="1601738"/>
            <a:ext cx="3825575" cy="2789704"/>
            <a:chOff x="1657772" y="1601738"/>
            <a:chExt cx="3825575" cy="278970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0E771DE-3169-4AD2-9F96-6C87B5C81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388" r="55"/>
            <a:stretch/>
          </p:blipFill>
          <p:spPr>
            <a:xfrm>
              <a:off x="1657772" y="1601738"/>
              <a:ext cx="3744416" cy="25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74BD90A2-5B83-409E-AA98-C1C892C109C5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74BD90A2-5B83-409E-AA98-C1C892C10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70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22FC6E73-4735-4F3B-9483-3ADC12276374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22FC6E73-4735-4F3B-9483-3ADC12276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AEEFBC7D-5CB7-486A-849D-6F36781AB713}"/>
                    </a:ext>
                  </a:extLst>
                </p:cNvPr>
                <p:cNvSpPr txBox="1"/>
                <p:nvPr/>
              </p:nvSpPr>
              <p:spPr>
                <a:xfrm>
                  <a:off x="2321969" y="2067694"/>
                  <a:ext cx="402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AEEFBC7D-5CB7-486A-849D-6F36781AB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969" y="2067694"/>
                  <a:ext cx="4029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28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  <a:endParaRPr lang="pt-PT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D0102D1-0C6B-4E84-9CB8-1E90CDD26742}"/>
                  </a:ext>
                </a:extLst>
              </p:cNvPr>
              <p:cNvSpPr txBox="1"/>
              <p:nvPr/>
            </p:nvSpPr>
            <p:spPr>
              <a:xfrm>
                <a:off x="107725" y="843558"/>
                <a:ext cx="7200354" cy="872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dirty="0">
                    <a:latin typeface="Arial" panose="020B0604020202020204" pitchFamily="34" charset="0"/>
                  </a:rPr>
                  <a:t>Vamos construir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[</m:t>
                    </m:r>
                    <m:r>
                      <a:rPr lang="pt-PT" i="1" dirty="0" smtClean="0">
                        <a:latin typeface="Cambria Math"/>
                      </a:rPr>
                      <m:t>𝐴𝐵𝐶</m:t>
                    </m:r>
                    <m:r>
                      <a:rPr lang="pt-PT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sabendo que: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pt-PT" i="1" dirty="0"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 dirty="0">
                            <a:latin typeface="Cambria Math"/>
                          </a:rPr>
                          <m:t>𝐴</m:t>
                        </m:r>
                        <m:r>
                          <a:rPr lang="pt-PT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pt-PT" i="1" dirty="0">
                        <a:latin typeface="Cambria Math"/>
                      </a:rPr>
                      <m:t>=</m:t>
                    </m:r>
                    <m:r>
                      <a:rPr lang="pt-PT" b="0" i="1" dirty="0" smtClean="0">
                        <a:latin typeface="Cambria Math"/>
                      </a:rPr>
                      <m:t>5</m:t>
                    </m:r>
                    <m:r>
                      <a:rPr lang="pt-PT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 dirty="0">
                            <a:latin typeface="Cambria Math"/>
                          </a:rPr>
                          <m:t>𝐵</m:t>
                        </m:r>
                        <m:r>
                          <a:rPr lang="pt-PT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pt-PT" b="0" i="1" dirty="0" smtClean="0">
                        <a:latin typeface="Cambria Math"/>
                      </a:rPr>
                      <m:t>=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PT" b="0" i="1" dirty="0" smtClean="0">
                        <a:latin typeface="Cambria Math"/>
                      </a:rPr>
                      <m:t>,5</m:t>
                    </m:r>
                    <m:r>
                      <a:rPr lang="pt-PT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D0102D1-0C6B-4E84-9CB8-1E90CDD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5" y="843558"/>
                <a:ext cx="7200354" cy="872483"/>
              </a:xfrm>
              <a:prstGeom prst="rect">
                <a:avLst/>
              </a:prstGeom>
              <a:blipFill>
                <a:blip r:embed="rId2"/>
                <a:stretch>
                  <a:fillRect l="-762" b="-972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1">
                <a:extLst>
                  <a:ext uri="{FF2B5EF4-FFF2-40B4-BE49-F238E27FC236}">
                    <a16:creationId xmlns:a16="http://schemas.microsoft.com/office/drawing/2014/main" id="{B561F4F2-2A19-4D26-8855-AD12E28AB35A}"/>
                  </a:ext>
                </a:extLst>
              </p:cNvPr>
              <p:cNvSpPr/>
              <p:nvPr/>
            </p:nvSpPr>
            <p:spPr>
              <a:xfrm>
                <a:off x="107725" y="1851670"/>
                <a:ext cx="7200354" cy="354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Desenha o segmento de reta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𝐴𝐵</m:t>
                    </m:r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sendo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7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pt-PT" sz="1700" i="1" dirty="0">
                        <a:solidFill>
                          <a:schemeClr val="tx1"/>
                        </a:solidFill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pt-PT" sz="1700" i="0" dirty="0">
                        <a:solidFill>
                          <a:schemeClr val="tx1"/>
                        </a:solidFill>
                        <a:latin typeface="Cambria Math"/>
                      </a:rPr>
                      <m:t>cm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; </a:t>
                </a:r>
              </a:p>
            </p:txBody>
          </p:sp>
        </mc:Choice>
        <mc:Fallback xmlns="">
          <p:sp>
            <p:nvSpPr>
              <p:cNvPr id="53" name="Retângulo 1">
                <a:extLst>
                  <a:ext uri="{FF2B5EF4-FFF2-40B4-BE49-F238E27FC236}">
                    <a16:creationId xmlns:a16="http://schemas.microsoft.com/office/drawing/2014/main" id="{B561F4F2-2A19-4D26-8855-AD12E28AB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5" y="1851670"/>
                <a:ext cx="7200354" cy="354521"/>
              </a:xfrm>
              <a:prstGeom prst="rect">
                <a:avLst/>
              </a:prstGeom>
              <a:blipFill>
                <a:blip r:embed="rId3"/>
                <a:stretch>
                  <a:fillRect l="-423" t="-5172" b="-241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1">
                <a:extLst>
                  <a:ext uri="{FF2B5EF4-FFF2-40B4-BE49-F238E27FC236}">
                    <a16:creationId xmlns:a16="http://schemas.microsoft.com/office/drawing/2014/main" id="{3813F8DF-C84B-41D5-99BE-98C0B2DFA63C}"/>
                  </a:ext>
                </a:extLst>
              </p:cNvPr>
              <p:cNvSpPr/>
              <p:nvPr/>
            </p:nvSpPr>
            <p:spPr>
              <a:xfrm>
                <a:off x="107725" y="2314711"/>
                <a:ext cx="720035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/>
                  <a:t>Abre o teu compasso com uma abertura de </a:t>
                </a:r>
                <a14:m>
                  <m:oMath xmlns:m="http://schemas.openxmlformats.org/officeDocument/2006/math"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sz="1700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sz="1700" dirty="0"/>
                  <a:t> e </a:t>
                </a: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desenha um arco de circunferência de centro no ponto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; </a:t>
                </a:r>
              </a:p>
            </p:txBody>
          </p:sp>
        </mc:Choice>
        <mc:Fallback xmlns="">
          <p:sp>
            <p:nvSpPr>
              <p:cNvPr id="54" name="Retângulo 1">
                <a:extLst>
                  <a:ext uri="{FF2B5EF4-FFF2-40B4-BE49-F238E27FC236}">
                    <a16:creationId xmlns:a16="http://schemas.microsoft.com/office/drawing/2014/main" id="{3813F8DF-C84B-41D5-99BE-98C0B2DF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5" y="2314711"/>
                <a:ext cx="7200353" cy="615553"/>
              </a:xfrm>
              <a:prstGeom prst="rect">
                <a:avLst/>
              </a:prstGeom>
              <a:blipFill>
                <a:blip r:embed="rId4"/>
                <a:stretch>
                  <a:fillRect l="-423" t="-3960" r="-508" b="-128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1">
                <a:extLst>
                  <a:ext uri="{FF2B5EF4-FFF2-40B4-BE49-F238E27FC236}">
                    <a16:creationId xmlns:a16="http://schemas.microsoft.com/office/drawing/2014/main" id="{720F76BE-3DF7-437A-8708-D5F3F638B61E}"/>
                  </a:ext>
                </a:extLst>
              </p:cNvPr>
              <p:cNvSpPr/>
              <p:nvPr/>
            </p:nvSpPr>
            <p:spPr>
              <a:xfrm>
                <a:off x="107725" y="2983741"/>
                <a:ext cx="7200352" cy="87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Agora, abre o teu compasso com uma abertura de </a:t>
                </a:r>
                <a14:m>
                  <m:oMath xmlns:m="http://schemas.openxmlformats.org/officeDocument/2006/math">
                    <m:r>
                      <a:rPr lang="pt-PT" sz="17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PT" sz="1700" dirty="0">
                        <a:latin typeface="Cambria Math"/>
                      </a:rPr>
                      <m:t>,</m:t>
                    </m:r>
                    <m:r>
                      <a:rPr lang="pt-PT" sz="1700" i="1" dirty="0">
                        <a:latin typeface="Cambria Math"/>
                      </a:rPr>
                      <m:t>5 </m:t>
                    </m:r>
                    <m:r>
                      <m:rPr>
                        <m:sty m:val="p"/>
                      </m:rPr>
                      <a:rPr lang="pt-PT" sz="1700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e desenha um arco de circunferência de centro no ponto </a:t>
                </a:r>
                <a14:m>
                  <m:oMath xmlns:m="http://schemas.openxmlformats.org/officeDocument/2006/math">
                    <m:r>
                      <a:rPr lang="pt-PT" sz="17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que intersete o arco anterior; </a:t>
                </a:r>
              </a:p>
            </p:txBody>
          </p:sp>
        </mc:Choice>
        <mc:Fallback xmlns="">
          <p:sp>
            <p:nvSpPr>
              <p:cNvPr id="55" name="Retângulo 1">
                <a:extLst>
                  <a:ext uri="{FF2B5EF4-FFF2-40B4-BE49-F238E27FC236}">
                    <a16:creationId xmlns:a16="http://schemas.microsoft.com/office/drawing/2014/main" id="{720F76BE-3DF7-437A-8708-D5F3F638B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5" y="2983741"/>
                <a:ext cx="7200352" cy="877163"/>
              </a:xfrm>
              <a:prstGeom prst="rect">
                <a:avLst/>
              </a:prstGeom>
              <a:blipFill>
                <a:blip r:embed="rId5"/>
                <a:stretch>
                  <a:fillRect l="-423" t="-2083" r="-508"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E6E9375C-E6DB-4538-8C5E-208AC0841DC0}"/>
                  </a:ext>
                </a:extLst>
              </p:cNvPr>
              <p:cNvSpPr/>
              <p:nvPr/>
            </p:nvSpPr>
            <p:spPr>
              <a:xfrm>
                <a:off x="107725" y="3926835"/>
                <a:ext cx="7200351" cy="87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Assinala o ponto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ponto de interseção dos dois arcos de circunferência e, </a:t>
                </a:r>
                <a:r>
                  <a:rPr lang="pt-PT" sz="1700" dirty="0">
                    <a:latin typeface="Arial" panose="020B0604020202020204" pitchFamily="34" charset="0"/>
                  </a:rPr>
                  <a:t>com a régua, desenha os segmentos de reta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i="1" dirty="0">
                        <a:latin typeface="Cambria Math"/>
                      </a:rPr>
                      <m:t>𝐴𝐶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i="1" dirty="0">
                        <a:latin typeface="Cambria Math"/>
                      </a:rPr>
                      <m:t>𝐵𝐶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, de forma a obteres o triângulo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i="1" dirty="0">
                        <a:latin typeface="Cambria Math"/>
                      </a:rPr>
                      <m:t>𝐴𝐵𝐶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E6E9375C-E6DB-4538-8C5E-208AC0841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5" y="3926835"/>
                <a:ext cx="7200351" cy="877163"/>
              </a:xfrm>
              <a:prstGeom prst="rect">
                <a:avLst/>
              </a:prstGeom>
              <a:blipFill>
                <a:blip r:embed="rId6"/>
                <a:stretch>
                  <a:fillRect l="-423" t="-2083" r="-508"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0B7C29-FFCF-48FB-98A2-A75676B2908A}"/>
              </a:ext>
            </a:extLst>
          </p:cNvPr>
          <p:cNvGrpSpPr/>
          <p:nvPr/>
        </p:nvGrpSpPr>
        <p:grpSpPr>
          <a:xfrm>
            <a:off x="7412499" y="404640"/>
            <a:ext cx="1620000" cy="432000"/>
            <a:chOff x="7412499" y="404640"/>
            <a:chExt cx="1620000" cy="432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A3EB83D-5B64-482F-9570-452FB3553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2434" y="575014"/>
              <a:ext cx="1260000" cy="179999"/>
            </a:xfrm>
            <a:prstGeom prst="rect">
              <a:avLst/>
            </a:prstGeom>
          </p:spPr>
        </p:pic>
        <p:sp>
          <p:nvSpPr>
            <p:cNvPr id="65" name="Arredondar Retângulo de Canto Diagonal 2">
              <a:extLst>
                <a:ext uri="{FF2B5EF4-FFF2-40B4-BE49-F238E27FC236}">
                  <a16:creationId xmlns:a16="http://schemas.microsoft.com/office/drawing/2014/main" id="{71F31DB1-A652-4042-B63F-EC50EA7868B5}"/>
                </a:ext>
              </a:extLst>
            </p:cNvPr>
            <p:cNvSpPr/>
            <p:nvPr/>
          </p:nvSpPr>
          <p:spPr>
            <a:xfrm>
              <a:off x="7412499" y="404640"/>
              <a:ext cx="1620000" cy="43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6" name="Picture 4">
              <a:hlinkClick r:id="rId8" action="ppaction://hlinksldjump"/>
              <a:extLst>
                <a:ext uri="{FF2B5EF4-FFF2-40B4-BE49-F238E27FC236}">
                  <a16:creationId xmlns:a16="http://schemas.microsoft.com/office/drawing/2014/main" id="{1720DA7D-B6B0-4339-8452-2543392A9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492958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200729F-733C-4EEF-9E0C-5D59BEE672B7}"/>
              </a:ext>
            </a:extLst>
          </p:cNvPr>
          <p:cNvGrpSpPr/>
          <p:nvPr/>
        </p:nvGrpSpPr>
        <p:grpSpPr>
          <a:xfrm>
            <a:off x="7412499" y="919154"/>
            <a:ext cx="1620000" cy="1296000"/>
            <a:chOff x="7412499" y="919154"/>
            <a:chExt cx="1620000" cy="1296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515C77-5333-4559-9123-0285C97B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92434" y="984598"/>
              <a:ext cx="1260000" cy="1220232"/>
            </a:xfrm>
            <a:prstGeom prst="rect">
              <a:avLst/>
            </a:prstGeom>
          </p:spPr>
        </p:pic>
        <p:sp>
          <p:nvSpPr>
            <p:cNvPr id="67" name="Arredondar Retângulo de Canto Diagonal 2">
              <a:extLst>
                <a:ext uri="{FF2B5EF4-FFF2-40B4-BE49-F238E27FC236}">
                  <a16:creationId xmlns:a16="http://schemas.microsoft.com/office/drawing/2014/main" id="{929AED4D-2564-4DAC-8EE0-C29C90F046A8}"/>
                </a:ext>
              </a:extLst>
            </p:cNvPr>
            <p:cNvSpPr/>
            <p:nvPr/>
          </p:nvSpPr>
          <p:spPr>
            <a:xfrm>
              <a:off x="7412499" y="919154"/>
              <a:ext cx="1620000" cy="1296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8" name="Picture 4">
              <a:hlinkClick r:id="rId11" action="ppaction://hlinksldjump"/>
              <a:extLst>
                <a:ext uri="{FF2B5EF4-FFF2-40B4-BE49-F238E27FC236}">
                  <a16:creationId xmlns:a16="http://schemas.microsoft.com/office/drawing/2014/main" id="{B178ABA9-1456-48D6-9C44-4E56AA3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1007472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930A0C6-7AE3-486F-A08A-A7B4DF4CFB31}"/>
              </a:ext>
            </a:extLst>
          </p:cNvPr>
          <p:cNvGrpSpPr/>
          <p:nvPr/>
        </p:nvGrpSpPr>
        <p:grpSpPr>
          <a:xfrm>
            <a:off x="7412499" y="2313106"/>
            <a:ext cx="1620000" cy="1296000"/>
            <a:chOff x="7412499" y="2313106"/>
            <a:chExt cx="1620000" cy="12960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712E8B9-3745-4E3C-BC93-DA275DAA9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92434" y="2400843"/>
              <a:ext cx="1260000" cy="1193023"/>
            </a:xfrm>
            <a:prstGeom prst="rect">
              <a:avLst/>
            </a:prstGeom>
          </p:spPr>
        </p:pic>
        <p:sp>
          <p:nvSpPr>
            <p:cNvPr id="69" name="Arredondar Retângulo de Canto Diagonal 2">
              <a:extLst>
                <a:ext uri="{FF2B5EF4-FFF2-40B4-BE49-F238E27FC236}">
                  <a16:creationId xmlns:a16="http://schemas.microsoft.com/office/drawing/2014/main" id="{C6E8E702-BE2A-49FA-9043-2640926354CF}"/>
                </a:ext>
              </a:extLst>
            </p:cNvPr>
            <p:cNvSpPr/>
            <p:nvPr/>
          </p:nvSpPr>
          <p:spPr>
            <a:xfrm>
              <a:off x="7412499" y="2313106"/>
              <a:ext cx="1620000" cy="1296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0" name="Picture 4">
              <a:hlinkClick r:id="rId13" action="ppaction://hlinksldjump"/>
              <a:extLst>
                <a:ext uri="{FF2B5EF4-FFF2-40B4-BE49-F238E27FC236}">
                  <a16:creationId xmlns:a16="http://schemas.microsoft.com/office/drawing/2014/main" id="{23A7F3AC-22B7-4715-935E-9D71D0F4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2401424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0D9AA66-9259-411C-94B5-501B436C3D5C}"/>
              </a:ext>
            </a:extLst>
          </p:cNvPr>
          <p:cNvGrpSpPr/>
          <p:nvPr/>
        </p:nvGrpSpPr>
        <p:grpSpPr>
          <a:xfrm>
            <a:off x="7417223" y="3707058"/>
            <a:ext cx="1620000" cy="1296000"/>
            <a:chOff x="7417223" y="3707058"/>
            <a:chExt cx="1620000" cy="1296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008A918-104A-4145-AFBF-EC583A027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92434" y="3798981"/>
              <a:ext cx="1260000" cy="1188837"/>
            </a:xfrm>
            <a:prstGeom prst="rect">
              <a:avLst/>
            </a:prstGeom>
          </p:spPr>
        </p:pic>
        <p:sp>
          <p:nvSpPr>
            <p:cNvPr id="71" name="Arredondar Retângulo de Canto Diagonal 2">
              <a:extLst>
                <a:ext uri="{FF2B5EF4-FFF2-40B4-BE49-F238E27FC236}">
                  <a16:creationId xmlns:a16="http://schemas.microsoft.com/office/drawing/2014/main" id="{F83E7E47-943E-4F3F-8324-E351D48589BD}"/>
                </a:ext>
              </a:extLst>
            </p:cNvPr>
            <p:cNvSpPr/>
            <p:nvPr/>
          </p:nvSpPr>
          <p:spPr>
            <a:xfrm>
              <a:off x="7417223" y="3707058"/>
              <a:ext cx="1620000" cy="1296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2" name="Picture 4">
              <a:hlinkClick r:id="rId15" action="ppaction://hlinksldjump"/>
              <a:extLst>
                <a:ext uri="{FF2B5EF4-FFF2-40B4-BE49-F238E27FC236}">
                  <a16:creationId xmlns:a16="http://schemas.microsoft.com/office/drawing/2014/main" id="{05487691-51E9-4483-9210-DA6DC6468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543" y="3795376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3D6FF80-6B80-4C7A-B4E4-28D46DDBB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</p:spTree>
    <p:extLst>
      <p:ext uri="{BB962C8B-B14F-4D97-AF65-F5344CB8AC3E}">
        <p14:creationId xmlns:p14="http://schemas.microsoft.com/office/powerpoint/2010/main" val="23996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C314F35-2DB6-454E-A5D3-5E06845AB124}"/>
              </a:ext>
            </a:extLst>
          </p:cNvPr>
          <p:cNvGrpSpPr/>
          <p:nvPr/>
        </p:nvGrpSpPr>
        <p:grpSpPr>
          <a:xfrm>
            <a:off x="2699792" y="1553978"/>
            <a:ext cx="3672208" cy="3466044"/>
            <a:chOff x="2699792" y="925398"/>
            <a:chExt cx="3672208" cy="3466044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CA0C76-884A-48BE-BC8E-BB44DD312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0064"/>
            <a:stretch/>
          </p:blipFill>
          <p:spPr>
            <a:xfrm>
              <a:off x="2772000" y="925398"/>
              <a:ext cx="3600000" cy="32436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5110FD2B-3F62-4D7A-9360-6B3AEAE14094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5110FD2B-3F62-4D7A-9360-6B3AEAE14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3969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D22B84F0-92DC-42B4-A0FD-F9A958109BEA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D22B84F0-92DC-42B4-A0FD-F9A958109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4D1C080-710F-4C89-9FCB-37362E235F95}"/>
                    </a:ext>
                  </a:extLst>
                </p:cNvPr>
                <p:cNvSpPr txBox="1"/>
                <p:nvPr/>
              </p:nvSpPr>
              <p:spPr>
                <a:xfrm>
                  <a:off x="4959318" y="1563638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4D1C080-710F-4C89-9FCB-37362E235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318" y="1563638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23C6625-E892-48D7-B8C2-ED34534D4BAD}"/>
                  </a:ext>
                </a:extLst>
              </p:cNvPr>
              <p:cNvSpPr txBox="1"/>
              <p:nvPr/>
            </p:nvSpPr>
            <p:spPr>
              <a:xfrm>
                <a:off x="3948555" y="4732337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23C6625-E892-48D7-B8C2-ED34534D4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55" y="4732337"/>
                <a:ext cx="477695" cy="246221"/>
              </a:xfrm>
              <a:prstGeom prst="rect">
                <a:avLst/>
              </a:prstGeom>
              <a:blipFill>
                <a:blip r:embed="rId6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37A7FD1-BD9A-41E2-958F-B48A3B7A389B}"/>
                  </a:ext>
                </a:extLst>
              </p:cNvPr>
              <p:cNvSpPr txBox="1"/>
              <p:nvPr/>
            </p:nvSpPr>
            <p:spPr>
              <a:xfrm>
                <a:off x="3339651" y="3441263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37A7FD1-BD9A-41E2-958F-B48A3B7A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51" y="3441263"/>
                <a:ext cx="477695" cy="246221"/>
              </a:xfrm>
              <a:prstGeom prst="rect">
                <a:avLst/>
              </a:prstGeom>
              <a:blipFill>
                <a:blip r:embed="rId7"/>
                <a:stretch>
                  <a:fillRect l="-8974" r="-3846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3764203-BCFB-4D80-9FB3-ACF2B1DB205D}"/>
                  </a:ext>
                </a:extLst>
              </p:cNvPr>
              <p:cNvSpPr txBox="1"/>
              <p:nvPr/>
            </p:nvSpPr>
            <p:spPr>
              <a:xfrm>
                <a:off x="5279701" y="3564374"/>
                <a:ext cx="6331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3,5 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3764203-BCFB-4D80-9FB3-ACF2B1DB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01" y="3564374"/>
                <a:ext cx="633187" cy="246221"/>
              </a:xfrm>
              <a:prstGeom prst="rect">
                <a:avLst/>
              </a:prstGeom>
              <a:blipFill>
                <a:blip r:embed="rId8"/>
                <a:stretch>
                  <a:fillRect l="-5769" r="-2885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6A12BCC-C52B-4EC9-981D-D15F1BEA9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D7694-B9F9-4E0F-9C27-C1531092A90A}"/>
                  </a:ext>
                </a:extLst>
              </p:cNvPr>
              <p:cNvSpPr txBox="1"/>
              <p:nvPr/>
            </p:nvSpPr>
            <p:spPr>
              <a:xfrm>
                <a:off x="107725" y="843558"/>
                <a:ext cx="7200354" cy="1705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dirty="0">
                    <a:latin typeface="Arial" panose="020B0604020202020204" pitchFamily="34" charset="0"/>
                  </a:rPr>
                  <a:t>Vamos construir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[</m:t>
                    </m:r>
                    <m:r>
                      <a:rPr lang="pt-PT" i="1" dirty="0" smtClean="0">
                        <a:latin typeface="Cambria Math"/>
                      </a:rPr>
                      <m:t>𝐴𝐵𝐶</m:t>
                    </m:r>
                    <m:r>
                      <a:rPr lang="pt-PT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sabendo que: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pt-PT" i="1" dirty="0">
                          <a:latin typeface="Cambria Math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 dirty="0">
                            <a:latin typeface="Cambria Math"/>
                          </a:rPr>
                          <m:t>𝐴</m:t>
                        </m:r>
                        <m:r>
                          <a:rPr lang="pt-PT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pt-PT" i="1" dirty="0">
                        <a:latin typeface="Cambria Math"/>
                      </a:rPr>
                      <m:t>=</m:t>
                    </m:r>
                    <m:r>
                      <a:rPr lang="pt-PT" b="0" i="1" dirty="0" smtClean="0">
                        <a:latin typeface="Cambria Math"/>
                      </a:rPr>
                      <m:t>5</m:t>
                    </m:r>
                    <m:r>
                      <a:rPr lang="pt-PT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 dirty="0">
                            <a:latin typeface="Cambria Math"/>
                          </a:rPr>
                          <m:t>𝐵</m:t>
                        </m:r>
                        <m:r>
                          <a:rPr lang="pt-PT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pt-PT" b="0" i="1" dirty="0" smtClean="0">
                        <a:latin typeface="Cambria Math"/>
                      </a:rPr>
                      <m:t>=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PT" b="0" i="1" dirty="0" smtClean="0">
                        <a:latin typeface="Cambria Math"/>
                      </a:rPr>
                      <m:t>,5</m:t>
                    </m:r>
                    <m:r>
                      <a:rPr lang="pt-PT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D7694-B9F9-4E0F-9C27-C1531092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5" y="843558"/>
                <a:ext cx="7200354" cy="1705275"/>
              </a:xfrm>
              <a:prstGeom prst="rect">
                <a:avLst/>
              </a:prstGeom>
              <a:blipFill>
                <a:blip r:embed="rId9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1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D0102D1-0C6B-4E84-9CB8-1E90CDD26742}"/>
                  </a:ext>
                </a:extLst>
              </p:cNvPr>
              <p:cNvSpPr txBox="1"/>
              <p:nvPr/>
            </p:nvSpPr>
            <p:spPr>
              <a:xfrm>
                <a:off x="106670" y="843558"/>
                <a:ext cx="6629636" cy="88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dirty="0">
                    <a:latin typeface="Arial" panose="020B0604020202020204" pitchFamily="34" charset="0"/>
                  </a:rPr>
                  <a:t>Vamos construir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[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sabendo que: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𝐷𝐸</m:t>
                        </m:r>
                      </m:e>
                    </m:acc>
                    <m:r>
                      <a:rPr lang="pt-PT" i="1" dirty="0"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</m:e>
                    </m:acc>
                    <m:r>
                      <a:rPr lang="pt-PT" i="1" dirty="0">
                        <a:latin typeface="Cambria Math"/>
                      </a:rPr>
                      <m:t>=5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PT" i="1" dirty="0">
                        <a:latin typeface="Cambria Math"/>
                      </a:rPr>
                      <m:t>=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 dirty="0">
                        <a:latin typeface="Cambria Math"/>
                      </a:rPr>
                      <m:t>0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D0102D1-0C6B-4E84-9CB8-1E90CDD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0" y="843558"/>
                <a:ext cx="6629636" cy="880177"/>
              </a:xfrm>
              <a:prstGeom prst="rect">
                <a:avLst/>
              </a:prstGeom>
              <a:blipFill>
                <a:blip r:embed="rId2"/>
                <a:stretch>
                  <a:fillRect l="-735" b="-965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1">
                <a:extLst>
                  <a:ext uri="{FF2B5EF4-FFF2-40B4-BE49-F238E27FC236}">
                    <a16:creationId xmlns:a16="http://schemas.microsoft.com/office/drawing/2014/main" id="{B561F4F2-2A19-4D26-8855-AD12E28AB35A}"/>
                  </a:ext>
                </a:extLst>
              </p:cNvPr>
              <p:cNvSpPr/>
              <p:nvPr/>
            </p:nvSpPr>
            <p:spPr>
              <a:xfrm>
                <a:off x="97705" y="1950438"/>
                <a:ext cx="6629636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Desenha o segmento de reta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sendo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𝐷𝐸</m:t>
                        </m:r>
                      </m:e>
                    </m:acc>
                    <m:r>
                      <a:rPr lang="pt-PT" sz="1700" i="1" dirty="0">
                        <a:solidFill>
                          <a:schemeClr val="tx1"/>
                        </a:solidFill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pt-PT" sz="1700" i="0" dirty="0">
                        <a:solidFill>
                          <a:schemeClr val="tx1"/>
                        </a:solidFill>
                        <a:latin typeface="Cambria Math"/>
                      </a:rPr>
                      <m:t>cm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; </a:t>
                </a:r>
              </a:p>
            </p:txBody>
          </p:sp>
        </mc:Choice>
        <mc:Fallback xmlns="">
          <p:sp>
            <p:nvSpPr>
              <p:cNvPr id="53" name="Retângulo 1">
                <a:extLst>
                  <a:ext uri="{FF2B5EF4-FFF2-40B4-BE49-F238E27FC236}">
                    <a16:creationId xmlns:a16="http://schemas.microsoft.com/office/drawing/2014/main" id="{B561F4F2-2A19-4D26-8855-AD12E28AB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" y="1950438"/>
                <a:ext cx="6629636" cy="353943"/>
              </a:xfrm>
              <a:prstGeom prst="rect">
                <a:avLst/>
              </a:prstGeom>
              <a:blipFill>
                <a:blip r:embed="rId3"/>
                <a:stretch>
                  <a:fillRect l="-368" t="-6897" b="-224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1">
                <a:extLst>
                  <a:ext uri="{FF2B5EF4-FFF2-40B4-BE49-F238E27FC236}">
                    <a16:creationId xmlns:a16="http://schemas.microsoft.com/office/drawing/2014/main" id="{3813F8DF-C84B-41D5-99BE-98C0B2DFA63C}"/>
                  </a:ext>
                </a:extLst>
              </p:cNvPr>
              <p:cNvSpPr/>
              <p:nvPr/>
            </p:nvSpPr>
            <p:spPr>
              <a:xfrm>
                <a:off x="97705" y="2452045"/>
                <a:ext cx="6490519" cy="62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/>
                  <a:t>Traça um ângulo com vértice em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sz="1700" dirty="0"/>
                  <a:t>, com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sz="1700" dirty="0"/>
                  <a:t> de amplitude e em que um dos lados é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PT" sz="1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7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PT" sz="1700" dirty="0"/>
                  <a:t>;</a:t>
                </a:r>
                <a:endParaRPr lang="pt-PT" sz="1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tângulo 1">
                <a:extLst>
                  <a:ext uri="{FF2B5EF4-FFF2-40B4-BE49-F238E27FC236}">
                    <a16:creationId xmlns:a16="http://schemas.microsoft.com/office/drawing/2014/main" id="{3813F8DF-C84B-41D5-99BE-98C0B2DF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" y="2452045"/>
                <a:ext cx="6490519" cy="623761"/>
              </a:xfrm>
              <a:prstGeom prst="rect">
                <a:avLst/>
              </a:prstGeom>
              <a:blipFill>
                <a:blip r:embed="rId4"/>
                <a:stretch>
                  <a:fillRect l="-376" t="-2913" r="-657" b="-116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1">
                <a:extLst>
                  <a:ext uri="{FF2B5EF4-FFF2-40B4-BE49-F238E27FC236}">
                    <a16:creationId xmlns:a16="http://schemas.microsoft.com/office/drawing/2014/main" id="{720F76BE-3DF7-437A-8708-D5F3F638B61E}"/>
                  </a:ext>
                </a:extLst>
              </p:cNvPr>
              <p:cNvSpPr/>
              <p:nvPr/>
            </p:nvSpPr>
            <p:spPr>
              <a:xfrm>
                <a:off x="97705" y="3198263"/>
                <a:ext cx="6490519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/>
                  <a:t>Sobre a semirreta de origem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sz="1700" dirty="0"/>
                  <a:t>, marca um ponto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t-PT" sz="1700" dirty="0"/>
                  <a:t> que diste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pt-PT" sz="1700" i="0" dirty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sz="1700" dirty="0"/>
                  <a:t> de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sz="1700" dirty="0"/>
                  <a:t>; </a:t>
                </a:r>
                <a:endParaRPr lang="pt-PT" sz="1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Retângulo 1">
                <a:extLst>
                  <a:ext uri="{FF2B5EF4-FFF2-40B4-BE49-F238E27FC236}">
                    <a16:creationId xmlns:a16="http://schemas.microsoft.com/office/drawing/2014/main" id="{720F76BE-3DF7-437A-8708-D5F3F638B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" y="3198263"/>
                <a:ext cx="6490519" cy="615553"/>
              </a:xfrm>
              <a:prstGeom prst="rect">
                <a:avLst/>
              </a:prstGeom>
              <a:blipFill>
                <a:blip r:embed="rId5"/>
                <a:stretch>
                  <a:fillRect l="-376" t="-3960" r="-657" b="-128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E6E9375C-E6DB-4538-8C5E-208AC0841DC0}"/>
                  </a:ext>
                </a:extLst>
              </p:cNvPr>
              <p:cNvSpPr/>
              <p:nvPr/>
            </p:nvSpPr>
            <p:spPr>
              <a:xfrm>
                <a:off x="97705" y="3972421"/>
                <a:ext cx="6490519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pt-PT" sz="1700" dirty="0">
                    <a:latin typeface="Arial" panose="020B0604020202020204" pitchFamily="34" charset="0"/>
                  </a:rPr>
                  <a:t>om a régua, desenha os segmentos de reta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𝐷𝐹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, de forma a obteres o triângulo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E6E9375C-E6DB-4538-8C5E-208AC0841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" y="3972421"/>
                <a:ext cx="6490519" cy="615553"/>
              </a:xfrm>
              <a:prstGeom prst="rect">
                <a:avLst/>
              </a:prstGeom>
              <a:blipFill>
                <a:blip r:embed="rId6"/>
                <a:stretch>
                  <a:fillRect l="-376" t="-3960" r="-657" b="-128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6BB4AB9-AE9F-4DBF-9AC8-C0DAD23DD2AC}"/>
              </a:ext>
            </a:extLst>
          </p:cNvPr>
          <p:cNvGrpSpPr/>
          <p:nvPr/>
        </p:nvGrpSpPr>
        <p:grpSpPr>
          <a:xfrm>
            <a:off x="6808702" y="1069790"/>
            <a:ext cx="2223797" cy="1224000"/>
            <a:chOff x="6808702" y="1069790"/>
            <a:chExt cx="2223797" cy="1224000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70DDC4B-5745-4B28-9F70-103DB4F96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679"/>
            <a:stretch/>
          </p:blipFill>
          <p:spPr>
            <a:xfrm>
              <a:off x="6817667" y="1157878"/>
              <a:ext cx="1716956" cy="1110158"/>
            </a:xfrm>
            <a:prstGeom prst="rect">
              <a:avLst/>
            </a:prstGeom>
          </p:spPr>
        </p:pic>
        <p:sp>
          <p:nvSpPr>
            <p:cNvPr id="67" name="Arredondar Retângulo de Canto Diagonal 2">
              <a:extLst>
                <a:ext uri="{FF2B5EF4-FFF2-40B4-BE49-F238E27FC236}">
                  <a16:creationId xmlns:a16="http://schemas.microsoft.com/office/drawing/2014/main" id="{929AED4D-2564-4DAC-8EE0-C29C90F046A8}"/>
                </a:ext>
              </a:extLst>
            </p:cNvPr>
            <p:cNvSpPr/>
            <p:nvPr/>
          </p:nvSpPr>
          <p:spPr>
            <a:xfrm>
              <a:off x="6808702" y="1069790"/>
              <a:ext cx="2223797" cy="1224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8" name="Picture 4">
              <a:hlinkClick r:id="rId8" action="ppaction://hlinksldjump"/>
              <a:extLst>
                <a:ext uri="{FF2B5EF4-FFF2-40B4-BE49-F238E27FC236}">
                  <a16:creationId xmlns:a16="http://schemas.microsoft.com/office/drawing/2014/main" id="{B178ABA9-1456-48D6-9C44-4E56AA3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1158108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97F3C16-7347-4BF6-A860-6BBDFC2D1EA3}"/>
              </a:ext>
            </a:extLst>
          </p:cNvPr>
          <p:cNvGrpSpPr/>
          <p:nvPr/>
        </p:nvGrpSpPr>
        <p:grpSpPr>
          <a:xfrm>
            <a:off x="6808702" y="2427734"/>
            <a:ext cx="2223797" cy="1224000"/>
            <a:chOff x="6808702" y="2427734"/>
            <a:chExt cx="2223797" cy="122400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2F3C737-C91B-42B2-9AEB-E2B66B340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1905" t="11371" b="13226"/>
            <a:stretch/>
          </p:blipFill>
          <p:spPr>
            <a:xfrm>
              <a:off x="6808702" y="2462986"/>
              <a:ext cx="1744282" cy="1188748"/>
            </a:xfrm>
            <a:prstGeom prst="rect">
              <a:avLst/>
            </a:prstGeom>
          </p:spPr>
        </p:pic>
        <p:sp>
          <p:nvSpPr>
            <p:cNvPr id="69" name="Arredondar Retângulo de Canto Diagonal 2">
              <a:extLst>
                <a:ext uri="{FF2B5EF4-FFF2-40B4-BE49-F238E27FC236}">
                  <a16:creationId xmlns:a16="http://schemas.microsoft.com/office/drawing/2014/main" id="{C6E8E702-BE2A-49FA-9043-2640926354CF}"/>
                </a:ext>
              </a:extLst>
            </p:cNvPr>
            <p:cNvSpPr/>
            <p:nvPr/>
          </p:nvSpPr>
          <p:spPr>
            <a:xfrm>
              <a:off x="6808702" y="2427734"/>
              <a:ext cx="2223797" cy="1224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0" name="Picture 4">
              <a:hlinkClick r:id="rId11" action="ppaction://hlinksldjump"/>
              <a:extLst>
                <a:ext uri="{FF2B5EF4-FFF2-40B4-BE49-F238E27FC236}">
                  <a16:creationId xmlns:a16="http://schemas.microsoft.com/office/drawing/2014/main" id="{23A7F3AC-22B7-4715-935E-9D71D0F4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2584156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CC2E95F-7CC6-492B-BD31-033B9B170E51}"/>
              </a:ext>
            </a:extLst>
          </p:cNvPr>
          <p:cNvGrpSpPr/>
          <p:nvPr/>
        </p:nvGrpSpPr>
        <p:grpSpPr>
          <a:xfrm>
            <a:off x="6808702" y="3795886"/>
            <a:ext cx="2223797" cy="1224000"/>
            <a:chOff x="6808702" y="3795886"/>
            <a:chExt cx="2223797" cy="1224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E91A7CD-AF1D-4816-A2C9-D0A46B76C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65263" y="3853947"/>
              <a:ext cx="1224000" cy="1120355"/>
            </a:xfrm>
            <a:prstGeom prst="rect">
              <a:avLst/>
            </a:prstGeom>
          </p:spPr>
        </p:pic>
        <p:sp>
          <p:nvSpPr>
            <p:cNvPr id="71" name="Arredondar Retângulo de Canto Diagonal 2">
              <a:extLst>
                <a:ext uri="{FF2B5EF4-FFF2-40B4-BE49-F238E27FC236}">
                  <a16:creationId xmlns:a16="http://schemas.microsoft.com/office/drawing/2014/main" id="{F83E7E47-943E-4F3F-8324-E351D48589BD}"/>
                </a:ext>
              </a:extLst>
            </p:cNvPr>
            <p:cNvSpPr/>
            <p:nvPr/>
          </p:nvSpPr>
          <p:spPr>
            <a:xfrm>
              <a:off x="6808702" y="3795886"/>
              <a:ext cx="2223797" cy="1224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2" name="Picture 4">
              <a:hlinkClick r:id="rId13" action="ppaction://hlinksldjump"/>
              <a:extLst>
                <a:ext uri="{FF2B5EF4-FFF2-40B4-BE49-F238E27FC236}">
                  <a16:creationId xmlns:a16="http://schemas.microsoft.com/office/drawing/2014/main" id="{05487691-51E9-4483-9210-DA6DC6468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3884204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818A42-077E-4B7D-BDB8-F30E73A4C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5516A4D-B8E8-46A8-AA48-39C042C4160D}"/>
              </a:ext>
            </a:extLst>
          </p:cNvPr>
          <p:cNvGrpSpPr/>
          <p:nvPr/>
        </p:nvGrpSpPr>
        <p:grpSpPr>
          <a:xfrm>
            <a:off x="6808702" y="497130"/>
            <a:ext cx="2223797" cy="432000"/>
            <a:chOff x="6808702" y="497130"/>
            <a:chExt cx="2223797" cy="432000"/>
          </a:xfrm>
        </p:grpSpPr>
        <p:sp>
          <p:nvSpPr>
            <p:cNvPr id="65" name="Arredondar Retângulo de Canto Diagonal 2">
              <a:extLst>
                <a:ext uri="{FF2B5EF4-FFF2-40B4-BE49-F238E27FC236}">
                  <a16:creationId xmlns:a16="http://schemas.microsoft.com/office/drawing/2014/main" id="{71F31DB1-A652-4042-B63F-EC50EA7868B5}"/>
                </a:ext>
              </a:extLst>
            </p:cNvPr>
            <p:cNvSpPr/>
            <p:nvPr/>
          </p:nvSpPr>
          <p:spPr>
            <a:xfrm>
              <a:off x="6808702" y="497130"/>
              <a:ext cx="2223797" cy="43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6" name="Picture 4">
              <a:hlinkClick r:id="rId14" action="ppaction://hlinksldjump"/>
              <a:extLst>
                <a:ext uri="{FF2B5EF4-FFF2-40B4-BE49-F238E27FC236}">
                  <a16:creationId xmlns:a16="http://schemas.microsoft.com/office/drawing/2014/main" id="{1720DA7D-B6B0-4339-8452-2543392A9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585448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0FE93C26-1B0A-4C66-824D-9C0DD55F7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7900"/>
            <a:stretch/>
          </p:blipFill>
          <p:spPr>
            <a:xfrm>
              <a:off x="7265263" y="604674"/>
              <a:ext cx="1115035" cy="24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9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DF04C5-DE6D-44E4-A342-F3C32949D161}"/>
              </a:ext>
            </a:extLst>
          </p:cNvPr>
          <p:cNvGrpSpPr/>
          <p:nvPr/>
        </p:nvGrpSpPr>
        <p:grpSpPr>
          <a:xfrm>
            <a:off x="2699792" y="1620375"/>
            <a:ext cx="3024336" cy="2771067"/>
            <a:chOff x="2699792" y="1620375"/>
            <a:chExt cx="3024336" cy="2771067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E0FA8B9-9F48-4C1F-800E-9A6C34FFB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760"/>
            <a:stretch/>
          </p:blipFill>
          <p:spPr>
            <a:xfrm>
              <a:off x="2830623" y="1620375"/>
              <a:ext cx="2893505" cy="26795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8099426-D46A-41E1-9523-FF0348787173}"/>
                    </a:ext>
                  </a:extLst>
                </p:cNvPr>
                <p:cNvSpPr txBox="1"/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8099426-D46A-41E1-9523-FF0348787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022110"/>
                  <a:ext cx="41581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A3CF784-A9BC-4FEB-B8A8-19D687728495}"/>
                    </a:ext>
                  </a:extLst>
                </p:cNvPr>
                <p:cNvSpPr txBox="1"/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A3CF784-A9BC-4FEB-B8A8-19D687728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022110"/>
                  <a:ext cx="40729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05279D11-825D-4FBD-ABAA-83E1AA3171E9}"/>
                    </a:ext>
                  </a:extLst>
                </p:cNvPr>
                <p:cNvSpPr txBox="1"/>
                <p:nvPr/>
              </p:nvSpPr>
              <p:spPr>
                <a:xfrm>
                  <a:off x="5127283" y="1742289"/>
                  <a:ext cx="407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05279D11-825D-4FBD-ABAA-83E1AA317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283" y="1742289"/>
                  <a:ext cx="407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B3969C-7AD6-4BA8-9118-1914104F6DDC}"/>
                  </a:ext>
                </a:extLst>
              </p:cNvPr>
              <p:cNvSpPr txBox="1"/>
              <p:nvPr/>
            </p:nvSpPr>
            <p:spPr>
              <a:xfrm>
                <a:off x="3995936" y="4124911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B3969C-7AD6-4BA8-9118-1914104F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124911"/>
                <a:ext cx="477695" cy="246221"/>
              </a:xfrm>
              <a:prstGeom prst="rect">
                <a:avLst/>
              </a:prstGeom>
              <a:blipFill>
                <a:blip r:embed="rId6"/>
                <a:stretch>
                  <a:fillRect l="-8974" r="-3846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C347410-03F0-4FD7-A61B-F143F8B86751}"/>
                  </a:ext>
                </a:extLst>
              </p:cNvPr>
              <p:cNvSpPr txBox="1"/>
              <p:nvPr/>
            </p:nvSpPr>
            <p:spPr>
              <a:xfrm>
                <a:off x="3633657" y="2713937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C347410-03F0-4FD7-A61B-F143F8B8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57" y="2713937"/>
                <a:ext cx="477695" cy="246221"/>
              </a:xfrm>
              <a:prstGeom prst="rect">
                <a:avLst/>
              </a:prstGeom>
              <a:blipFill>
                <a:blip r:embed="rId7"/>
                <a:stretch>
                  <a:fillRect l="-8974" r="-5128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303F8DF-CEBB-47C7-8C28-D0C4F2A05780}"/>
                  </a:ext>
                </a:extLst>
              </p:cNvPr>
              <p:cNvSpPr txBox="1"/>
              <p:nvPr/>
            </p:nvSpPr>
            <p:spPr>
              <a:xfrm>
                <a:off x="3633657" y="3630182"/>
                <a:ext cx="362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303F8DF-CEBB-47C7-8C28-D0C4F2A05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57" y="3630182"/>
                <a:ext cx="362279" cy="246221"/>
              </a:xfrm>
              <a:prstGeom prst="rect">
                <a:avLst/>
              </a:prstGeom>
              <a:blipFill>
                <a:blip r:embed="rId8"/>
                <a:stretch>
                  <a:fillRect l="-10000" r="-8333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F9F082-FB3A-4E04-9C20-2AC582CE5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0020EEC-040D-4D5C-8730-B4EB20F03544}"/>
                  </a:ext>
                </a:extLst>
              </p:cNvPr>
              <p:cNvSpPr txBox="1"/>
              <p:nvPr/>
            </p:nvSpPr>
            <p:spPr>
              <a:xfrm>
                <a:off x="106670" y="843558"/>
                <a:ext cx="5185410" cy="1765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dirty="0">
                    <a:latin typeface="Arial" panose="020B0604020202020204" pitchFamily="34" charset="0"/>
                  </a:rPr>
                  <a:t>Vamos construir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[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𝐷𝐸𝐹</m:t>
                    </m:r>
                    <m:r>
                      <a:rPr lang="pt-PT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sabendo que: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acc>
                      <m:r>
                        <a:rPr lang="pt-PT" i="1" dirty="0">
                          <a:latin typeface="Cambria Math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/>
                        </a:rPr>
                        <m:t>cm</m:t>
                      </m:r>
                    </m:oMath>
                  </m:oMathPara>
                </a14:m>
                <a:endParaRPr lang="pt-PT" i="0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</m:e>
                      </m:acc>
                      <m:r>
                        <a:rPr lang="pt-PT" i="1" dirty="0">
                          <a:latin typeface="Cambria Math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/>
                        </a:rPr>
                        <m:t>cm</m:t>
                      </m:r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i="1" dirty="0">
                          <a:latin typeface="Cambria Math"/>
                        </a:rPr>
                        <m:t>=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i="1" dirty="0">
                          <a:latin typeface="Cambria Math"/>
                        </a:rPr>
                        <m:t>0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0020EEC-040D-4D5C-8730-B4EB20F0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0" y="843558"/>
                <a:ext cx="5185410" cy="1765483"/>
              </a:xfrm>
              <a:prstGeom prst="rect">
                <a:avLst/>
              </a:prstGeom>
              <a:blipFill>
                <a:blip r:embed="rId9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D0102D1-0C6B-4E84-9CB8-1E90CDD26742}"/>
                  </a:ext>
                </a:extLst>
              </p:cNvPr>
              <p:cNvSpPr txBox="1"/>
              <p:nvPr/>
            </p:nvSpPr>
            <p:spPr>
              <a:xfrm>
                <a:off x="102662" y="843558"/>
                <a:ext cx="6629636" cy="882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dirty="0">
                    <a:latin typeface="Arial" panose="020B0604020202020204" pitchFamily="34" charset="0"/>
                  </a:rPr>
                  <a:t>Vamos construir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[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𝑃𝑄𝑅</m:t>
                    </m:r>
                    <m:r>
                      <a:rPr lang="pt-PT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sabendo que: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  <m:r>
                      <a:rPr lang="pt-PT" i="1" dirty="0"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pt-PT" i="0" dirty="0">
                        <a:latin typeface="Cambria Math"/>
                      </a:rPr>
                      <m:t>cm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</m:t>
                    </m:r>
                    <m:acc>
                      <m:accPr>
                        <m:chr m:val="̂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/>
                      </a:rPr>
                      <m:t>=30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𝑄</m:t>
                    </m:r>
                    <m:acc>
                      <m:accPr>
                        <m:chr m:val="̂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/>
                      </a:rPr>
                      <m:t>=100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D0102D1-0C6B-4E84-9CB8-1E90CDD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" y="843558"/>
                <a:ext cx="6629636" cy="882293"/>
              </a:xfrm>
              <a:prstGeom prst="rect">
                <a:avLst/>
              </a:prstGeom>
              <a:blipFill>
                <a:blip r:embed="rId2"/>
                <a:stretch>
                  <a:fillRect l="-828" b="-1034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1">
                <a:extLst>
                  <a:ext uri="{FF2B5EF4-FFF2-40B4-BE49-F238E27FC236}">
                    <a16:creationId xmlns:a16="http://schemas.microsoft.com/office/drawing/2014/main" id="{B561F4F2-2A19-4D26-8855-AD12E28AB35A}"/>
                  </a:ext>
                </a:extLst>
              </p:cNvPr>
              <p:cNvSpPr/>
              <p:nvPr/>
            </p:nvSpPr>
            <p:spPr>
              <a:xfrm>
                <a:off x="102662" y="1943281"/>
                <a:ext cx="6629636" cy="354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Desenha o segmento de reta </a:t>
                </a:r>
                <a14:m>
                  <m:oMath xmlns:m="http://schemas.openxmlformats.org/officeDocument/2006/math"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pt-PT" sz="170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sendo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7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  <m:r>
                      <a:rPr lang="pt-PT" sz="1700" i="1" dirty="0">
                        <a:solidFill>
                          <a:schemeClr val="tx1"/>
                        </a:solidFill>
                        <a:latin typeface="Cambria Math"/>
                      </a:rPr>
                      <m:t>=4 </m:t>
                    </m:r>
                    <m:r>
                      <m:rPr>
                        <m:sty m:val="p"/>
                      </m:rPr>
                      <a:rPr lang="pt-PT" sz="1700" i="0" dirty="0">
                        <a:solidFill>
                          <a:schemeClr val="tx1"/>
                        </a:solidFill>
                        <a:latin typeface="Cambria Math"/>
                      </a:rPr>
                      <m:t>cm</m:t>
                    </m:r>
                  </m:oMath>
                </a14:m>
                <a:r>
                  <a:rPr lang="pt-PT" sz="17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; </a:t>
                </a:r>
              </a:p>
            </p:txBody>
          </p:sp>
        </mc:Choice>
        <mc:Fallback xmlns="">
          <p:sp>
            <p:nvSpPr>
              <p:cNvPr id="53" name="Retângulo 1">
                <a:extLst>
                  <a:ext uri="{FF2B5EF4-FFF2-40B4-BE49-F238E27FC236}">
                    <a16:creationId xmlns:a16="http://schemas.microsoft.com/office/drawing/2014/main" id="{B561F4F2-2A19-4D26-8855-AD12E28AB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" y="1943281"/>
                <a:ext cx="6629636" cy="354521"/>
              </a:xfrm>
              <a:prstGeom prst="rect">
                <a:avLst/>
              </a:prstGeom>
              <a:blipFill>
                <a:blip r:embed="rId3"/>
                <a:stretch>
                  <a:fillRect l="-460" t="-5172" b="-2413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1">
                <a:extLst>
                  <a:ext uri="{FF2B5EF4-FFF2-40B4-BE49-F238E27FC236}">
                    <a16:creationId xmlns:a16="http://schemas.microsoft.com/office/drawing/2014/main" id="{3813F8DF-C84B-41D5-99BE-98C0B2DFA63C}"/>
                  </a:ext>
                </a:extLst>
              </p:cNvPr>
              <p:cNvSpPr/>
              <p:nvPr/>
            </p:nvSpPr>
            <p:spPr>
              <a:xfrm>
                <a:off x="102662" y="2441349"/>
                <a:ext cx="6593405" cy="625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/>
                  <a:t>Traça um ângulo com vértice em </a:t>
                </a:r>
                <a14:m>
                  <m:oMath xmlns:m="http://schemas.openxmlformats.org/officeDocument/2006/math"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PT" sz="1700" dirty="0"/>
                  <a:t>, com </a:t>
                </a:r>
                <a14:m>
                  <m:oMath xmlns:m="http://schemas.openxmlformats.org/officeDocument/2006/math"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sz="1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sz="1700" dirty="0"/>
                  <a:t> de amplitude e em que um dos lados é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PT" sz="1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7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sz="1700" dirty="0"/>
                  <a:t>;</a:t>
                </a:r>
                <a:endParaRPr lang="pt-PT" sz="17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tângulo 1">
                <a:extLst>
                  <a:ext uri="{FF2B5EF4-FFF2-40B4-BE49-F238E27FC236}">
                    <a16:creationId xmlns:a16="http://schemas.microsoft.com/office/drawing/2014/main" id="{3813F8DF-C84B-41D5-99BE-98C0B2DF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" y="2441349"/>
                <a:ext cx="6593405" cy="625492"/>
              </a:xfrm>
              <a:prstGeom prst="rect">
                <a:avLst/>
              </a:prstGeom>
              <a:blipFill>
                <a:blip r:embed="rId4"/>
                <a:stretch>
                  <a:fillRect l="-463" t="-2913" r="-648" b="-126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1">
                <a:extLst>
                  <a:ext uri="{FF2B5EF4-FFF2-40B4-BE49-F238E27FC236}">
                    <a16:creationId xmlns:a16="http://schemas.microsoft.com/office/drawing/2014/main" id="{720F76BE-3DF7-437A-8708-D5F3F638B61E}"/>
                  </a:ext>
                </a:extLst>
              </p:cNvPr>
              <p:cNvSpPr/>
              <p:nvPr/>
            </p:nvSpPr>
            <p:spPr>
              <a:xfrm>
                <a:off x="102662" y="3172125"/>
                <a:ext cx="6593405" cy="62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/>
                  <a:t>Traça um ângulo com vértice em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sz="1700" dirty="0"/>
                  <a:t>, com </a:t>
                </a:r>
                <a14:m>
                  <m:oMath xmlns:m="http://schemas.openxmlformats.org/officeDocument/2006/math"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PT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sz="1700" dirty="0"/>
                  <a:t> de amplitude e em que um dos lados é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PT" sz="17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7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pt-PT" sz="17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PT" sz="1700" dirty="0"/>
                  <a:t>;</a:t>
                </a:r>
                <a:endParaRPr lang="pt-PT" sz="17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Retângulo 1">
                <a:extLst>
                  <a:ext uri="{FF2B5EF4-FFF2-40B4-BE49-F238E27FC236}">
                    <a16:creationId xmlns:a16="http://schemas.microsoft.com/office/drawing/2014/main" id="{720F76BE-3DF7-437A-8708-D5F3F638B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" y="3172125"/>
                <a:ext cx="6593405" cy="623761"/>
              </a:xfrm>
              <a:prstGeom prst="rect">
                <a:avLst/>
              </a:prstGeom>
              <a:blipFill>
                <a:blip r:embed="rId5"/>
                <a:stretch>
                  <a:fillRect l="-463" t="-2913" r="-648" b="-116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E6E9375C-E6DB-4538-8C5E-208AC0841DC0}"/>
                  </a:ext>
                </a:extLst>
              </p:cNvPr>
              <p:cNvSpPr/>
              <p:nvPr/>
            </p:nvSpPr>
            <p:spPr>
              <a:xfrm>
                <a:off x="102662" y="3926835"/>
                <a:ext cx="6629636" cy="87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pt-PT" sz="1700" dirty="0">
                    <a:latin typeface="Arial" panose="020B0604020202020204" pitchFamily="34" charset="0"/>
                  </a:rPr>
                  <a:t>Assinala o ponto </a:t>
                </a:r>
                <a14:m>
                  <m:oMath xmlns:m="http://schemas.openxmlformats.org/officeDocument/2006/math"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, ponto de interseção das semirretas, e, com a régua, desenha os segmentos de reta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, de forma a obteres o triângulo </a:t>
                </a:r>
                <a14:m>
                  <m:oMath xmlns:m="http://schemas.openxmlformats.org/officeDocument/2006/math">
                    <m:r>
                      <a:rPr lang="pt-PT" sz="1700" i="1" dirty="0">
                        <a:latin typeface="Cambria Math"/>
                      </a:rPr>
                      <m:t>[</m:t>
                    </m:r>
                    <m:r>
                      <a:rPr lang="pt-PT" sz="1700" b="0" i="1" dirty="0" smtClean="0">
                        <a:latin typeface="Cambria Math" panose="02040503050406030204" pitchFamily="18" charset="0"/>
                      </a:rPr>
                      <m:t>𝑃𝑄𝑅</m:t>
                    </m:r>
                    <m:r>
                      <a:rPr lang="pt-PT" sz="17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pt-PT" sz="1700" dirty="0">
                    <a:latin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E6E9375C-E6DB-4538-8C5E-208AC0841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" y="3926835"/>
                <a:ext cx="6629636" cy="877163"/>
              </a:xfrm>
              <a:prstGeom prst="rect">
                <a:avLst/>
              </a:prstGeom>
              <a:blipFill>
                <a:blip r:embed="rId6"/>
                <a:stretch>
                  <a:fillRect l="-460" t="-2083" r="-552"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2591833-9D08-4DD1-8B14-9892D09483A1}"/>
              </a:ext>
            </a:extLst>
          </p:cNvPr>
          <p:cNvGrpSpPr/>
          <p:nvPr/>
        </p:nvGrpSpPr>
        <p:grpSpPr>
          <a:xfrm>
            <a:off x="6808702" y="1069790"/>
            <a:ext cx="2223797" cy="1296000"/>
            <a:chOff x="6808702" y="1069790"/>
            <a:chExt cx="2223797" cy="1296000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04807E3-8EF8-424A-8DE1-149BF413C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460"/>
            <a:stretch/>
          </p:blipFill>
          <p:spPr>
            <a:xfrm>
              <a:off x="7051506" y="1203598"/>
              <a:ext cx="1980993" cy="1056746"/>
            </a:xfrm>
            <a:prstGeom prst="rect">
              <a:avLst/>
            </a:prstGeom>
          </p:spPr>
        </p:pic>
        <p:sp>
          <p:nvSpPr>
            <p:cNvPr id="67" name="Arredondar Retângulo de Canto Diagonal 2">
              <a:extLst>
                <a:ext uri="{FF2B5EF4-FFF2-40B4-BE49-F238E27FC236}">
                  <a16:creationId xmlns:a16="http://schemas.microsoft.com/office/drawing/2014/main" id="{929AED4D-2564-4DAC-8EE0-C29C90F046A8}"/>
                </a:ext>
              </a:extLst>
            </p:cNvPr>
            <p:cNvSpPr/>
            <p:nvPr/>
          </p:nvSpPr>
          <p:spPr>
            <a:xfrm>
              <a:off x="6808702" y="1069790"/>
              <a:ext cx="2223797" cy="1296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8" name="Picture 4">
              <a:hlinkClick r:id="rId8" action="ppaction://hlinksldjump"/>
              <a:extLst>
                <a:ext uri="{FF2B5EF4-FFF2-40B4-BE49-F238E27FC236}">
                  <a16:creationId xmlns:a16="http://schemas.microsoft.com/office/drawing/2014/main" id="{B178ABA9-1456-48D6-9C44-4E56AA3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1158108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910349D-FED9-4AE7-B201-82B64D22BD82}"/>
              </a:ext>
            </a:extLst>
          </p:cNvPr>
          <p:cNvGrpSpPr/>
          <p:nvPr/>
        </p:nvGrpSpPr>
        <p:grpSpPr>
          <a:xfrm>
            <a:off x="6808702" y="2495838"/>
            <a:ext cx="2223797" cy="1170000"/>
            <a:chOff x="6808702" y="2495838"/>
            <a:chExt cx="2223797" cy="1170000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68FC76D-3B94-464F-BD5F-91CE38FD4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317"/>
            <a:stretch/>
          </p:blipFill>
          <p:spPr>
            <a:xfrm>
              <a:off x="6808702" y="2581582"/>
              <a:ext cx="1617638" cy="1044000"/>
            </a:xfrm>
            <a:prstGeom prst="rect">
              <a:avLst/>
            </a:prstGeom>
          </p:spPr>
        </p:pic>
        <p:sp>
          <p:nvSpPr>
            <p:cNvPr id="69" name="Arredondar Retângulo de Canto Diagonal 2">
              <a:extLst>
                <a:ext uri="{FF2B5EF4-FFF2-40B4-BE49-F238E27FC236}">
                  <a16:creationId xmlns:a16="http://schemas.microsoft.com/office/drawing/2014/main" id="{C6E8E702-BE2A-49FA-9043-2640926354CF}"/>
                </a:ext>
              </a:extLst>
            </p:cNvPr>
            <p:cNvSpPr/>
            <p:nvPr/>
          </p:nvSpPr>
          <p:spPr>
            <a:xfrm>
              <a:off x="6808702" y="2495838"/>
              <a:ext cx="2223797" cy="117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0" name="Picture 4">
              <a:hlinkClick r:id="rId11" action="ppaction://hlinksldjump"/>
              <a:extLst>
                <a:ext uri="{FF2B5EF4-FFF2-40B4-BE49-F238E27FC236}">
                  <a16:creationId xmlns:a16="http://schemas.microsoft.com/office/drawing/2014/main" id="{23A7F3AC-22B7-4715-935E-9D71D0F4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2584156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21692C3-4BAA-494A-8F24-4A41C1F61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57DC05E-CB7F-4305-B18D-F3ED817F95A9}"/>
              </a:ext>
            </a:extLst>
          </p:cNvPr>
          <p:cNvGrpSpPr/>
          <p:nvPr/>
        </p:nvGrpSpPr>
        <p:grpSpPr>
          <a:xfrm>
            <a:off x="6808702" y="497130"/>
            <a:ext cx="2223797" cy="432000"/>
            <a:chOff x="6808702" y="497130"/>
            <a:chExt cx="2223797" cy="432000"/>
          </a:xfrm>
        </p:grpSpPr>
        <p:pic>
          <p:nvPicPr>
            <p:cNvPr id="66" name="Picture 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720DA7D-B6B0-4339-8452-2543392A9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585448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AAA63FE-C798-4913-9767-2413DA2BC778}"/>
                </a:ext>
              </a:extLst>
            </p:cNvPr>
            <p:cNvGrpSpPr/>
            <p:nvPr/>
          </p:nvGrpSpPr>
          <p:grpSpPr>
            <a:xfrm>
              <a:off x="6808702" y="497130"/>
              <a:ext cx="2223797" cy="432000"/>
              <a:chOff x="6808702" y="497130"/>
              <a:chExt cx="2223797" cy="432000"/>
            </a:xfrm>
          </p:grpSpPr>
          <p:sp>
            <p:nvSpPr>
              <p:cNvPr id="65" name="Arredondar Retângulo de Canto Diagonal 2">
                <a:extLst>
                  <a:ext uri="{FF2B5EF4-FFF2-40B4-BE49-F238E27FC236}">
                    <a16:creationId xmlns:a16="http://schemas.microsoft.com/office/drawing/2014/main" id="{71F31DB1-A652-4042-B63F-EC50EA7868B5}"/>
                  </a:ext>
                </a:extLst>
              </p:cNvPr>
              <p:cNvSpPr/>
              <p:nvPr/>
            </p:nvSpPr>
            <p:spPr>
              <a:xfrm>
                <a:off x="6808702" y="497130"/>
                <a:ext cx="2223797" cy="43200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B7F8881E-C4A6-430A-877B-0EA861209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t="77950"/>
              <a:stretch/>
            </p:blipFill>
            <p:spPr>
              <a:xfrm>
                <a:off x="7414629" y="655351"/>
                <a:ext cx="1044000" cy="228240"/>
              </a:xfrm>
              <a:prstGeom prst="rect">
                <a:avLst/>
              </a:prstGeom>
            </p:spPr>
          </p:pic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580C0D9-61EB-4BC4-A12B-119666DE4188}"/>
              </a:ext>
            </a:extLst>
          </p:cNvPr>
          <p:cNvGrpSpPr/>
          <p:nvPr/>
        </p:nvGrpSpPr>
        <p:grpSpPr>
          <a:xfrm>
            <a:off x="6808702" y="3795886"/>
            <a:ext cx="2223797" cy="1168948"/>
            <a:chOff x="6808702" y="3795886"/>
            <a:chExt cx="2223797" cy="1168948"/>
          </a:xfrm>
        </p:grpSpPr>
        <p:sp>
          <p:nvSpPr>
            <p:cNvPr id="71" name="Arredondar Retângulo de Canto Diagonal 2">
              <a:extLst>
                <a:ext uri="{FF2B5EF4-FFF2-40B4-BE49-F238E27FC236}">
                  <a16:creationId xmlns:a16="http://schemas.microsoft.com/office/drawing/2014/main" id="{F83E7E47-943E-4F3F-8324-E351D48589BD}"/>
                </a:ext>
              </a:extLst>
            </p:cNvPr>
            <p:cNvSpPr/>
            <p:nvPr/>
          </p:nvSpPr>
          <p:spPr>
            <a:xfrm>
              <a:off x="6808702" y="3795886"/>
              <a:ext cx="2223797" cy="1168948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2" name="Picture 4">
              <a:hlinkClick r:id="rId14" action="ppaction://hlinksldjump"/>
              <a:extLst>
                <a:ext uri="{FF2B5EF4-FFF2-40B4-BE49-F238E27FC236}">
                  <a16:creationId xmlns:a16="http://schemas.microsoft.com/office/drawing/2014/main" id="{05487691-51E9-4483-9210-DA6DC6468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819" y="3884204"/>
              <a:ext cx="263902" cy="27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B701D5BD-21D2-475D-8B99-C4EAA94DA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19488" y="3898374"/>
              <a:ext cx="1440000" cy="1065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4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A7756F5-7A53-48F0-92D2-10F6DC70D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88" r="55"/>
          <a:stretch/>
        </p:blipFill>
        <p:spPr>
          <a:xfrm>
            <a:off x="2546625" y="1601738"/>
            <a:ext cx="374441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DC50A7-D056-44B4-BFA0-08990D738E10}"/>
                  </a:ext>
                </a:extLst>
              </p:cNvPr>
              <p:cNvSpPr txBox="1"/>
              <p:nvPr/>
            </p:nvSpPr>
            <p:spPr>
              <a:xfrm>
                <a:off x="3588645" y="4022110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DC50A7-D056-44B4-BFA0-08990D738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45" y="4022110"/>
                <a:ext cx="397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9EEEC7E-836D-4E4A-9C7C-520E85780E31}"/>
                  </a:ext>
                </a:extLst>
              </p:cNvPr>
              <p:cNvSpPr txBox="1"/>
              <p:nvPr/>
            </p:nvSpPr>
            <p:spPr>
              <a:xfrm>
                <a:off x="5964909" y="4022110"/>
                <a:ext cx="40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9EEEC7E-836D-4E4A-9C7C-520E8578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909" y="4022110"/>
                <a:ext cx="407291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99B9CBC-E7D4-4614-89D1-F40821DAAC9E}"/>
                  </a:ext>
                </a:extLst>
              </p:cNvPr>
              <p:cNvSpPr txBox="1"/>
              <p:nvPr/>
            </p:nvSpPr>
            <p:spPr>
              <a:xfrm>
                <a:off x="3210822" y="2067694"/>
                <a:ext cx="402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99B9CBC-E7D4-4614-89D1-F40821DAA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822" y="2067694"/>
                <a:ext cx="402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Construção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EC6B4C0-24B7-466F-9EA0-7A6DAB274E3B}"/>
                  </a:ext>
                </a:extLst>
              </p:cNvPr>
              <p:cNvSpPr txBox="1"/>
              <p:nvPr/>
            </p:nvSpPr>
            <p:spPr>
              <a:xfrm>
                <a:off x="4736477" y="408366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EC6B4C0-24B7-466F-9EA0-7A6DAB27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7" y="4083665"/>
                <a:ext cx="477695" cy="246221"/>
              </a:xfrm>
              <a:prstGeom prst="rect">
                <a:avLst/>
              </a:prstGeom>
              <a:blipFill>
                <a:blip r:embed="rId6"/>
                <a:stretch>
                  <a:fillRect l="-8974" r="-3846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C4AF62A-FDA9-4699-996D-9B40BEC83DE4}"/>
                  </a:ext>
                </a:extLst>
              </p:cNvPr>
              <p:cNvSpPr txBox="1"/>
              <p:nvPr/>
            </p:nvSpPr>
            <p:spPr>
              <a:xfrm>
                <a:off x="5220072" y="3674737"/>
                <a:ext cx="3622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C4AF62A-FDA9-4699-996D-9B40BEC8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674737"/>
                <a:ext cx="362279" cy="246221"/>
              </a:xfrm>
              <a:prstGeom prst="rect">
                <a:avLst/>
              </a:prstGeom>
              <a:blipFill>
                <a:blip r:embed="rId7"/>
                <a:stretch>
                  <a:fillRect l="-10000" r="-8333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920B541-9DE8-4F55-B72C-BA5FF895C313}"/>
                  </a:ext>
                </a:extLst>
              </p:cNvPr>
              <p:cNvSpPr txBox="1"/>
              <p:nvPr/>
            </p:nvSpPr>
            <p:spPr>
              <a:xfrm>
                <a:off x="4095908" y="3523800"/>
                <a:ext cx="4760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920B541-9DE8-4F55-B72C-BA5FF895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08" y="3523800"/>
                <a:ext cx="476092" cy="246221"/>
              </a:xfrm>
              <a:prstGeom prst="rect">
                <a:avLst/>
              </a:prstGeom>
              <a:blipFill>
                <a:blip r:embed="rId8"/>
                <a:stretch>
                  <a:fillRect l="-8974" r="-6410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5F496BD-33CB-4FCF-AC4D-686D42318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911D894-6A50-40EC-A140-92954E5E994A}"/>
                  </a:ext>
                </a:extLst>
              </p:cNvPr>
              <p:cNvSpPr txBox="1"/>
              <p:nvPr/>
            </p:nvSpPr>
            <p:spPr>
              <a:xfrm>
                <a:off x="102662" y="843558"/>
                <a:ext cx="6629636" cy="1780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dirty="0">
                    <a:latin typeface="Arial" panose="020B0604020202020204" pitchFamily="34" charset="0"/>
                  </a:rPr>
                  <a:t>Vamos construir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/>
                      </a:rPr>
                      <m:t>[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𝑃𝑄𝑅</m:t>
                    </m:r>
                    <m:r>
                      <a:rPr lang="pt-PT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</a:rPr>
                  <a:t>, sabendo que: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acc>
                      <m:r>
                        <a:rPr lang="pt-PT" i="1" dirty="0">
                          <a:latin typeface="Cambria Math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pt-PT" i="0" dirty="0">
                          <a:latin typeface="Cambria Math"/>
                        </a:rPr>
                        <m:t>cm</m:t>
                      </m:r>
                    </m:oMath>
                  </m:oMathPara>
                </a14:m>
                <a:endParaRPr lang="pt-PT" i="0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i="1" dirty="0">
                          <a:latin typeface="Cambria Math"/>
                        </a:rPr>
                        <m:t>=30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acc>
                        <m:accPr>
                          <m:chr m:val="̂"/>
                          <m:ctrlPr>
                            <a:rPr lang="pt-P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i="1" dirty="0">
                          <a:latin typeface="Cambria Math"/>
                        </a:rPr>
                        <m:t>=100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PT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911D894-6A50-40EC-A140-92954E5E9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" y="843558"/>
                <a:ext cx="6629636" cy="1780359"/>
              </a:xfrm>
              <a:prstGeom prst="rect">
                <a:avLst/>
              </a:prstGeom>
              <a:blipFill>
                <a:blip r:embed="rId9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Igualdade de triângulos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CC5D5B-EB3F-4FBC-B830-AC044B105895}"/>
                  </a:ext>
                </a:extLst>
              </p:cNvPr>
              <p:cNvSpPr txBox="1"/>
              <p:nvPr/>
            </p:nvSpPr>
            <p:spPr>
              <a:xfrm>
                <a:off x="107950" y="825340"/>
                <a:ext cx="8928546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buClr>
                    <a:schemeClr val="tx2"/>
                  </a:buClr>
                  <a:buSzPct val="130000"/>
                </a:pPr>
                <a:r>
                  <a:rPr lang="pt-PT" dirty="0"/>
                  <a:t>Vimos que, para se construir um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, não é necessário conhecer as medidas de todos os seus lados e as amplitudes de todos os seus ângulos.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CC5D5B-EB3F-4FBC-B830-AC044B105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825340"/>
                <a:ext cx="8928546" cy="872034"/>
              </a:xfrm>
              <a:prstGeom prst="rect">
                <a:avLst/>
              </a:prstGeom>
              <a:blipFill>
                <a:blip r:embed="rId2"/>
                <a:stretch>
                  <a:fillRect l="-615" r="-615" b="-104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ângulo arredondado 27">
            <a:extLst>
              <a:ext uri="{FF2B5EF4-FFF2-40B4-BE49-F238E27FC236}">
                <a16:creationId xmlns:a16="http://schemas.microsoft.com/office/drawing/2014/main" id="{486D136E-F517-4AEB-A01F-78E8A5584235}"/>
              </a:ext>
            </a:extLst>
          </p:cNvPr>
          <p:cNvSpPr/>
          <p:nvPr/>
        </p:nvSpPr>
        <p:spPr>
          <a:xfrm>
            <a:off x="3222000" y="1769645"/>
            <a:ext cx="2700000" cy="3240000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arredondado 28">
            <a:extLst>
              <a:ext uri="{FF2B5EF4-FFF2-40B4-BE49-F238E27FC236}">
                <a16:creationId xmlns:a16="http://schemas.microsoft.com/office/drawing/2014/main" id="{46B7905E-A55C-4DD7-A5F6-48D169999C21}"/>
              </a:ext>
            </a:extLst>
          </p:cNvPr>
          <p:cNvSpPr/>
          <p:nvPr/>
        </p:nvSpPr>
        <p:spPr>
          <a:xfrm>
            <a:off x="6149959" y="1770769"/>
            <a:ext cx="2700000" cy="3240000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arredondado 27">
            <a:extLst>
              <a:ext uri="{FF2B5EF4-FFF2-40B4-BE49-F238E27FC236}">
                <a16:creationId xmlns:a16="http://schemas.microsoft.com/office/drawing/2014/main" id="{B13F4D3B-8716-4A8C-AB87-EB992BF76AB3}"/>
              </a:ext>
            </a:extLst>
          </p:cNvPr>
          <p:cNvSpPr/>
          <p:nvPr/>
        </p:nvSpPr>
        <p:spPr>
          <a:xfrm>
            <a:off x="294041" y="1769645"/>
            <a:ext cx="2700000" cy="3240000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ângulo 2">
            <a:extLst>
              <a:ext uri="{FF2B5EF4-FFF2-40B4-BE49-F238E27FC236}">
                <a16:creationId xmlns:a16="http://schemas.microsoft.com/office/drawing/2014/main" id="{13ACD83D-697F-461C-AD58-B13F54BEE313}"/>
              </a:ext>
            </a:extLst>
          </p:cNvPr>
          <p:cNvSpPr/>
          <p:nvPr/>
        </p:nvSpPr>
        <p:spPr>
          <a:xfrm>
            <a:off x="295739" y="1854572"/>
            <a:ext cx="270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</a:rPr>
              <a:t>São dados os comprimentos dos </a:t>
            </a:r>
            <a:r>
              <a:rPr lang="pt-PT" sz="1600" b="1" dirty="0">
                <a:solidFill>
                  <a:schemeClr val="bg2"/>
                </a:solidFill>
                <a:latin typeface="Arial" panose="020B0604020202020204" pitchFamily="34" charset="0"/>
              </a:rPr>
              <a:t>três lados</a:t>
            </a:r>
            <a:r>
              <a:rPr lang="pt-PT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6" name="Rectângulo 2">
            <a:extLst>
              <a:ext uri="{FF2B5EF4-FFF2-40B4-BE49-F238E27FC236}">
                <a16:creationId xmlns:a16="http://schemas.microsoft.com/office/drawing/2014/main" id="{8FB2DAB3-3F27-4AF3-9B7E-D83CF8AE92B0}"/>
              </a:ext>
            </a:extLst>
          </p:cNvPr>
          <p:cNvSpPr/>
          <p:nvPr/>
        </p:nvSpPr>
        <p:spPr>
          <a:xfrm>
            <a:off x="3254428" y="1854572"/>
            <a:ext cx="270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</a:rPr>
              <a:t>São dados os comprimentos de </a:t>
            </a:r>
            <a:r>
              <a:rPr lang="pt-PT" sz="1600" b="1" dirty="0">
                <a:solidFill>
                  <a:schemeClr val="bg2"/>
                </a:solidFill>
                <a:latin typeface="Arial" panose="020B0604020202020204" pitchFamily="34" charset="0"/>
              </a:rPr>
              <a:t>dois lados</a:t>
            </a:r>
            <a:r>
              <a:rPr lang="pt-PT" sz="1600" dirty="0">
                <a:latin typeface="Arial" panose="020B0604020202020204" pitchFamily="34" charset="0"/>
              </a:rPr>
              <a:t> e a amplitude do </a:t>
            </a:r>
            <a:r>
              <a:rPr lang="pt-PT" sz="1600" b="1" dirty="0">
                <a:solidFill>
                  <a:schemeClr val="bg2"/>
                </a:solidFill>
                <a:latin typeface="Arial" panose="020B0604020202020204" pitchFamily="34" charset="0"/>
              </a:rPr>
              <a:t>ângulo</a:t>
            </a:r>
            <a:r>
              <a:rPr lang="pt-PT" sz="1600" dirty="0">
                <a:latin typeface="Arial" panose="020B0604020202020204" pitchFamily="34" charset="0"/>
              </a:rPr>
              <a:t> por eles formado.</a:t>
            </a:r>
          </a:p>
        </p:txBody>
      </p:sp>
      <p:sp>
        <p:nvSpPr>
          <p:cNvPr id="27" name="Rectângulo 2">
            <a:extLst>
              <a:ext uri="{FF2B5EF4-FFF2-40B4-BE49-F238E27FC236}">
                <a16:creationId xmlns:a16="http://schemas.microsoft.com/office/drawing/2014/main" id="{033E61BD-759E-4482-8A4F-48278C5B9227}"/>
              </a:ext>
            </a:extLst>
          </p:cNvPr>
          <p:cNvSpPr/>
          <p:nvPr/>
        </p:nvSpPr>
        <p:spPr>
          <a:xfrm>
            <a:off x="6149959" y="1854572"/>
            <a:ext cx="270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</a:rPr>
              <a:t>São dados o comprimento de </a:t>
            </a:r>
            <a:r>
              <a:rPr lang="pt-PT" sz="1600" b="1" dirty="0">
                <a:solidFill>
                  <a:schemeClr val="bg2"/>
                </a:solidFill>
                <a:latin typeface="Arial" panose="020B0604020202020204" pitchFamily="34" charset="0"/>
              </a:rPr>
              <a:t>um lado </a:t>
            </a:r>
            <a:r>
              <a:rPr lang="pt-PT" sz="1600" dirty="0">
                <a:latin typeface="Arial" panose="020B0604020202020204" pitchFamily="34" charset="0"/>
              </a:rPr>
              <a:t>e a amplitude dos </a:t>
            </a:r>
            <a:r>
              <a:rPr lang="pt-PT" sz="1600" b="1" dirty="0">
                <a:solidFill>
                  <a:schemeClr val="bg2"/>
                </a:solidFill>
                <a:latin typeface="Arial" panose="020B0604020202020204" pitchFamily="34" charset="0"/>
              </a:rPr>
              <a:t>dois ângulos</a:t>
            </a:r>
            <a:r>
              <a:rPr lang="pt-PT" sz="1600" dirty="0">
                <a:latin typeface="Arial" panose="020B0604020202020204" pitchFamily="34" charset="0"/>
              </a:rPr>
              <a:t> adjacentes a esse lado.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2A157C-038E-4C74-B3AF-E9E5574C5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Construção e igualdade de triângulos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B79EC5-0B49-40BD-811C-0C7D5459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89660"/>
            <a:ext cx="2213293" cy="20882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7B06BD-1E5A-4DD7-9A02-E40AB292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784" y="3133998"/>
            <a:ext cx="1905287" cy="174395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5D85BAB-811A-4D40-A521-AE81304B6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663" y="3139908"/>
            <a:ext cx="2356591" cy="17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0" grpId="0" animBg="1"/>
      <p:bldP spid="11" grpId="0" animBg="1"/>
      <p:bldP spid="14" grpId="0" animBg="1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C5E9E"/>
      </a:dk2>
      <a:lt2>
        <a:srgbClr val="25408F"/>
      </a:lt2>
      <a:accent1>
        <a:srgbClr val="50C5D3"/>
      </a:accent1>
      <a:accent2>
        <a:srgbClr val="5C5E9E"/>
      </a:accent2>
      <a:accent3>
        <a:srgbClr val="FF0000"/>
      </a:accent3>
      <a:accent4>
        <a:srgbClr val="5C5E9E"/>
      </a:accent4>
      <a:accent5>
        <a:srgbClr val="25408F"/>
      </a:accent5>
      <a:accent6>
        <a:srgbClr val="50C5D3"/>
      </a:accent6>
      <a:hlink>
        <a:srgbClr val="0070C0"/>
      </a:hlink>
      <a:folHlink>
        <a:srgbClr val="800080"/>
      </a:folHlink>
    </a:clrScheme>
    <a:fontScheme name="Custom 3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Apresentação no Ecrã (16:9)</PresentationFormat>
  <Paragraphs>172</Paragraphs>
  <Slides>25</Slides>
  <Notes>0</Notes>
  <HiddenSlides>12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Apertura Rg</vt:lpstr>
      <vt:lpstr>Arial</vt:lpstr>
      <vt:lpstr>Cambria Math</vt:lpstr>
      <vt:lpstr>Century Gothic</vt:lpstr>
      <vt:lpstr>Wingdings</vt:lpstr>
      <vt:lpstr>Office Theme</vt:lpstr>
      <vt:lpstr>Apresentação do PowerPoint</vt:lpstr>
      <vt:lpstr>Construção de triângulos</vt:lpstr>
      <vt:lpstr>Construção de triângulos</vt:lpstr>
      <vt:lpstr>Construção de triângulos</vt:lpstr>
      <vt:lpstr>Construção de triângulos</vt:lpstr>
      <vt:lpstr>Construção de triângulos</vt:lpstr>
      <vt:lpstr>Construção de triângulos</vt:lpstr>
      <vt:lpstr>Construção de triângulos</vt:lpstr>
      <vt:lpstr>Igualdade de triângulos</vt:lpstr>
      <vt:lpstr>Critérios de igualdade de triângulos</vt:lpstr>
      <vt:lpstr>Critérios de igualdade de triângulos</vt:lpstr>
      <vt:lpstr>Critérios de igualdade de triângulos</vt:lpstr>
      <vt:lpstr>Critérios de igualdade de triângulos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2022-03-17T12:26:06Z</dcterms:created>
  <dcterms:modified xsi:type="dcterms:W3CDTF">2022-08-01T15:33:51Z</dcterms:modified>
</cp:coreProperties>
</file>