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9" r:id="rId6"/>
    <p:sldId id="271" r:id="rId7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68">
          <p15:clr>
            <a:srgbClr val="A4A3A4"/>
          </p15:clr>
        </p15:guide>
        <p15:guide id="4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E9E"/>
    <a:srgbClr val="50C5D3"/>
    <a:srgbClr val="DEDFE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366" y="108"/>
      </p:cViewPr>
      <p:guideLst>
        <p:guide orient="horz"/>
        <p:guide orient="horz" pos="3208"/>
        <p:guide pos="68"/>
        <p:guide pos="5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Desigualdade triangular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68AFD9BE-F98C-4D92-A8AA-26638C6DF445}"/>
              </a:ext>
            </a:extLst>
          </p:cNvPr>
          <p:cNvSpPr/>
          <p:nvPr/>
        </p:nvSpPr>
        <p:spPr>
          <a:xfrm>
            <a:off x="4211960" y="3651870"/>
            <a:ext cx="4262462" cy="49252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 Placeholder 3"/>
          <p:cNvSpPr>
            <a:spLocks noGrp="1" noRot="1" noMove="1" noResize="1" noEditPoints="1" noAdjustHandles="1" noChangeArrowheads="1" noChangeShapeType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Desigualdade triangular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CC5D5B-EB3F-4FBC-B830-AC044B105895}"/>
              </a:ext>
            </a:extLst>
          </p:cNvPr>
          <p:cNvSpPr txBox="1"/>
          <p:nvPr/>
        </p:nvSpPr>
        <p:spPr>
          <a:xfrm>
            <a:off x="107950" y="627534"/>
            <a:ext cx="8928546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pt-PT" dirty="0"/>
              <a:t>Para construir um triângulo é necessário que se verifique uma relação entre os lados do triângulo. Essa relação é consequência da </a:t>
            </a:r>
            <a:r>
              <a:rPr lang="pt-PT" b="1" dirty="0">
                <a:solidFill>
                  <a:srgbClr val="5C5E9E"/>
                </a:solidFill>
              </a:rPr>
              <a:t>desigualdade triangular</a:t>
            </a:r>
            <a:r>
              <a:rPr lang="pt-PT" dirty="0"/>
              <a:t>.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F08A8D-7B95-4478-A3ED-41B03567E9E6}"/>
              </a:ext>
            </a:extLst>
          </p:cNvPr>
          <p:cNvSpPr txBox="1"/>
          <p:nvPr/>
        </p:nvSpPr>
        <p:spPr>
          <a:xfrm>
            <a:off x="107504" y="1707654"/>
            <a:ext cx="8928992" cy="8181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buClr>
                <a:schemeClr val="tx2"/>
              </a:buClr>
              <a:buSzPct val="130000"/>
            </a:pPr>
            <a:r>
              <a:rPr lang="pt-PT" dirty="0"/>
              <a:t>Só é possível construir um triângulo se o comprimento do lado maior for menor do que a soma dos comprimentos dos outros dois lados.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C4581-29F7-483D-8B06-3BD1782F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95414"/>
            <a:ext cx="30099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F923ACD-82DE-4C78-9034-568CC2A30E29}"/>
                  </a:ext>
                </a:extLst>
              </p:cNvPr>
              <p:cNvSpPr txBox="1"/>
              <p:nvPr/>
            </p:nvSpPr>
            <p:spPr>
              <a:xfrm>
                <a:off x="4211960" y="3713464"/>
                <a:ext cx="42624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PT" b="1" dirty="0">
                    <a:solidFill>
                      <a:schemeClr val="accent3"/>
                    </a:solidFill>
                  </a:rPr>
                  <a:t>Lado maior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PT" b="1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b="1" dirty="0"/>
                  <a:t>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pt-PT" b="1" dirty="0"/>
                  <a:t> </a:t>
                </a:r>
                <a:r>
                  <a:rPr lang="pt-PT" b="1" dirty="0">
                    <a:solidFill>
                      <a:schemeClr val="bg2"/>
                    </a:solidFill>
                  </a:rPr>
                  <a:t>Lado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b="1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PT" b="1" dirty="0"/>
                  <a:t> </a:t>
                </a:r>
                <a:r>
                  <a:rPr lang="pt-PT" b="1" dirty="0">
                    <a:solidFill>
                      <a:schemeClr val="bg2"/>
                    </a:solidFill>
                  </a:rPr>
                  <a:t>Lado </a:t>
                </a:r>
                <a14:m>
                  <m:oMath xmlns:m="http://schemas.openxmlformats.org/officeDocument/2006/math"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pt-PT" b="1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F923ACD-82DE-4C78-9034-568CC2A3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713464"/>
                <a:ext cx="4262462" cy="369332"/>
              </a:xfrm>
              <a:prstGeom prst="rect">
                <a:avLst/>
              </a:prstGeom>
              <a:blipFill>
                <a:blip r:embed="rId3"/>
                <a:stretch>
                  <a:fillRect l="-1144" t="-8197" r="-429" b="-245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5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  <p:bldP spid="19" grpId="0" uiExpand="1" build="p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Desigualdade triangular</a:t>
            </a:r>
          </a:p>
        </p:txBody>
      </p:sp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DA9F118-E796-41B0-923D-4DB033C0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1730"/>
            <a:ext cx="3120390" cy="141446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6AAB050-80CA-4096-91D2-18D49584C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280" y="1141625"/>
            <a:ext cx="3566160" cy="2254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24E1B2C-ECFA-4093-B056-C8925FD59E95}"/>
                  </a:ext>
                </a:extLst>
              </p:cNvPr>
              <p:cNvSpPr txBox="1"/>
              <p:nvPr/>
            </p:nvSpPr>
            <p:spPr>
              <a:xfrm>
                <a:off x="2148931" y="3391389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7 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24E1B2C-ECFA-4093-B056-C8925FD5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31" y="3391389"/>
                <a:ext cx="477695" cy="246221"/>
              </a:xfrm>
              <a:prstGeom prst="rect">
                <a:avLst/>
              </a:prstGeom>
              <a:blipFill>
                <a:blip r:embed="rId5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FD3451-7BEA-4045-A608-341D1C00B223}"/>
                  </a:ext>
                </a:extLst>
              </p:cNvPr>
              <p:cNvSpPr txBox="1"/>
              <p:nvPr/>
            </p:nvSpPr>
            <p:spPr>
              <a:xfrm>
                <a:off x="3435347" y="2673147"/>
                <a:ext cx="6331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2,5 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FD3451-7BEA-4045-A608-341D1C00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347" y="2673147"/>
                <a:ext cx="633187" cy="246221"/>
              </a:xfrm>
              <a:prstGeom prst="rect">
                <a:avLst/>
              </a:prstGeom>
              <a:blipFill>
                <a:blip r:embed="rId6"/>
                <a:stretch>
                  <a:fillRect l="-6796" r="-2913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FF98E053-C1C1-4A18-A29F-BDC8DE059AB7}"/>
                  </a:ext>
                </a:extLst>
              </p:cNvPr>
              <p:cNvSpPr txBox="1"/>
              <p:nvPr/>
            </p:nvSpPr>
            <p:spPr>
              <a:xfrm>
                <a:off x="853945" y="2474436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FF98E053-C1C1-4A18-A29F-BDC8DE05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45" y="2474436"/>
                <a:ext cx="477695" cy="246221"/>
              </a:xfrm>
              <a:prstGeom prst="rect">
                <a:avLst/>
              </a:prstGeom>
              <a:blipFill>
                <a:blip r:embed="rId7"/>
                <a:stretch>
                  <a:fillRect l="-7692" r="-5128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7B6F1C-A23C-407E-BB52-D894A7670226}"/>
                  </a:ext>
                </a:extLst>
              </p:cNvPr>
              <p:cNvSpPr txBox="1"/>
              <p:nvPr/>
            </p:nvSpPr>
            <p:spPr>
              <a:xfrm>
                <a:off x="6510512" y="3391389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7B6F1C-A23C-407E-BB52-D894A76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512" y="3391389"/>
                <a:ext cx="477695" cy="246221"/>
              </a:xfrm>
              <a:prstGeom prst="rect">
                <a:avLst/>
              </a:prstGeom>
              <a:blipFill>
                <a:blip r:embed="rId8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1AFEB99-7CB1-4E63-A270-A0A00B406CBD}"/>
                  </a:ext>
                </a:extLst>
              </p:cNvPr>
              <p:cNvSpPr txBox="1"/>
              <p:nvPr/>
            </p:nvSpPr>
            <p:spPr>
              <a:xfrm>
                <a:off x="5254312" y="2145798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1AFEB99-7CB1-4E63-A270-A0A00B40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12" y="2145798"/>
                <a:ext cx="477695" cy="246221"/>
              </a:xfrm>
              <a:prstGeom prst="rect">
                <a:avLst/>
              </a:prstGeom>
              <a:blipFill>
                <a:blip r:embed="rId9"/>
                <a:stretch>
                  <a:fillRect l="-8974" r="-3846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64F7073-720E-4DEE-99E4-264213C4A143}"/>
                  </a:ext>
                </a:extLst>
              </p:cNvPr>
              <p:cNvSpPr txBox="1"/>
              <p:nvPr/>
            </p:nvSpPr>
            <p:spPr>
              <a:xfrm>
                <a:off x="7876464" y="2720657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64F7073-720E-4DEE-99E4-264213C4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464" y="2720657"/>
                <a:ext cx="477695" cy="246221"/>
              </a:xfrm>
              <a:prstGeom prst="rect">
                <a:avLst/>
              </a:prstGeom>
              <a:blipFill>
                <a:blip r:embed="rId10"/>
                <a:stretch>
                  <a:fillRect l="-7692" r="-5128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9446E-1147-4072-BE4B-3CFE33CA94B8}"/>
                  </a:ext>
                </a:extLst>
              </p:cNvPr>
              <p:cNvSpPr txBox="1"/>
              <p:nvPr/>
            </p:nvSpPr>
            <p:spPr>
              <a:xfrm>
                <a:off x="1786652" y="4167835"/>
                <a:ext cx="1202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7&gt;3+2,5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9446E-1147-4072-BE4B-3CFE33CA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52" y="4167835"/>
                <a:ext cx="1202252" cy="276999"/>
              </a:xfrm>
              <a:prstGeom prst="rect">
                <a:avLst/>
              </a:prstGeom>
              <a:blipFill>
                <a:blip r:embed="rId11"/>
                <a:stretch>
                  <a:fillRect l="-3553" r="-4569" b="-11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CD35A95E-B05A-4B78-B71F-6941534045CE}"/>
              </a:ext>
            </a:extLst>
          </p:cNvPr>
          <p:cNvSpPr txBox="1"/>
          <p:nvPr/>
        </p:nvSpPr>
        <p:spPr>
          <a:xfrm>
            <a:off x="996223" y="4434666"/>
            <a:ext cx="278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</a:rPr>
              <a:t>Não é possível construir.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ED5BD8E-F369-4910-8968-5B63DD926339}"/>
              </a:ext>
            </a:extLst>
          </p:cNvPr>
          <p:cNvSpPr/>
          <p:nvPr/>
        </p:nvSpPr>
        <p:spPr>
          <a:xfrm>
            <a:off x="935594" y="4138834"/>
            <a:ext cx="2904366" cy="72000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CE36AAB-66A5-4637-A307-DD941EAA3C87}"/>
                  </a:ext>
                </a:extLst>
              </p:cNvPr>
              <p:cNvSpPr txBox="1"/>
              <p:nvPr/>
            </p:nvSpPr>
            <p:spPr>
              <a:xfrm>
                <a:off x="6236398" y="4167835"/>
                <a:ext cx="10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8=5+3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CE36AAB-66A5-4637-A307-DD941EAA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98" y="4167835"/>
                <a:ext cx="1025922" cy="276999"/>
              </a:xfrm>
              <a:prstGeom prst="rect">
                <a:avLst/>
              </a:prstGeom>
              <a:blipFill>
                <a:blip r:embed="rId12"/>
                <a:stretch>
                  <a:fillRect l="-4167" r="-4762" b="-111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>
            <a:extLst>
              <a:ext uri="{FF2B5EF4-FFF2-40B4-BE49-F238E27FC236}">
                <a16:creationId xmlns:a16="http://schemas.microsoft.com/office/drawing/2014/main" id="{7A5EB3A6-8FCB-4A97-B4D9-065D7939F678}"/>
              </a:ext>
            </a:extLst>
          </p:cNvPr>
          <p:cNvSpPr txBox="1"/>
          <p:nvPr/>
        </p:nvSpPr>
        <p:spPr>
          <a:xfrm>
            <a:off x="5357805" y="4434666"/>
            <a:ext cx="278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accent3"/>
                </a:solidFill>
              </a:rPr>
              <a:t>Não é possível construir.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AB2D346-2C0A-481C-B7CF-CAE5981AC297}"/>
              </a:ext>
            </a:extLst>
          </p:cNvPr>
          <p:cNvSpPr/>
          <p:nvPr/>
        </p:nvSpPr>
        <p:spPr>
          <a:xfrm>
            <a:off x="5297176" y="4138834"/>
            <a:ext cx="2904366" cy="720000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6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1" grpId="0"/>
      <p:bldP spid="44" grpId="0"/>
      <p:bldP spid="45" grpId="0"/>
      <p:bldP spid="46" grpId="0"/>
      <p:bldP spid="47" grpId="0"/>
      <p:bldP spid="26" grpId="0"/>
      <p:bldP spid="48" grpId="0"/>
      <p:bldP spid="30" grpId="0" animBg="1"/>
      <p:bldP spid="49" grpId="0"/>
      <p:bldP spid="50" grpId="0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Desigualdade triangular</a:t>
            </a:r>
          </a:p>
        </p:txBody>
      </p:sp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139020-E016-4161-8DD0-06C74A5F6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35864"/>
            <a:ext cx="2777490" cy="1903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FF98E053-C1C1-4A18-A29F-BDC8DE059AB7}"/>
                  </a:ext>
                </a:extLst>
              </p:cNvPr>
              <p:cNvSpPr txBox="1"/>
              <p:nvPr/>
            </p:nvSpPr>
            <p:spPr>
              <a:xfrm>
                <a:off x="1417795" y="2355726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FF98E053-C1C1-4A18-A29F-BDC8DE05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95" y="2355726"/>
                <a:ext cx="477695" cy="246221"/>
              </a:xfrm>
              <a:prstGeom prst="rect">
                <a:avLst/>
              </a:prstGeom>
              <a:blipFill>
                <a:blip r:embed="rId4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7B6F1C-A23C-407E-BB52-D894A7670226}"/>
                  </a:ext>
                </a:extLst>
              </p:cNvPr>
              <p:cNvSpPr txBox="1"/>
              <p:nvPr/>
            </p:nvSpPr>
            <p:spPr>
              <a:xfrm>
                <a:off x="2641931" y="2355726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087B6F1C-A23C-407E-BB52-D894A767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31" y="2355726"/>
                <a:ext cx="477695" cy="246221"/>
              </a:xfrm>
              <a:prstGeom prst="rect">
                <a:avLst/>
              </a:prstGeom>
              <a:blipFill>
                <a:blip r:embed="rId5"/>
                <a:stretch>
                  <a:fillRect l="-7595" r="-3797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1AFEB99-7CB1-4E63-A270-A0A00B406CBD}"/>
                  </a:ext>
                </a:extLst>
              </p:cNvPr>
              <p:cNvSpPr txBox="1"/>
              <p:nvPr/>
            </p:nvSpPr>
            <p:spPr>
              <a:xfrm>
                <a:off x="2193505" y="3147814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11AFEB99-7CB1-4E63-A270-A0A00B40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505" y="3147814"/>
                <a:ext cx="477695" cy="246221"/>
              </a:xfrm>
              <a:prstGeom prst="rect">
                <a:avLst/>
              </a:prstGeom>
              <a:blipFill>
                <a:blip r:embed="rId6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9446E-1147-4072-BE4B-3CFE33CA94B8}"/>
                  </a:ext>
                </a:extLst>
              </p:cNvPr>
              <p:cNvSpPr txBox="1"/>
              <p:nvPr/>
            </p:nvSpPr>
            <p:spPr>
              <a:xfrm>
                <a:off x="1908813" y="4157537"/>
                <a:ext cx="1025922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6&lt;4+3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09446E-1147-4072-BE4B-3CFE33CA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813" y="4157537"/>
                <a:ext cx="1025922" cy="276999"/>
              </a:xfrm>
              <a:prstGeom prst="rect">
                <a:avLst/>
              </a:prstGeom>
              <a:blipFill>
                <a:blip r:embed="rId7"/>
                <a:stretch>
                  <a:fillRect l="-4167" r="-4762" b="-11111"/>
                </a:stretch>
              </a:blipFill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CD35A95E-B05A-4B78-B71F-6941534045CE}"/>
              </a:ext>
            </a:extLst>
          </p:cNvPr>
          <p:cNvSpPr txBox="1"/>
          <p:nvPr/>
        </p:nvSpPr>
        <p:spPr>
          <a:xfrm>
            <a:off x="1118384" y="4434666"/>
            <a:ext cx="27831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bg2"/>
                </a:solidFill>
              </a:rPr>
              <a:t>É possível construir.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ED5BD8E-F369-4910-8968-5B63DD926339}"/>
              </a:ext>
            </a:extLst>
          </p:cNvPr>
          <p:cNvSpPr/>
          <p:nvPr/>
        </p:nvSpPr>
        <p:spPr>
          <a:xfrm>
            <a:off x="1057755" y="4128536"/>
            <a:ext cx="2904366" cy="720000"/>
          </a:xfrm>
          <a:prstGeom prst="round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CE36AAB-66A5-4637-A307-DD941EAA3C87}"/>
                  </a:ext>
                </a:extLst>
              </p:cNvPr>
              <p:cNvSpPr txBox="1"/>
              <p:nvPr/>
            </p:nvSpPr>
            <p:spPr>
              <a:xfrm>
                <a:off x="6207256" y="4157537"/>
                <a:ext cx="1025922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6&lt;4+4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CE36AAB-66A5-4637-A307-DD941EAA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56" y="4157537"/>
                <a:ext cx="1025922" cy="276999"/>
              </a:xfrm>
              <a:prstGeom prst="rect">
                <a:avLst/>
              </a:prstGeom>
              <a:blipFill>
                <a:blip r:embed="rId8"/>
                <a:stretch>
                  <a:fillRect l="-4142" r="-4142" b="-11111"/>
                </a:stretch>
              </a:blipFill>
              <a:effectLst/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>
            <a:extLst>
              <a:ext uri="{FF2B5EF4-FFF2-40B4-BE49-F238E27FC236}">
                <a16:creationId xmlns:a16="http://schemas.microsoft.com/office/drawing/2014/main" id="{7A5EB3A6-8FCB-4A97-B4D9-065D7939F678}"/>
              </a:ext>
            </a:extLst>
          </p:cNvPr>
          <p:cNvSpPr txBox="1"/>
          <p:nvPr/>
        </p:nvSpPr>
        <p:spPr>
          <a:xfrm>
            <a:off x="5328663" y="4434666"/>
            <a:ext cx="278310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pt-PT" dirty="0">
                <a:solidFill>
                  <a:schemeClr val="bg2"/>
                </a:solidFill>
              </a:rPr>
              <a:t>É possível construir.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AB2D346-2C0A-481C-B7CF-CAE5981AC297}"/>
              </a:ext>
            </a:extLst>
          </p:cNvPr>
          <p:cNvSpPr/>
          <p:nvPr/>
        </p:nvSpPr>
        <p:spPr>
          <a:xfrm>
            <a:off x="5268034" y="4128536"/>
            <a:ext cx="2904366" cy="720000"/>
          </a:xfrm>
          <a:prstGeom prst="round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DE72EE-C72F-49FC-A296-5D1238E83F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2975" y="1116833"/>
            <a:ext cx="301942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64F7073-720E-4DEE-99E4-264213C4A143}"/>
                  </a:ext>
                </a:extLst>
              </p:cNvPr>
              <p:cNvSpPr txBox="1"/>
              <p:nvPr/>
            </p:nvSpPr>
            <p:spPr>
              <a:xfrm>
                <a:off x="6480857" y="3124573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E64F7073-720E-4DEE-99E4-264213C4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57" y="3124573"/>
                <a:ext cx="477695" cy="246221"/>
              </a:xfrm>
              <a:prstGeom prst="rect">
                <a:avLst/>
              </a:prstGeom>
              <a:blipFill>
                <a:blip r:embed="rId10"/>
                <a:stretch>
                  <a:fillRect l="-7692" r="-5128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24E1B2C-ECFA-4093-B056-C8925FD59E95}"/>
                  </a:ext>
                </a:extLst>
              </p:cNvPr>
              <p:cNvSpPr txBox="1"/>
              <p:nvPr/>
            </p:nvSpPr>
            <p:spPr>
              <a:xfrm>
                <a:off x="7263006" y="210950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24E1B2C-ECFA-4093-B056-C8925FD5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006" y="2109505"/>
                <a:ext cx="477695" cy="246221"/>
              </a:xfrm>
              <a:prstGeom prst="rect">
                <a:avLst/>
              </a:prstGeom>
              <a:blipFill>
                <a:blip r:embed="rId11"/>
                <a:stretch>
                  <a:fillRect l="-7595" r="-3797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FD3451-7BEA-4045-A608-341D1C00B223}"/>
                  </a:ext>
                </a:extLst>
              </p:cNvPr>
              <p:cNvSpPr txBox="1"/>
              <p:nvPr/>
            </p:nvSpPr>
            <p:spPr>
              <a:xfrm>
                <a:off x="5620622" y="210950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6FD3451-7BEA-4045-A608-341D1C00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2" y="2109505"/>
                <a:ext cx="477695" cy="246221"/>
              </a:xfrm>
              <a:prstGeom prst="rect">
                <a:avLst/>
              </a:prstGeom>
              <a:blipFill>
                <a:blip r:embed="rId12"/>
                <a:stretch>
                  <a:fillRect l="-7692" r="-5128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11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26" grpId="0"/>
      <p:bldP spid="48" grpId="0"/>
      <p:bldP spid="30" grpId="0" animBg="1"/>
      <p:bldP spid="49" grpId="0"/>
      <p:bldP spid="50" grpId="0"/>
      <p:bldP spid="51" grpId="0" animBg="1"/>
      <p:bldP spid="47" grpId="0"/>
      <p:bldP spid="2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00AB8CE-6DDF-45E4-B2CE-B86E1F4DB14E}"/>
              </a:ext>
            </a:extLst>
          </p:cNvPr>
          <p:cNvSpPr txBox="1"/>
          <p:nvPr/>
        </p:nvSpPr>
        <p:spPr>
          <a:xfrm>
            <a:off x="179512" y="915566"/>
            <a:ext cx="8856984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pt-PT" dirty="0"/>
              <a:t>Para cada situação, vamos averiguar se é possível construir um triângulo com os comprimentos indicados.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8F76943-E32F-4796-9B4F-CCE4708F3926}"/>
                  </a:ext>
                </a:extLst>
              </p:cNvPr>
              <p:cNvSpPr txBox="1"/>
              <p:nvPr/>
            </p:nvSpPr>
            <p:spPr>
              <a:xfrm>
                <a:off x="179512" y="1762755"/>
                <a:ext cx="885698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8F76943-E32F-4796-9B4F-CCE4708F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62755"/>
                <a:ext cx="8856984" cy="369909"/>
              </a:xfrm>
              <a:prstGeom prst="rect">
                <a:avLst/>
              </a:prstGeom>
              <a:blipFill>
                <a:blip r:embed="rId3"/>
                <a:stretch>
                  <a:fillRect l="-826" t="-21311" b="-344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E63FA77-D627-400C-BB14-4A86F529D71A}"/>
                  </a:ext>
                </a:extLst>
              </p:cNvPr>
              <p:cNvSpPr txBox="1"/>
              <p:nvPr/>
            </p:nvSpPr>
            <p:spPr>
              <a:xfrm>
                <a:off x="179512" y="2067694"/>
                <a:ext cx="8856984" cy="1132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Lado maior: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Soma dos lados menores: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logo </a:t>
                </a:r>
                <a:r>
                  <a:rPr lang="pt-PT" b="1" dirty="0">
                    <a:solidFill>
                      <a:srgbClr val="5C5E9E"/>
                    </a:solidFill>
                  </a:rPr>
                  <a:t>é possível</a:t>
                </a:r>
                <a:r>
                  <a:rPr lang="pt-PT" dirty="0"/>
                  <a:t> construir um triângulo com estas medidas.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E63FA77-D627-400C-BB14-4A86F529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7694"/>
                <a:ext cx="8856984" cy="1132361"/>
              </a:xfrm>
              <a:prstGeom prst="rect">
                <a:avLst/>
              </a:prstGeom>
              <a:blipFill>
                <a:blip r:embed="rId4"/>
                <a:stretch>
                  <a:fillRect b="-75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103C40C-39C1-4590-B563-E4CC284D1AEA}"/>
                  </a:ext>
                </a:extLst>
              </p:cNvPr>
              <p:cNvSpPr txBox="1"/>
              <p:nvPr/>
            </p:nvSpPr>
            <p:spPr>
              <a:xfrm>
                <a:off x="184589" y="3291830"/>
                <a:ext cx="885698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𝐷𝐸</m:t>
                        </m:r>
                      </m:e>
                    </m:acc>
                    <m:r>
                      <a:rPr lang="pt-PT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103C40C-39C1-4590-B563-E4CC284D1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9" y="3291830"/>
                <a:ext cx="8856984" cy="369909"/>
              </a:xfrm>
              <a:prstGeom prst="rect">
                <a:avLst/>
              </a:prstGeom>
              <a:blipFill>
                <a:blip r:embed="rId5"/>
                <a:stretch>
                  <a:fillRect l="-826" t="-24590" b="-327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2D23CEE-7B49-4EA5-BD47-D30EA9D0A133}"/>
                  </a:ext>
                </a:extLst>
              </p:cNvPr>
              <p:cNvSpPr txBox="1"/>
              <p:nvPr/>
            </p:nvSpPr>
            <p:spPr>
              <a:xfrm>
                <a:off x="189666" y="3579862"/>
                <a:ext cx="8856984" cy="1491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Lado maior: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10 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Soma dos lados menores: </a:t>
                </a:r>
                <a14:m>
                  <m:oMath xmlns:m="http://schemas.openxmlformats.org/officeDocument/2006/math"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PT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 algn="just">
                  <a:lnSpc>
                    <a:spcPts val="2800"/>
                  </a:lnSpc>
                </a:pPr>
                <a:r>
                  <a:rPr lang="pt-PT" b="1" dirty="0">
                    <a:solidFill>
                      <a:schemeClr val="accent3"/>
                    </a:solidFill>
                  </a:rPr>
                  <a:t>Não é possível</a:t>
                </a:r>
                <a:r>
                  <a:rPr lang="pt-PT" dirty="0"/>
                  <a:t> porque o comprimento do lado maior é igual à soma dos dois lados menores.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2D23CEE-7B49-4EA5-BD47-D30EA9D0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6" y="3579862"/>
                <a:ext cx="8856984" cy="1491434"/>
              </a:xfrm>
              <a:prstGeom prst="rect">
                <a:avLst/>
              </a:prstGeom>
              <a:blipFill>
                <a:blip r:embed="rId6"/>
                <a:stretch>
                  <a:fillRect r="-619" b="-57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AB66BA3B-3005-4D5A-86FC-47E5C1A0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91" y="1816879"/>
            <a:ext cx="1025668" cy="28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A39EBE6-F1DB-444E-9FA0-2D88CF5AD46B}"/>
                  </a:ext>
                </a:extLst>
              </p:cNvPr>
              <p:cNvSpPr txBox="1"/>
              <p:nvPr/>
            </p:nvSpPr>
            <p:spPr>
              <a:xfrm>
                <a:off x="5528015" y="1666382"/>
                <a:ext cx="3060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1600" dirty="0"/>
                  <a:t>O triângulo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é </a:t>
                </a:r>
                <a:r>
                  <a:rPr lang="pt-PT" sz="1600" b="1" dirty="0">
                    <a:solidFill>
                      <a:srgbClr val="5C5E9E"/>
                    </a:solidFill>
                  </a:rPr>
                  <a:t>isósceles</a:t>
                </a:r>
                <a:r>
                  <a:rPr lang="pt-PT" sz="1600" dirty="0"/>
                  <a:t>, pois tem dois lados iguais.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A39EBE6-F1DB-444E-9FA0-2D88CF5AD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15" y="1666382"/>
                <a:ext cx="3060000" cy="584775"/>
              </a:xfrm>
              <a:prstGeom prst="rect">
                <a:avLst/>
              </a:prstGeom>
              <a:blipFill>
                <a:blip r:embed="rId8"/>
                <a:stretch>
                  <a:fillRect l="-1195" t="-3125" r="-996" b="-1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473AF28-AE8A-4476-AB5A-0F97123ED535}"/>
              </a:ext>
            </a:extLst>
          </p:cNvPr>
          <p:cNvSpPr/>
          <p:nvPr/>
        </p:nvSpPr>
        <p:spPr>
          <a:xfrm>
            <a:off x="5498713" y="1643313"/>
            <a:ext cx="3051230" cy="625073"/>
          </a:xfrm>
          <a:prstGeom prst="roundRect">
            <a:avLst/>
          </a:prstGeom>
          <a:noFill/>
          <a:ln>
            <a:solidFill>
              <a:srgbClr val="5C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B67F8C9-8984-48FB-9CD7-292A5CB1F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Desigualdade triangular</a:t>
            </a:r>
          </a:p>
        </p:txBody>
      </p:sp>
    </p:spTree>
    <p:extLst>
      <p:ext uri="{BB962C8B-B14F-4D97-AF65-F5344CB8AC3E}">
        <p14:creationId xmlns:p14="http://schemas.microsoft.com/office/powerpoint/2010/main" val="27561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build="p"/>
      <p:bldP spid="24" grpId="0"/>
      <p:bldP spid="25" grpId="0" build="p"/>
      <p:bldP spid="28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E5A3B9C-509A-4400-9F30-8F91585C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00AB8CE-6DDF-45E4-B2CE-B86E1F4DB14E}"/>
              </a:ext>
            </a:extLst>
          </p:cNvPr>
          <p:cNvSpPr txBox="1"/>
          <p:nvPr/>
        </p:nvSpPr>
        <p:spPr>
          <a:xfrm>
            <a:off x="179512" y="915566"/>
            <a:ext cx="8856984" cy="77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pt-PT" dirty="0"/>
              <a:t>Para cada situação, vamos averiguar se é possível construir um triângulo com os comprimentos indicados.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8F76943-E32F-4796-9B4F-CCE4708F3926}"/>
                  </a:ext>
                </a:extLst>
              </p:cNvPr>
              <p:cNvSpPr txBox="1"/>
              <p:nvPr/>
            </p:nvSpPr>
            <p:spPr>
              <a:xfrm>
                <a:off x="179512" y="1762755"/>
                <a:ext cx="885698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=9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=9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=9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8F76943-E32F-4796-9B4F-CCE4708F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62755"/>
                <a:ext cx="8856984" cy="369909"/>
              </a:xfrm>
              <a:prstGeom prst="rect">
                <a:avLst/>
              </a:prstGeom>
              <a:blipFill>
                <a:blip r:embed="rId3"/>
                <a:stretch>
                  <a:fillRect l="-826" t="-21311" b="-344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E63FA77-D627-400C-BB14-4A86F529D71A}"/>
                  </a:ext>
                </a:extLst>
              </p:cNvPr>
              <p:cNvSpPr txBox="1"/>
              <p:nvPr/>
            </p:nvSpPr>
            <p:spPr>
              <a:xfrm>
                <a:off x="179512" y="2158501"/>
                <a:ext cx="8856984" cy="773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9 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&lt;9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+9 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ou seja,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9 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  <m:r>
                      <a:rPr lang="pt-PT" i="1" dirty="0">
                        <a:latin typeface="Cambria Math" panose="02040503050406030204" pitchFamily="18" charset="0"/>
                      </a:rPr>
                      <m:t>&lt;18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.</a:t>
                </a:r>
              </a:p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Desta forma, conclui-se que </a:t>
                </a:r>
                <a:r>
                  <a:rPr lang="pt-PT" b="1" dirty="0">
                    <a:solidFill>
                      <a:srgbClr val="5C5E9E"/>
                    </a:solidFill>
                  </a:rPr>
                  <a:t>é possível</a:t>
                </a:r>
                <a:r>
                  <a:rPr lang="pt-PT" dirty="0"/>
                  <a:t> construir um triângulo com estas medidas.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E63FA77-D627-400C-BB14-4A86F529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58501"/>
                <a:ext cx="8856984" cy="773289"/>
              </a:xfrm>
              <a:prstGeom prst="rect">
                <a:avLst/>
              </a:prstGeom>
              <a:blipFill>
                <a:blip r:embed="rId4"/>
                <a:stretch>
                  <a:fillRect r="-482" b="-1181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103C40C-39C1-4590-B563-E4CC284D1AEA}"/>
                  </a:ext>
                </a:extLst>
              </p:cNvPr>
              <p:cNvSpPr txBox="1"/>
              <p:nvPr/>
            </p:nvSpPr>
            <p:spPr>
              <a:xfrm>
                <a:off x="184589" y="3291830"/>
                <a:ext cx="8856984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chemeClr val="tx2"/>
                  </a:buClr>
                  <a:buSzPct val="13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𝑀𝑁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=7,7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𝑁𝑂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=5,8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𝑀𝑂</m:t>
                        </m:r>
                      </m:e>
                    </m:acc>
                    <m:r>
                      <a:rPr lang="pt-PT" i="1">
                        <a:latin typeface="Cambria Math" panose="02040503050406030204" pitchFamily="18" charset="0"/>
                      </a:rPr>
                      <m:t>=1,7 </m:t>
                    </m:r>
                    <m:r>
                      <m:rPr>
                        <m:sty m:val="p"/>
                      </m:rPr>
                      <a:rPr lang="pt-PT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103C40C-39C1-4590-B563-E4CC284D1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89" y="3291830"/>
                <a:ext cx="8856984" cy="369909"/>
              </a:xfrm>
              <a:prstGeom prst="rect">
                <a:avLst/>
              </a:prstGeom>
              <a:blipFill>
                <a:blip r:embed="rId5"/>
                <a:stretch>
                  <a:fillRect l="-826" t="-22951" b="-3442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2D23CEE-7B49-4EA5-BD47-D30EA9D0A133}"/>
                  </a:ext>
                </a:extLst>
              </p:cNvPr>
              <p:cNvSpPr txBox="1"/>
              <p:nvPr/>
            </p:nvSpPr>
            <p:spPr>
              <a:xfrm>
                <a:off x="189666" y="3579862"/>
                <a:ext cx="8856984" cy="1491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Lado maior: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7,7 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>
                  <a:lnSpc>
                    <a:spcPts val="2800"/>
                  </a:lnSpc>
                </a:pPr>
                <a:r>
                  <a:rPr lang="pt-PT" dirty="0"/>
                  <a:t>Soma dos lados menores: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5,8+1,7=7,5 </m:t>
                    </m:r>
                    <m:r>
                      <m:rPr>
                        <m:sty m:val="p"/>
                      </m:rPr>
                      <a:rPr lang="pt-PT" dirty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dirty="0"/>
                  <a:t> </a:t>
                </a:r>
              </a:p>
              <a:p>
                <a:pPr marL="271463" algn="just">
                  <a:lnSpc>
                    <a:spcPts val="2800"/>
                  </a:lnSpc>
                </a:pPr>
                <a:r>
                  <a:rPr lang="pt-PT" b="1" dirty="0">
                    <a:solidFill>
                      <a:schemeClr val="accent3"/>
                    </a:solidFill>
                  </a:rPr>
                  <a:t>Não é possível</a:t>
                </a:r>
                <a:r>
                  <a:rPr lang="pt-PT" dirty="0"/>
                  <a:t> construir um triângulo nestas condições, porque o comprimento do lado maior é maior do que a soma dos comprimentos dos dois lados menores.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2D23CEE-7B49-4EA5-BD47-D30EA9D0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66" y="3579862"/>
                <a:ext cx="8856984" cy="1491434"/>
              </a:xfrm>
              <a:prstGeom prst="rect">
                <a:avLst/>
              </a:prstGeom>
              <a:blipFill>
                <a:blip r:embed="rId6"/>
                <a:stretch>
                  <a:fillRect r="-619" b="-57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 descr="C:\Users\pmeinedo\Desktop\RECURSOS\MANUAIS_INT\MANUAIS_INT_TEXTO_MISSAO_MAT5\IMG\layerAsset 33.png">
            <a:extLst>
              <a:ext uri="{FF2B5EF4-FFF2-40B4-BE49-F238E27FC236}">
                <a16:creationId xmlns:a16="http://schemas.microsoft.com/office/drawing/2014/main" id="{AB66BA3B-3005-4D5A-86FC-47E5C1A0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91" y="1816879"/>
            <a:ext cx="1025668" cy="28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A39EBE6-F1DB-444E-9FA0-2D88CF5AD46B}"/>
                  </a:ext>
                </a:extLst>
              </p:cNvPr>
              <p:cNvSpPr txBox="1"/>
              <p:nvPr/>
            </p:nvSpPr>
            <p:spPr>
              <a:xfrm>
                <a:off x="5528015" y="1666382"/>
                <a:ext cx="3060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/>
                  <a:t>O triângulo </a:t>
                </a:r>
                <a14:m>
                  <m:oMath xmlns:m="http://schemas.openxmlformats.org/officeDocument/2006/math">
                    <m:r>
                      <a:rPr lang="pt-PT" sz="16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𝑃𝑄𝑅</m:t>
                    </m:r>
                    <m:r>
                      <a:rPr lang="pt-PT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é </a:t>
                </a:r>
                <a:r>
                  <a:rPr lang="pt-PT" sz="1600" b="1" dirty="0">
                    <a:solidFill>
                      <a:srgbClr val="5C5E9E"/>
                    </a:solidFill>
                  </a:rPr>
                  <a:t>equilátero</a:t>
                </a:r>
                <a:r>
                  <a:rPr lang="pt-PT" sz="1600" dirty="0"/>
                  <a:t>, pois tem os três lados iguais.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A39EBE6-F1DB-444E-9FA0-2D88CF5AD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15" y="1666382"/>
                <a:ext cx="3060000" cy="584775"/>
              </a:xfrm>
              <a:prstGeom prst="rect">
                <a:avLst/>
              </a:prstGeom>
              <a:blipFill>
                <a:blip r:embed="rId8"/>
                <a:stretch>
                  <a:fillRect l="-1195" t="-3125" r="-1992" b="-12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473AF28-AE8A-4476-AB5A-0F97123ED535}"/>
              </a:ext>
            </a:extLst>
          </p:cNvPr>
          <p:cNvSpPr/>
          <p:nvPr/>
        </p:nvSpPr>
        <p:spPr>
          <a:xfrm>
            <a:off x="5498713" y="1643313"/>
            <a:ext cx="3051230" cy="625073"/>
          </a:xfrm>
          <a:prstGeom prst="roundRect">
            <a:avLst/>
          </a:prstGeom>
          <a:noFill/>
          <a:ln>
            <a:solidFill>
              <a:srgbClr val="5C5E9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60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B67F8C9-8984-48FB-9CD7-292A5CB1F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/>
              <a:t>Desigualdade triangular</a:t>
            </a:r>
          </a:p>
        </p:txBody>
      </p:sp>
    </p:spTree>
    <p:extLst>
      <p:ext uri="{BB962C8B-B14F-4D97-AF65-F5344CB8AC3E}">
        <p14:creationId xmlns:p14="http://schemas.microsoft.com/office/powerpoint/2010/main" val="2795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build="p"/>
      <p:bldP spid="24" grpId="0"/>
      <p:bldP spid="25" grpId="0" build="p"/>
      <p:bldP spid="28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Apresentação no Ecrã (16:9)</PresentationFormat>
  <Paragraphs>48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Apertura Rg</vt:lpstr>
      <vt:lpstr>Arial</vt:lpstr>
      <vt:lpstr>Cambria Math</vt:lpstr>
      <vt:lpstr>Century Gothic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2022-03-17T12:24:51Z</dcterms:created>
  <dcterms:modified xsi:type="dcterms:W3CDTF">2022-03-23T13:25:24Z</dcterms:modified>
</cp:coreProperties>
</file>