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322" r:id="rId3"/>
    <p:sldId id="329" r:id="rId4"/>
    <p:sldId id="330" r:id="rId5"/>
    <p:sldId id="335" r:id="rId6"/>
    <p:sldId id="336" r:id="rId7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117" userDrawn="1">
          <p15:clr>
            <a:srgbClr val="A4A3A4"/>
          </p15:clr>
        </p15:guide>
        <p15:guide id="3" pos="68">
          <p15:clr>
            <a:srgbClr val="A4A3A4"/>
          </p15:clr>
        </p15:guide>
        <p15:guide id="4" pos="56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EC"/>
    <a:srgbClr val="5C5E9E"/>
    <a:srgbClr val="50C5D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82" y="154"/>
      </p:cViewPr>
      <p:guideLst>
        <p:guide orient="horz"/>
        <p:guide orient="horz" pos="3117"/>
        <p:guide pos="68"/>
        <p:guide pos="56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FE4F-1791-47DD-96D4-7416DE6D49FD}" type="datetimeFigureOut">
              <a:rPr lang="pt-PT" smtClean="0"/>
              <a:t>01/08/2022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C851-3FFA-4ECF-B4BB-AF0AAEF375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59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79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208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345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992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84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meinedo\Desktop\RECURSOS\MANUAIS_INT\MANUAIS_INT_TEXTO_MISSAO_MAT5\IMG\layerAsset 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9"/>
            <a:ext cx="9468544" cy="54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ptalffps01\Educacao_Digital\Producao_Multimedia\_Apoio_Producao\__Desenvolvimento_Grafico\0001 - Logos\20 + leyaeducacao\Leya_educacao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853"/>
            <a:ext cx="785542" cy="3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27584" y="699542"/>
            <a:ext cx="7632848" cy="1152128"/>
          </a:xfr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Apertura Rg" pitchFamily="50" charset="0"/>
              </a:defRPr>
            </a:lvl1pPr>
          </a:lstStyle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34130" y="1995686"/>
            <a:ext cx="294578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1400" b="1" dirty="0">
                <a:solidFill>
                  <a:schemeClr val="bg1"/>
                </a:solidFill>
              </a:rPr>
              <a:t>Matemática | 5.º Ano</a:t>
            </a:r>
          </a:p>
        </p:txBody>
      </p:sp>
      <p:pic>
        <p:nvPicPr>
          <p:cNvPr id="3" name="Picture 2" descr="C:\Users\pmeinedo\Downloads\layerAsset 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77484"/>
            <a:ext cx="287586" cy="3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4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0" y="987425"/>
            <a:ext cx="4464050" cy="1728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4572000" y="2787650"/>
            <a:ext cx="4464050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2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8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7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8928546" cy="3672407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05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4392042" cy="36724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3671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4392613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076575"/>
            <a:ext cx="446405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892810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2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987574"/>
            <a:ext cx="4464050" cy="3671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787775"/>
            <a:ext cx="4464050" cy="1860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7283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95486"/>
            <a:ext cx="8928546" cy="50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771550"/>
            <a:ext cx="8928546" cy="388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50" y="4803998"/>
            <a:ext cx="78484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0088" y="4803775"/>
            <a:ext cx="586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Picture 3" descr="C:\Users\pmeinedo\Desktop\RECURSOS\MANUAIS_INT\MANUAIS_INT_ASA_CLICK_MAT5\PROVAS\img\Text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05694"/>
            <a:ext cx="261847" cy="2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271463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SzPct val="148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98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0.png"/><Relationship Id="rId1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18.png"/><Relationship Id="rId9" Type="http://schemas.openxmlformats.org/officeDocument/2006/relationships/image" Target="../media/image37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93676" y="699542"/>
            <a:ext cx="7632848" cy="1152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Figuras equivalentes</a:t>
            </a:r>
          </a:p>
        </p:txBody>
      </p:sp>
    </p:spTree>
    <p:extLst>
      <p:ext uri="{BB962C8B-B14F-4D97-AF65-F5344CB8AC3E}">
        <p14:creationId xmlns:p14="http://schemas.microsoft.com/office/powerpoint/2010/main" val="4128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Figuras equivalentes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Figuras equivalentes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5B30E-B16B-0511-8E86-7708909F49A6}"/>
              </a:ext>
            </a:extLst>
          </p:cNvPr>
          <p:cNvSpPr/>
          <p:nvPr/>
        </p:nvSpPr>
        <p:spPr>
          <a:xfrm>
            <a:off x="108000" y="1004968"/>
            <a:ext cx="8928000" cy="576000"/>
          </a:xfrm>
          <a:prstGeom prst="rect">
            <a:avLst/>
          </a:prstGeom>
          <a:solidFill>
            <a:srgbClr val="DEDFEC"/>
          </a:solidFill>
          <a:ln>
            <a:solidFill>
              <a:srgbClr val="DED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CC3D62-E00F-03F1-B8DE-A1275A4D94E7}"/>
              </a:ext>
            </a:extLst>
          </p:cNvPr>
          <p:cNvSpPr txBox="1"/>
          <p:nvPr/>
        </p:nvSpPr>
        <p:spPr>
          <a:xfrm>
            <a:off x="107504" y="999828"/>
            <a:ext cx="885698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b="1" dirty="0">
                <a:solidFill>
                  <a:schemeClr val="bg2"/>
                </a:solidFill>
              </a:rPr>
              <a:t>Figuras equivalentes </a:t>
            </a:r>
            <a:r>
              <a:rPr lang="pt-PT" dirty="0"/>
              <a:t>têm a mesma área, mas podem ter formas diferentes.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462F01-5236-BA79-85E9-668B45E22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851670"/>
            <a:ext cx="7560840" cy="26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B02B28EB-DAC3-EF03-1CB5-D517BE39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2320" y="2217905"/>
            <a:ext cx="924113" cy="646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Figuras geometricamente iguais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Figuras equivalentes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5B30E-B16B-0511-8E86-7708909F49A6}"/>
              </a:ext>
            </a:extLst>
          </p:cNvPr>
          <p:cNvSpPr/>
          <p:nvPr/>
        </p:nvSpPr>
        <p:spPr>
          <a:xfrm>
            <a:off x="107503" y="999828"/>
            <a:ext cx="8928545" cy="576000"/>
          </a:xfrm>
          <a:prstGeom prst="rect">
            <a:avLst/>
          </a:prstGeom>
          <a:solidFill>
            <a:srgbClr val="DEDFEC"/>
          </a:solidFill>
          <a:ln>
            <a:solidFill>
              <a:srgbClr val="DED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CC3D62-E00F-03F1-B8DE-A1275A4D94E7}"/>
              </a:ext>
            </a:extLst>
          </p:cNvPr>
          <p:cNvSpPr txBox="1"/>
          <p:nvPr/>
        </p:nvSpPr>
        <p:spPr>
          <a:xfrm>
            <a:off x="107504" y="999828"/>
            <a:ext cx="892854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b="1" dirty="0">
                <a:solidFill>
                  <a:schemeClr val="bg2"/>
                </a:solidFill>
              </a:rPr>
              <a:t>Figuras geometricamente iguais </a:t>
            </a:r>
            <a:r>
              <a:rPr lang="pt-PT" dirty="0"/>
              <a:t>são figuras que se podem sobrepor totalmente. </a:t>
            </a:r>
          </a:p>
        </p:txBody>
      </p:sp>
      <p:pic>
        <p:nvPicPr>
          <p:cNvPr id="16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2E874356-95B1-73FA-53A3-B091191E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23678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1CFCC7-9429-BFB6-2CF0-151C33DB9892}"/>
              </a:ext>
            </a:extLst>
          </p:cNvPr>
          <p:cNvSpPr txBox="1"/>
          <p:nvPr/>
        </p:nvSpPr>
        <p:spPr>
          <a:xfrm>
            <a:off x="5462389" y="2837911"/>
            <a:ext cx="2952000" cy="988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accent6">
                    <a:lumMod val="75000"/>
                  </a:schemeClr>
                </a:solidFill>
              </a:defRPr>
            </a:lvl1pPr>
            <a:lvl2pPr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600"/>
            </a:lvl2pPr>
            <a:lvl3pPr marL="715963" indent="-271463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48000"/>
              <a:buFont typeface="Wingdings" panose="05000000000000000000" pitchFamily="2" charset="2"/>
              <a:buChar char="§"/>
              <a:defRPr sz="1600"/>
            </a:lvl3pPr>
            <a:lvl4pPr marL="1073150" indent="-269875">
              <a:spcBef>
                <a:spcPct val="20000"/>
              </a:spcBef>
              <a:buFont typeface="Wingdings" panose="05000000000000000000" pitchFamily="2" charset="2"/>
              <a:buChar char="§"/>
              <a:defRPr sz="16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</a:rPr>
              <a:t>Nota:</a:t>
            </a:r>
          </a:p>
          <a:p>
            <a:r>
              <a:rPr lang="pt-PT" b="0" dirty="0">
                <a:solidFill>
                  <a:schemeClr val="tx1"/>
                </a:solidFill>
              </a:rPr>
              <a:t>Duas figuras geometricamente iguais têm a mesma área. 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7C022BC5-7430-283C-37DF-49842BABF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24" y="2343229"/>
            <a:ext cx="4019660" cy="22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uiExpand="1" build="p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Áreas por decomposição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Figuras equivalentes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048B6A-74AB-F2C3-60E9-22E89272FFD4}"/>
              </a:ext>
            </a:extLst>
          </p:cNvPr>
          <p:cNvSpPr txBox="1"/>
          <p:nvPr/>
        </p:nvSpPr>
        <p:spPr>
          <a:xfrm>
            <a:off x="107504" y="999828"/>
            <a:ext cx="885698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Existem figuras geométricas em que não é possível calcular a área diretamente. </a:t>
            </a:r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Para calcular a área dessas figuras dividimo-las em duas ou mais figuras.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5F79C8F-B829-139D-D156-FFFF39FF39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2419" y="1779662"/>
            <a:ext cx="924113" cy="646275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A8CB89A5-E086-9955-F15E-CEF98C286EA0}"/>
              </a:ext>
            </a:extLst>
          </p:cNvPr>
          <p:cNvGrpSpPr/>
          <p:nvPr/>
        </p:nvGrpSpPr>
        <p:grpSpPr>
          <a:xfrm>
            <a:off x="4139952" y="2399668"/>
            <a:ext cx="4917425" cy="1886888"/>
            <a:chOff x="4139952" y="2399668"/>
            <a:chExt cx="4917425" cy="1886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D2452D82-2979-9BCE-F732-29B6597DF5A1}"/>
                    </a:ext>
                  </a:extLst>
                </p:cNvPr>
                <p:cNvSpPr txBox="1"/>
                <p:nvPr/>
              </p:nvSpPr>
              <p:spPr>
                <a:xfrm>
                  <a:off x="4139952" y="2399668"/>
                  <a:ext cx="4824536" cy="182826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ysDot"/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indent="0" algn="just">
                    <a:lnSpc>
                      <a:spcPct val="12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  <a:defRPr sz="1600" b="1">
                      <a:solidFill>
                        <a:schemeClr val="accent6">
                          <a:lumMod val="75000"/>
                        </a:schemeClr>
                      </a:solidFill>
                    </a:defRPr>
                  </a:lvl1pPr>
                  <a:lvl2pPr indent="-457200">
                    <a:lnSpc>
                      <a:spcPct val="150000"/>
                    </a:lnSpc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sz="1600"/>
                  </a:lvl2pPr>
                  <a:lvl3pPr marL="715963" indent="-271463">
                    <a:lnSpc>
                      <a:spcPct val="150000"/>
                    </a:lnSpc>
                    <a:spcBef>
                      <a:spcPct val="20000"/>
                    </a:spcBef>
                    <a:buClr>
                      <a:schemeClr val="tx2"/>
                    </a:buClr>
                    <a:buSzPct val="148000"/>
                    <a:buFont typeface="Wingdings" panose="05000000000000000000" pitchFamily="2" charset="2"/>
                    <a:buChar char="§"/>
                    <a:defRPr sz="1600"/>
                  </a:lvl3pPr>
                  <a:lvl4pPr marL="1073150" indent="-269875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1600"/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/>
                  </a:lvl5pPr>
                  <a:lvl6pPr marL="25146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/>
                  </a:lvl6pPr>
                  <a:lvl7pPr marL="29718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/>
                  </a:lvl7pPr>
                  <a:lvl8pPr marL="3429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/>
                  </a:lvl8pPr>
                  <a:lvl9pPr marL="38862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/>
                  </a:lvl9pPr>
                </a:lstStyle>
                <a:p>
                  <a:r>
                    <a:rPr lang="pt-PT" sz="16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Nota:</a:t>
                  </a:r>
                </a:p>
                <a:p>
                  <a:pPr algn="l"/>
                  <a:endParaRPr lang="pt-PT" sz="11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𝑞𝑢𝑎𝑑𝑟𝑎𝑑𝑜</m:t>
                            </m:r>
                          </m:sub>
                        </m:sSub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𝑙𝑎𝑑𝑜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𝑙𝑎𝑑𝑜</m:t>
                        </m:r>
                      </m:oMath>
                    </m:oMathPara>
                  </a14:m>
                  <a:endParaRPr lang="pt-PT" b="0" dirty="0">
                    <a:solidFill>
                      <a:schemeClr val="tx1"/>
                    </a:solidFill>
                  </a:endParaRPr>
                </a:p>
                <a:p>
                  <a:pPr algn="l"/>
                  <a:endParaRPr lang="pt-PT" b="0" dirty="0">
                    <a:solidFill>
                      <a:schemeClr val="tx1"/>
                    </a:solidFill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â</m:t>
                            </m:r>
                            <m:r>
                              <a:rPr lang="pt-P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𝑛𝑔𝑢𝑙𝑜</m:t>
                            </m:r>
                          </m:sub>
                        </m:sSub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𝑐𝑜𝑚𝑝𝑟𝑖𝑚𝑒𝑛𝑡𝑜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𝑙𝑎𝑟𝑔𝑢𝑟𝑎</m:t>
                        </m:r>
                      </m:oMath>
                    </m:oMathPara>
                  </a14:m>
                  <a:endParaRPr lang="pt-PT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D2452D82-2979-9BCE-F732-29B6597DF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399668"/>
                  <a:ext cx="4824536" cy="1828266"/>
                </a:xfrm>
                <a:prstGeom prst="rect">
                  <a:avLst/>
                </a:prstGeom>
                <a:blipFill>
                  <a:blip r:embed="rId4"/>
                  <a:stretch>
                    <a:fillRect l="-251"/>
                  </a:stretch>
                </a:blipFill>
                <a:ln w="38100">
                  <a:solidFill>
                    <a:schemeClr val="accent6">
                      <a:lumMod val="20000"/>
                      <a:lumOff val="80000"/>
                    </a:schemeClr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7FAFAB0-AFCF-0F7B-0B62-749D334EBDC2}"/>
                </a:ext>
              </a:extLst>
            </p:cNvPr>
            <p:cNvSpPr/>
            <p:nvPr/>
          </p:nvSpPr>
          <p:spPr>
            <a:xfrm>
              <a:off x="6876256" y="2773801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B3E6E36-19F2-1D59-563E-3338DF50B45F}"/>
                </a:ext>
              </a:extLst>
            </p:cNvPr>
            <p:cNvSpPr/>
            <p:nvPr/>
          </p:nvSpPr>
          <p:spPr>
            <a:xfrm>
              <a:off x="7812360" y="3435846"/>
              <a:ext cx="924113" cy="5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3A9452A7-43A6-106A-ABC2-4616E351D4A7}"/>
                    </a:ext>
                  </a:extLst>
                </p:cNvPr>
                <p:cNvSpPr txBox="1"/>
                <p:nvPr/>
              </p:nvSpPr>
              <p:spPr>
                <a:xfrm>
                  <a:off x="8067520" y="3917224"/>
                  <a:ext cx="4137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3A9452A7-43A6-106A-ABC2-4616E351D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7520" y="3917224"/>
                  <a:ext cx="41379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C1B03974-BF12-0DBD-8D43-EF0F8121215D}"/>
                    </a:ext>
                  </a:extLst>
                </p:cNvPr>
                <p:cNvSpPr txBox="1"/>
                <p:nvPr/>
              </p:nvSpPr>
              <p:spPr>
                <a:xfrm>
                  <a:off x="8643585" y="3547892"/>
                  <a:ext cx="4137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C1B03974-BF12-0DBD-8D43-EF0F81212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3585" y="3547892"/>
                  <a:ext cx="4137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18C4B471-7B88-7DBC-CAE8-7D5C7A8DE030}"/>
                    </a:ext>
                  </a:extLst>
                </p:cNvPr>
                <p:cNvSpPr txBox="1"/>
                <p:nvPr/>
              </p:nvSpPr>
              <p:spPr>
                <a:xfrm>
                  <a:off x="7340200" y="2849571"/>
                  <a:ext cx="4137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18C4B471-7B88-7DBC-CAE8-7D5C7A8DE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200" y="2849571"/>
                  <a:ext cx="4137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3719B8B1-026C-EFDB-E990-0EA0F96DD6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376"/>
          <a:stretch/>
        </p:blipFill>
        <p:spPr>
          <a:xfrm>
            <a:off x="331958" y="3651870"/>
            <a:ext cx="3532500" cy="77151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40195D7-1679-49F0-CE73-B96D1C59CC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6779"/>
          <a:stretch/>
        </p:blipFill>
        <p:spPr>
          <a:xfrm>
            <a:off x="1666574" y="1995686"/>
            <a:ext cx="1145287" cy="77151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5C575EE-B963-A5CB-27EB-61C1F95F12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2098208" y="2983024"/>
            <a:ext cx="282018" cy="545604"/>
          </a:xfrm>
          <a:prstGeom prst="rect">
            <a:avLst/>
          </a:prstGeom>
        </p:spPr>
      </p:pic>
      <p:pic>
        <p:nvPicPr>
          <p:cNvPr id="41" name="Gráfico 40">
            <a:extLst>
              <a:ext uri="{FF2B5EF4-FFF2-40B4-BE49-F238E27FC236}">
                <a16:creationId xmlns:a16="http://schemas.microsoft.com/office/drawing/2014/main" id="{B72220B0-3ED9-A0B5-DCFD-CFF3D72FD2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43038" flipH="1">
            <a:off x="1481644" y="2925307"/>
            <a:ext cx="282018" cy="545604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89609218-2D4D-EE3E-D05B-9086426BE7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900225" flipH="1">
            <a:off x="2720729" y="2948778"/>
            <a:ext cx="282018" cy="5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7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BFD55BAE-BF1D-596A-4922-8AC10235E2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2001" y="565442"/>
            <a:ext cx="3888000" cy="22893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971CE4-975A-82CC-B630-9689D7BD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0568" y="601433"/>
            <a:ext cx="3708000" cy="2223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Figuras equivalentes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BD69BEC3-04B1-1DCD-EC60-769E2DA25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40" y="915566"/>
            <a:ext cx="451160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>
                <a:srgbClr val="E5007D"/>
              </a:buClr>
              <a:buNone/>
            </a:pPr>
            <a:r>
              <a:rPr lang="pt-PT" sz="1800" dirty="0">
                <a:solidFill>
                  <a:srgbClr val="000000"/>
                </a:solidFill>
                <a:latin typeface="Arial"/>
              </a:rPr>
              <a:t>Calcula a área da seguinte figura.</a:t>
            </a:r>
            <a:endParaRPr kumimoji="0" lang="pt-PT" altLang="pt-P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13A9DB-CF56-17C3-599D-59606C2FE1A2}"/>
              </a:ext>
            </a:extLst>
          </p:cNvPr>
          <p:cNvSpPr txBox="1"/>
          <p:nvPr/>
        </p:nvSpPr>
        <p:spPr>
          <a:xfrm>
            <a:off x="176140" y="1625918"/>
            <a:ext cx="4395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1200" cap="none" spc="0" normalizeH="0" baseline="0" noProof="0" dirty="0">
                <a:ln>
                  <a:noFill/>
                </a:ln>
                <a:solidFill>
                  <a:srgbClr val="3399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1.º Processo</a:t>
            </a:r>
            <a:r>
              <a:rPr kumimoji="0" lang="pt-PT" sz="1600" b="1" i="0" u="none" strike="noStrike" kern="1200" cap="none" spc="0" normalizeH="0" noProof="0" dirty="0">
                <a:ln>
                  <a:noFill/>
                </a:ln>
                <a:solidFill>
                  <a:srgbClr val="3399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r</a:t>
            </a:r>
            <a:r>
              <a:rPr kumimoji="0" lang="pt-PT" sz="1600" b="1" i="0" u="none" strike="noStrike" kern="1200" cap="none" spc="0" normalizeH="0" baseline="0" noProof="0" dirty="0">
                <a:ln>
                  <a:noFill/>
                </a:ln>
                <a:solidFill>
                  <a:srgbClr val="3399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esolução: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srgbClr val="3399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EF6BCB4-64F4-AC5F-BA11-CDF3063009C2}"/>
                  </a:ext>
                </a:extLst>
              </p:cNvPr>
              <p:cNvSpPr txBox="1"/>
              <p:nvPr/>
            </p:nvSpPr>
            <p:spPr>
              <a:xfrm>
                <a:off x="170904" y="4129688"/>
                <a:ext cx="4919549" cy="415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 área da figura é</a:t>
                </a:r>
                <a:r>
                  <a:rPr kumimoji="0" lang="pt-PT" sz="16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pt-PT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PT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kumimoji="0" lang="pt-PT" sz="1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pt-PT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pt-PT" sz="1600" b="0" i="0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cm</m:t>
                        </m:r>
                      </m:e>
                      <m:sup>
                        <m:r>
                          <a:rPr kumimoji="0" lang="pt-PT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EF6BCB4-64F4-AC5F-BA11-CDF306300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4" y="4129688"/>
                <a:ext cx="4919549" cy="415948"/>
              </a:xfrm>
              <a:prstGeom prst="rect">
                <a:avLst/>
              </a:prstGeom>
              <a:blipFill>
                <a:blip r:embed="rId5"/>
                <a:stretch>
                  <a:fillRect l="-620" b="-173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D64EE2C-DCF8-9A62-68F3-E6A432CCF9C9}"/>
                  </a:ext>
                </a:extLst>
              </p:cNvPr>
              <p:cNvSpPr txBox="1"/>
              <p:nvPr/>
            </p:nvSpPr>
            <p:spPr>
              <a:xfrm>
                <a:off x="8599720" y="1354745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D64EE2C-DCF8-9A62-68F3-E6A432CCF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20" y="1354745"/>
                <a:ext cx="477695" cy="246221"/>
              </a:xfrm>
              <a:prstGeom prst="rect">
                <a:avLst/>
              </a:prstGeom>
              <a:blipFill>
                <a:blip r:embed="rId6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D0277DD-F17E-C455-9B78-F1D48D1BD29F}"/>
                  </a:ext>
                </a:extLst>
              </p:cNvPr>
              <p:cNvSpPr txBox="1"/>
              <p:nvPr/>
            </p:nvSpPr>
            <p:spPr>
              <a:xfrm>
                <a:off x="6569531" y="453321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D0277DD-F17E-C455-9B78-F1D48D1B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531" y="453321"/>
                <a:ext cx="477695" cy="246221"/>
              </a:xfrm>
              <a:prstGeom prst="rect">
                <a:avLst/>
              </a:prstGeom>
              <a:blipFill>
                <a:blip r:embed="rId7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EBC9885-5DC0-66C9-B8F6-83032ACFECEB}"/>
                  </a:ext>
                </a:extLst>
              </p:cNvPr>
              <p:cNvSpPr txBox="1"/>
              <p:nvPr/>
            </p:nvSpPr>
            <p:spPr>
              <a:xfrm>
                <a:off x="4499992" y="1493640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EBC9885-5DC0-66C9-B8F6-83032ACF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493640"/>
                <a:ext cx="477695" cy="246221"/>
              </a:xfrm>
              <a:prstGeom prst="rect">
                <a:avLst/>
              </a:prstGeom>
              <a:blipFill>
                <a:blip r:embed="rId8"/>
                <a:stretch>
                  <a:fillRect l="-7595" r="-3797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7E86D63C-8996-A1C6-C9E8-A7CC297CAA2B}"/>
              </a:ext>
            </a:extLst>
          </p:cNvPr>
          <p:cNvSpPr txBox="1"/>
          <p:nvPr/>
        </p:nvSpPr>
        <p:spPr>
          <a:xfrm>
            <a:off x="170904" y="1955589"/>
            <a:ext cx="4212000" cy="116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pt-PT" sz="1600" dirty="0"/>
              <a:t>Para determinar a área, podemos decompor a figura, por exemplo, num retângulo e num quadrado. 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B1C9B19-C54C-59BC-DBB5-873B319F307E}"/>
                  </a:ext>
                </a:extLst>
              </p:cNvPr>
              <p:cNvSpPr txBox="1"/>
              <p:nvPr/>
            </p:nvSpPr>
            <p:spPr>
              <a:xfrm>
                <a:off x="321713" y="3155188"/>
                <a:ext cx="1802545" cy="2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quadrado</m:t>
                        </m:r>
                      </m:sub>
                    </m:sSub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pt-PT" sz="16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B1C9B19-C54C-59BC-DBB5-873B319F3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3" y="3155188"/>
                <a:ext cx="1802545" cy="268150"/>
              </a:xfrm>
              <a:prstGeom prst="rect">
                <a:avLst/>
              </a:prstGeom>
              <a:blipFill>
                <a:blip r:embed="rId9"/>
                <a:stretch>
                  <a:fillRect l="-6441" t="-18182" r="-1017" b="-318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F2A5F5D-412A-089D-08A2-1D4A3BBC48FB}"/>
                  </a:ext>
                </a:extLst>
              </p:cNvPr>
              <p:cNvSpPr txBox="1"/>
              <p:nvPr/>
            </p:nvSpPr>
            <p:spPr>
              <a:xfrm>
                <a:off x="2123728" y="3153893"/>
                <a:ext cx="1345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F2A5F5D-412A-089D-08A2-1D4A3BBC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153893"/>
                <a:ext cx="1345625" cy="246221"/>
              </a:xfrm>
              <a:prstGeom prst="rect">
                <a:avLst/>
              </a:prstGeom>
              <a:blipFill>
                <a:blip r:embed="rId10"/>
                <a:stretch>
                  <a:fillRect l="-452" r="-905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3B33CE3-5767-6D85-B9F5-E2C2CEC59790}"/>
                  </a:ext>
                </a:extLst>
              </p:cNvPr>
              <p:cNvSpPr txBox="1"/>
              <p:nvPr/>
            </p:nvSpPr>
            <p:spPr>
              <a:xfrm>
                <a:off x="3491880" y="3153893"/>
                <a:ext cx="7836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=9 </m:t>
                      </m:r>
                      <m:sSup>
                        <m:sSup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3B33CE3-5767-6D85-B9F5-E2C2CEC5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153893"/>
                <a:ext cx="783676" cy="246221"/>
              </a:xfrm>
              <a:prstGeom prst="rect">
                <a:avLst/>
              </a:prstGeom>
              <a:blipFill>
                <a:blip r:embed="rId11"/>
                <a:stretch>
                  <a:fillRect l="-1563" r="-781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BDC0A4B-2338-7D88-3958-F1D0D5D92AAD}"/>
                  </a:ext>
                </a:extLst>
              </p:cNvPr>
              <p:cNvSpPr txBox="1"/>
              <p:nvPr/>
            </p:nvSpPr>
            <p:spPr>
              <a:xfrm>
                <a:off x="325006" y="3639255"/>
                <a:ext cx="1799339" cy="2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ret</m:t>
                        </m:r>
                        <m:r>
                          <a:rPr lang="pt-PT" sz="1600" b="0" i="0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ngulo</m:t>
                        </m:r>
                      </m:sub>
                    </m:sSub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pt-PT" sz="16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BDC0A4B-2338-7D88-3958-F1D0D5D9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6" y="3639255"/>
                <a:ext cx="1799339" cy="269433"/>
              </a:xfrm>
              <a:prstGeom prst="rect">
                <a:avLst/>
              </a:prstGeom>
              <a:blipFill>
                <a:blip r:embed="rId12"/>
                <a:stretch>
                  <a:fillRect l="-6441" t="-18182" r="-2712" b="-318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CE1D301-3266-9D60-516C-766A2137D850}"/>
                  </a:ext>
                </a:extLst>
              </p:cNvPr>
              <p:cNvSpPr txBox="1"/>
              <p:nvPr/>
            </p:nvSpPr>
            <p:spPr>
              <a:xfrm>
                <a:off x="2204148" y="3637960"/>
                <a:ext cx="1345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pt-PT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CE1D301-3266-9D60-516C-766A2137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48" y="3637960"/>
                <a:ext cx="1345625" cy="246221"/>
              </a:xfrm>
              <a:prstGeom prst="rect">
                <a:avLst/>
              </a:prstGeom>
              <a:blipFill>
                <a:blip r:embed="rId13"/>
                <a:stretch>
                  <a:fillRect l="-455" r="-909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BF107233-4FD4-703A-22E4-57024BD4E685}"/>
                  </a:ext>
                </a:extLst>
              </p:cNvPr>
              <p:cNvSpPr txBox="1"/>
              <p:nvPr/>
            </p:nvSpPr>
            <p:spPr>
              <a:xfrm>
                <a:off x="3572300" y="3637960"/>
                <a:ext cx="7836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=6 </m:t>
                      </m:r>
                      <m:sSup>
                        <m:sSup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BF107233-4FD4-703A-22E4-57024BD4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00" y="3637960"/>
                <a:ext cx="783676" cy="246221"/>
              </a:xfrm>
              <a:prstGeom prst="rect">
                <a:avLst/>
              </a:prstGeom>
              <a:blipFill>
                <a:blip r:embed="rId14"/>
                <a:stretch>
                  <a:fillRect l="-1550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957A1A5D-8DA0-BD42-A031-02A295F28EE8}"/>
                  </a:ext>
                </a:extLst>
              </p:cNvPr>
              <p:cNvSpPr/>
              <p:nvPr/>
            </p:nvSpPr>
            <p:spPr>
              <a:xfrm>
                <a:off x="2965011" y="4251977"/>
                <a:ext cx="138780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5366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9+6=15</m:t>
                      </m:r>
                    </m:oMath>
                  </m:oMathPara>
                </a14:m>
                <a:endParaRPr kumimoji="0" lang="pt-PT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957A1A5D-8DA0-BD42-A031-02A295F28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011" y="4251977"/>
                <a:ext cx="138780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6F3AA926-0A5B-786D-AF82-826114334F8D}"/>
              </a:ext>
            </a:extLst>
          </p:cNvPr>
          <p:cNvSpPr/>
          <p:nvPr/>
        </p:nvSpPr>
        <p:spPr>
          <a:xfrm>
            <a:off x="2965011" y="4230256"/>
            <a:ext cx="1387805" cy="381997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Parêntese direito 40">
            <a:extLst>
              <a:ext uri="{FF2B5EF4-FFF2-40B4-BE49-F238E27FC236}">
                <a16:creationId xmlns:a16="http://schemas.microsoft.com/office/drawing/2014/main" id="{DB1AF073-4494-2B37-74F0-6A2BCBC5DDB1}"/>
              </a:ext>
            </a:extLst>
          </p:cNvPr>
          <p:cNvSpPr/>
          <p:nvPr/>
        </p:nvSpPr>
        <p:spPr>
          <a:xfrm rot="5400000">
            <a:off x="1997704" y="4448243"/>
            <a:ext cx="72000" cy="252000"/>
          </a:xfrm>
          <a:prstGeom prst="rightBracket">
            <a:avLst/>
          </a:prstGeom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2" name="Conexão: Ângulo Reto 41">
            <a:extLst>
              <a:ext uri="{FF2B5EF4-FFF2-40B4-BE49-F238E27FC236}">
                <a16:creationId xmlns:a16="http://schemas.microsoft.com/office/drawing/2014/main" id="{0108E901-F2E0-9088-96FC-B05AC963C6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371" y="3852359"/>
            <a:ext cx="29145" cy="1548000"/>
          </a:xfrm>
          <a:prstGeom prst="bentConnector5">
            <a:avLst>
              <a:gd name="adj1" fmla="val 882838"/>
              <a:gd name="adj2" fmla="val 34812"/>
              <a:gd name="adj3" fmla="val 884354"/>
            </a:avLst>
          </a:prstGeom>
          <a:ln w="28575">
            <a:solidFill>
              <a:schemeClr val="accent3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: Ângulo Reto 42">
            <a:extLst>
              <a:ext uri="{FF2B5EF4-FFF2-40B4-BE49-F238E27FC236}">
                <a16:creationId xmlns:a16="http://schemas.microsoft.com/office/drawing/2014/main" id="{99A70284-2E32-06B7-6965-AF85E7227CF7}"/>
              </a:ext>
            </a:extLst>
          </p:cNvPr>
          <p:cNvCxnSpPr>
            <a:cxnSpLocks/>
          </p:cNvCxnSpPr>
          <p:nvPr/>
        </p:nvCxnSpPr>
        <p:spPr>
          <a:xfrm flipH="1" flipV="1">
            <a:off x="7599006" y="2029361"/>
            <a:ext cx="233398" cy="88774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40C22A22-D36C-38A6-A508-8C70989E63F8}"/>
                  </a:ext>
                </a:extLst>
              </p:cNvPr>
              <p:cNvSpPr/>
              <p:nvPr/>
            </p:nvSpPr>
            <p:spPr>
              <a:xfrm>
                <a:off x="7768368" y="2744198"/>
                <a:ext cx="11855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5366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6−3=3</m:t>
                      </m:r>
                    </m:oMath>
                  </m:oMathPara>
                </a14:m>
                <a:endParaRPr kumimoji="0" lang="pt-PT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40C22A22-D36C-38A6-A508-8C70989E6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68" y="2744198"/>
                <a:ext cx="118553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597C968-FE4B-216B-6C94-52EAEB626A60}"/>
              </a:ext>
            </a:extLst>
          </p:cNvPr>
          <p:cNvSpPr/>
          <p:nvPr/>
        </p:nvSpPr>
        <p:spPr>
          <a:xfrm>
            <a:off x="7854374" y="2727878"/>
            <a:ext cx="932761" cy="33567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BFA160FA-5D07-8955-17D3-A5BE5D6CDE2D}"/>
                  </a:ext>
                </a:extLst>
              </p:cNvPr>
              <p:cNvSpPr txBox="1"/>
              <p:nvPr/>
            </p:nvSpPr>
            <p:spPr>
              <a:xfrm>
                <a:off x="5796136" y="2733176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BFA160FA-5D07-8955-17D3-A5BE5D6CD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733176"/>
                <a:ext cx="477695" cy="246221"/>
              </a:xfrm>
              <a:prstGeom prst="rect">
                <a:avLst/>
              </a:prstGeom>
              <a:blipFill>
                <a:blip r:embed="rId17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9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6" grpId="0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  <p:bldP spid="44" grpId="0"/>
      <p:bldP spid="45" grpId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71">
            <a:extLst>
              <a:ext uri="{FF2B5EF4-FFF2-40B4-BE49-F238E27FC236}">
                <a16:creationId xmlns:a16="http://schemas.microsoft.com/office/drawing/2014/main" id="{C483C078-7468-A809-FFB6-B19112E151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3782" y="631938"/>
            <a:ext cx="3744000" cy="2191899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E0F8725D-5850-51D5-86C9-A159E046BC3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8614" y="601589"/>
            <a:ext cx="3708000" cy="2223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Figuras equivalentes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B6445BF3-0EEF-D5BE-A6E4-8205B52BE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40" y="915566"/>
            <a:ext cx="451160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>
                <a:srgbClr val="E5007D"/>
              </a:buClr>
              <a:buNone/>
            </a:pPr>
            <a:r>
              <a:rPr lang="pt-PT" sz="1800" dirty="0">
                <a:solidFill>
                  <a:srgbClr val="000000"/>
                </a:solidFill>
                <a:latin typeface="Arial"/>
              </a:rPr>
              <a:t>Calcula a área da seguinte figura.</a:t>
            </a:r>
            <a:endParaRPr kumimoji="0" lang="pt-PT" altLang="pt-P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3AC1C0C-2117-9D77-68E3-DA7CCF82CBA6}"/>
              </a:ext>
            </a:extLst>
          </p:cNvPr>
          <p:cNvSpPr txBox="1"/>
          <p:nvPr/>
        </p:nvSpPr>
        <p:spPr>
          <a:xfrm>
            <a:off x="176140" y="1625759"/>
            <a:ext cx="4395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1200" cap="none" spc="0" normalizeH="0" baseline="0" noProof="0" dirty="0">
                <a:ln>
                  <a:noFill/>
                </a:ln>
                <a:solidFill>
                  <a:srgbClr val="3399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2.º Processo</a:t>
            </a:r>
            <a:r>
              <a:rPr kumimoji="0" lang="pt-PT" sz="1600" b="1" i="0" u="none" strike="noStrike" kern="1200" cap="none" spc="0" normalizeH="0" noProof="0" dirty="0">
                <a:ln>
                  <a:noFill/>
                </a:ln>
                <a:solidFill>
                  <a:srgbClr val="3399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r</a:t>
            </a:r>
            <a:r>
              <a:rPr kumimoji="0" lang="pt-PT" sz="1600" b="1" i="0" u="none" strike="noStrike" kern="1200" cap="none" spc="0" normalizeH="0" baseline="0" noProof="0" dirty="0">
                <a:ln>
                  <a:noFill/>
                </a:ln>
                <a:solidFill>
                  <a:srgbClr val="3399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esolução: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srgbClr val="3399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9EAF1753-3740-C95A-D716-5109C69E57EF}"/>
                  </a:ext>
                </a:extLst>
              </p:cNvPr>
              <p:cNvSpPr txBox="1"/>
              <p:nvPr/>
            </p:nvSpPr>
            <p:spPr>
              <a:xfrm>
                <a:off x="179511" y="3811986"/>
                <a:ext cx="5115673" cy="415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 área da figura é</a:t>
                </a:r>
                <a:r>
                  <a:rPr kumimoji="0" lang="pt-PT" sz="16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pt-PT" sz="1600" b="0" i="0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15</m:t>
                    </m:r>
                    <m:r>
                      <a:rPr kumimoji="0" lang="pt-PT" sz="16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pt-PT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pt-PT" sz="1600" b="0" i="0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cm</m:t>
                        </m:r>
                      </m:e>
                      <m:sup>
                        <m:r>
                          <a:rPr kumimoji="0" lang="pt-PT" sz="16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9EAF1753-3740-C95A-D716-5109C69E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3811986"/>
                <a:ext cx="5115673" cy="415948"/>
              </a:xfrm>
              <a:prstGeom prst="rect">
                <a:avLst/>
              </a:prstGeom>
              <a:blipFill>
                <a:blip r:embed="rId5"/>
                <a:stretch>
                  <a:fillRect l="-595" b="-173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ixaDeTexto 52">
            <a:extLst>
              <a:ext uri="{FF2B5EF4-FFF2-40B4-BE49-F238E27FC236}">
                <a16:creationId xmlns:a16="http://schemas.microsoft.com/office/drawing/2014/main" id="{4F486856-8DA2-C3DF-1A9B-993010F1238E}"/>
              </a:ext>
            </a:extLst>
          </p:cNvPr>
          <p:cNvSpPr txBox="1"/>
          <p:nvPr/>
        </p:nvSpPr>
        <p:spPr>
          <a:xfrm>
            <a:off x="170904" y="1955430"/>
            <a:ext cx="4476123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Retira-se a área do retângulo menor à área do retângulo maior.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0B72C444-264F-DC7E-EE46-F4B7BEBE9072}"/>
                  </a:ext>
                </a:extLst>
              </p:cNvPr>
              <p:cNvSpPr txBox="1"/>
              <p:nvPr/>
            </p:nvSpPr>
            <p:spPr>
              <a:xfrm>
                <a:off x="321713" y="2825472"/>
                <a:ext cx="2264210" cy="2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ret</m:t>
                        </m:r>
                        <m:r>
                          <a:rPr lang="pt-PT" sz="1600" b="0" i="0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ngulo</m:t>
                        </m:r>
                        <m:r>
                          <a:rPr lang="pt-PT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maior</m:t>
                        </m:r>
                      </m:sub>
                    </m:sSub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pt-PT" sz="1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0B72C444-264F-DC7E-EE46-F4B7BEBE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3" y="2825472"/>
                <a:ext cx="2264210" cy="269433"/>
              </a:xfrm>
              <a:prstGeom prst="rect">
                <a:avLst/>
              </a:prstGeom>
              <a:blipFill>
                <a:blip r:embed="rId6"/>
                <a:stretch>
                  <a:fillRect l="-5121" t="-15556" r="-1887" b="-2888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AC46E166-F100-5819-A487-9B12F623AD6A}"/>
                  </a:ext>
                </a:extLst>
              </p:cNvPr>
              <p:cNvSpPr txBox="1"/>
              <p:nvPr/>
            </p:nvSpPr>
            <p:spPr>
              <a:xfrm>
                <a:off x="2627784" y="2824177"/>
                <a:ext cx="1345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AC46E166-F100-5819-A487-9B12F623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824177"/>
                <a:ext cx="1345625" cy="246221"/>
              </a:xfrm>
              <a:prstGeom prst="rect">
                <a:avLst/>
              </a:prstGeom>
              <a:blipFill>
                <a:blip r:embed="rId7"/>
                <a:stretch>
                  <a:fillRect l="-452" r="-905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E228A03B-0B08-BD92-285D-EBCF3C538363}"/>
                  </a:ext>
                </a:extLst>
              </p:cNvPr>
              <p:cNvSpPr txBox="1"/>
              <p:nvPr/>
            </p:nvSpPr>
            <p:spPr>
              <a:xfrm>
                <a:off x="3995936" y="2824177"/>
                <a:ext cx="897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=18 </m:t>
                      </m:r>
                      <m:sSup>
                        <m:sSup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E228A03B-0B08-BD92-285D-EBCF3C538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824177"/>
                <a:ext cx="897490" cy="246221"/>
              </a:xfrm>
              <a:prstGeom prst="rect">
                <a:avLst/>
              </a:prstGeom>
              <a:blipFill>
                <a:blip r:embed="rId8"/>
                <a:stretch>
                  <a:fillRect l="-1361" r="-680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ED47E7D-57DA-ADA9-AA4C-4ECFDEF58933}"/>
                  </a:ext>
                </a:extLst>
              </p:cNvPr>
              <p:cNvSpPr txBox="1"/>
              <p:nvPr/>
            </p:nvSpPr>
            <p:spPr>
              <a:xfrm>
                <a:off x="325006" y="3309539"/>
                <a:ext cx="2310697" cy="269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ret</m:t>
                        </m:r>
                        <m:r>
                          <a:rPr lang="pt-PT" sz="1600" b="0" i="0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ngulo</m:t>
                        </m:r>
                        <m:r>
                          <a:rPr lang="pt-PT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PT" sz="1600" b="0" i="0" smtClean="0">
                            <a:latin typeface="Cambria Math" panose="02040503050406030204" pitchFamily="18" charset="0"/>
                          </a:rPr>
                          <m:t>menor</m:t>
                        </m:r>
                      </m:sub>
                    </m:sSub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pt-PT" sz="1600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ED47E7D-57DA-ADA9-AA4C-4ECFDEF5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6" y="3309539"/>
                <a:ext cx="2310697" cy="269433"/>
              </a:xfrm>
              <a:prstGeom prst="rect">
                <a:avLst/>
              </a:prstGeom>
              <a:blipFill>
                <a:blip r:embed="rId9"/>
                <a:stretch>
                  <a:fillRect l="-5013" t="-18182" r="-1847" b="-318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B5C05D24-5B79-E3A4-D486-08DB26A641C2}"/>
                  </a:ext>
                </a:extLst>
              </p:cNvPr>
              <p:cNvSpPr txBox="1"/>
              <p:nvPr/>
            </p:nvSpPr>
            <p:spPr>
              <a:xfrm>
                <a:off x="2631077" y="3308244"/>
                <a:ext cx="1345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pt-PT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B5C05D24-5B79-E3A4-D486-08DB26A64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77" y="3308244"/>
                <a:ext cx="1345625" cy="246221"/>
              </a:xfrm>
              <a:prstGeom prst="rect">
                <a:avLst/>
              </a:prstGeom>
              <a:blipFill>
                <a:blip r:embed="rId10"/>
                <a:stretch>
                  <a:fillRect l="-455" r="-909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B77A3138-D2A3-8E35-0284-3590EAAE9183}"/>
                  </a:ext>
                </a:extLst>
              </p:cNvPr>
              <p:cNvSpPr txBox="1"/>
              <p:nvPr/>
            </p:nvSpPr>
            <p:spPr>
              <a:xfrm>
                <a:off x="3999229" y="3308244"/>
                <a:ext cx="7836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=3 </m:t>
                      </m:r>
                      <m:sSup>
                        <m:sSup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B77A3138-D2A3-8E35-0284-3590EAAE9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229" y="3308244"/>
                <a:ext cx="783676" cy="246221"/>
              </a:xfrm>
              <a:prstGeom prst="rect">
                <a:avLst/>
              </a:prstGeom>
              <a:blipFill>
                <a:blip r:embed="rId11"/>
                <a:stretch>
                  <a:fillRect l="-1550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4AEED50-F26B-B4B2-4051-AFF8CE3644B7}"/>
                  </a:ext>
                </a:extLst>
              </p:cNvPr>
              <p:cNvSpPr/>
              <p:nvPr/>
            </p:nvSpPr>
            <p:spPr>
              <a:xfrm>
                <a:off x="3534196" y="3905758"/>
                <a:ext cx="138780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5366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18−3=15</m:t>
                      </m:r>
                    </m:oMath>
                  </m:oMathPara>
                </a14:m>
                <a:endParaRPr kumimoji="0" lang="pt-PT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44AEED50-F26B-B4B2-4051-AFF8CE36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196" y="3905758"/>
                <a:ext cx="138780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CCCC8A5F-EA4C-6FDB-5139-A4FC70B15524}"/>
              </a:ext>
            </a:extLst>
          </p:cNvPr>
          <p:cNvSpPr/>
          <p:nvPr/>
        </p:nvSpPr>
        <p:spPr>
          <a:xfrm>
            <a:off x="3534196" y="3884037"/>
            <a:ext cx="1387805" cy="381997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Parêntese direito 61">
            <a:extLst>
              <a:ext uri="{FF2B5EF4-FFF2-40B4-BE49-F238E27FC236}">
                <a16:creationId xmlns:a16="http://schemas.microsoft.com/office/drawing/2014/main" id="{3699A61E-35BF-5EBC-4549-2517A849C436}"/>
              </a:ext>
            </a:extLst>
          </p:cNvPr>
          <p:cNvSpPr/>
          <p:nvPr/>
        </p:nvSpPr>
        <p:spPr>
          <a:xfrm rot="5400000">
            <a:off x="2016754" y="4108797"/>
            <a:ext cx="72000" cy="252000"/>
          </a:xfrm>
          <a:prstGeom prst="rightBracket">
            <a:avLst/>
          </a:prstGeom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3" name="Conexão: Ângulo Reto 62">
            <a:extLst>
              <a:ext uri="{FF2B5EF4-FFF2-40B4-BE49-F238E27FC236}">
                <a16:creationId xmlns:a16="http://schemas.microsoft.com/office/drawing/2014/main" id="{3F26298A-DC61-706E-CC04-C59460313DA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3121091" y="3202459"/>
            <a:ext cx="29145" cy="2165820"/>
          </a:xfrm>
          <a:prstGeom prst="bentConnector5">
            <a:avLst>
              <a:gd name="adj1" fmla="val 882522"/>
              <a:gd name="adj2" fmla="val 17319"/>
              <a:gd name="adj3" fmla="val 884354"/>
            </a:avLst>
          </a:prstGeom>
          <a:ln w="28575">
            <a:solidFill>
              <a:schemeClr val="accent3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7B7298AD-B644-7B6B-C299-60844FCA1326}"/>
                  </a:ext>
                </a:extLst>
              </p:cNvPr>
              <p:cNvSpPr txBox="1"/>
              <p:nvPr/>
            </p:nvSpPr>
            <p:spPr>
              <a:xfrm>
                <a:off x="8599720" y="1354745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7B7298AD-B644-7B6B-C299-60844FCA1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20" y="1354745"/>
                <a:ext cx="477695" cy="246221"/>
              </a:xfrm>
              <a:prstGeom prst="rect">
                <a:avLst/>
              </a:prstGeom>
              <a:blipFill>
                <a:blip r:embed="rId13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CFC9AB35-5B92-98A9-4643-774A7BA11AA0}"/>
                  </a:ext>
                </a:extLst>
              </p:cNvPr>
              <p:cNvSpPr txBox="1"/>
              <p:nvPr/>
            </p:nvSpPr>
            <p:spPr>
              <a:xfrm>
                <a:off x="6569531" y="453321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CFC9AB35-5B92-98A9-4643-774A7BA1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531" y="453321"/>
                <a:ext cx="477695" cy="246221"/>
              </a:xfrm>
              <a:prstGeom prst="rect">
                <a:avLst/>
              </a:prstGeom>
              <a:blipFill>
                <a:blip r:embed="rId14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827C1DAA-36A0-43AB-2541-1A0615EC724C}"/>
                  </a:ext>
                </a:extLst>
              </p:cNvPr>
              <p:cNvSpPr txBox="1"/>
              <p:nvPr/>
            </p:nvSpPr>
            <p:spPr>
              <a:xfrm>
                <a:off x="4499992" y="1493640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827C1DAA-36A0-43AB-2541-1A0615EC7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493640"/>
                <a:ext cx="477695" cy="246221"/>
              </a:xfrm>
              <a:prstGeom prst="rect">
                <a:avLst/>
              </a:prstGeom>
              <a:blipFill>
                <a:blip r:embed="rId15"/>
                <a:stretch>
                  <a:fillRect l="-7595" r="-3797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DA7DFE34-8075-8F0A-86C5-A2887CBB5C17}"/>
                  </a:ext>
                </a:extLst>
              </p:cNvPr>
              <p:cNvSpPr txBox="1"/>
              <p:nvPr/>
            </p:nvSpPr>
            <p:spPr>
              <a:xfrm>
                <a:off x="5796136" y="2733176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DA7DFE34-8075-8F0A-86C5-A2887CBB5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733176"/>
                <a:ext cx="477695" cy="246221"/>
              </a:xfrm>
              <a:prstGeom prst="rect">
                <a:avLst/>
              </a:prstGeom>
              <a:blipFill>
                <a:blip r:embed="rId16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xão: Ângulo Reto 76">
            <a:extLst>
              <a:ext uri="{FF2B5EF4-FFF2-40B4-BE49-F238E27FC236}">
                <a16:creationId xmlns:a16="http://schemas.microsoft.com/office/drawing/2014/main" id="{84954564-2430-6CD0-8628-B1A4D404F038}"/>
              </a:ext>
            </a:extLst>
          </p:cNvPr>
          <p:cNvCxnSpPr>
            <a:cxnSpLocks/>
            <a:stCxn id="79" idx="1"/>
          </p:cNvCxnSpPr>
          <p:nvPr/>
        </p:nvCxnSpPr>
        <p:spPr>
          <a:xfrm rot="10800000">
            <a:off x="7250990" y="2493985"/>
            <a:ext cx="117478" cy="69424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57D73818-48C9-A687-FE19-165CB0F275C2}"/>
                  </a:ext>
                </a:extLst>
              </p:cNvPr>
              <p:cNvSpPr/>
              <p:nvPr/>
            </p:nvSpPr>
            <p:spPr>
              <a:xfrm>
                <a:off x="7282462" y="3036709"/>
                <a:ext cx="11855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5366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6−3=3</m:t>
                      </m:r>
                    </m:oMath>
                  </m:oMathPara>
                </a14:m>
                <a:endParaRPr kumimoji="0" lang="pt-PT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57D73818-48C9-A687-FE19-165CB0F27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62" y="3036709"/>
                <a:ext cx="118553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05047209-E914-FB46-96D2-1FF4EC595F5C}"/>
              </a:ext>
            </a:extLst>
          </p:cNvPr>
          <p:cNvSpPr/>
          <p:nvPr/>
        </p:nvSpPr>
        <p:spPr>
          <a:xfrm>
            <a:off x="7368468" y="3020389"/>
            <a:ext cx="932761" cy="33567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0" name="Conexão: Ângulo Reto 79">
            <a:extLst>
              <a:ext uri="{FF2B5EF4-FFF2-40B4-BE49-F238E27FC236}">
                <a16:creationId xmlns:a16="http://schemas.microsoft.com/office/drawing/2014/main" id="{F9C53D25-11AC-F267-969E-06387813DD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91265" y="2186114"/>
            <a:ext cx="324000" cy="39600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640ED4B4-FC6E-58CF-9E95-A02D7A89D0F5}"/>
                  </a:ext>
                </a:extLst>
              </p:cNvPr>
              <p:cNvSpPr/>
              <p:nvPr/>
            </p:nvSpPr>
            <p:spPr>
              <a:xfrm>
                <a:off x="7960500" y="2589315"/>
                <a:ext cx="11855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ct val="0"/>
                  </a:spcBef>
                  <a:spcAft>
                    <a:spcPts val="0"/>
                  </a:spcAft>
                  <a:buClr>
                    <a:srgbClr val="335366"/>
                  </a:buClr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PT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3−2=</m:t>
                    </m:r>
                  </m:oMath>
                </a14:m>
                <a:r>
                  <a:rPr kumimoji="0" lang="pt-PT" sz="1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640ED4B4-FC6E-58CF-9E95-A02D7A89D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500" y="2589315"/>
                <a:ext cx="1185531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2B69026D-1D41-F50D-A2D9-9B32336B440D}"/>
              </a:ext>
            </a:extLst>
          </p:cNvPr>
          <p:cNvSpPr/>
          <p:nvPr/>
        </p:nvSpPr>
        <p:spPr>
          <a:xfrm>
            <a:off x="8046506" y="2572995"/>
            <a:ext cx="932761" cy="33567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59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78" grpId="0"/>
      <p:bldP spid="79" grpId="0" animBg="1"/>
      <p:bldP spid="81" grpId="0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5C5E9E"/>
      </a:dk2>
      <a:lt2>
        <a:srgbClr val="25408F"/>
      </a:lt2>
      <a:accent1>
        <a:srgbClr val="50C5D3"/>
      </a:accent1>
      <a:accent2>
        <a:srgbClr val="5C5E9E"/>
      </a:accent2>
      <a:accent3>
        <a:srgbClr val="FF0000"/>
      </a:accent3>
      <a:accent4>
        <a:srgbClr val="5C5E9E"/>
      </a:accent4>
      <a:accent5>
        <a:srgbClr val="25408F"/>
      </a:accent5>
      <a:accent6>
        <a:srgbClr val="50C5D3"/>
      </a:accent6>
      <a:hlink>
        <a:srgbClr val="0070C0"/>
      </a:hlink>
      <a:folHlink>
        <a:srgbClr val="800080"/>
      </a:folHlink>
    </a:clrScheme>
    <a:fontScheme name="Custom 3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Apresentação no Ecrã (16:9)</PresentationFormat>
  <Paragraphs>63</Paragraphs>
  <Slides>6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Apertura Rg</vt:lpstr>
      <vt:lpstr>Arial</vt:lpstr>
      <vt:lpstr>Calibri</vt:lpstr>
      <vt:lpstr>Cambria Math</vt:lpstr>
      <vt:lpstr>Century Gothic</vt:lpstr>
      <vt:lpstr>Wingdings</vt:lpstr>
      <vt:lpstr>Office Theme</vt:lpstr>
      <vt:lpstr>Apresentação do PowerPoint</vt:lpstr>
      <vt:lpstr>Figuras equivalentes</vt:lpstr>
      <vt:lpstr>Figuras geometricamente iguais</vt:lpstr>
      <vt:lpstr>Áreas por decomposição</vt:lpstr>
      <vt:lpstr>Exercício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2022-03-17T12:25:16Z</dcterms:created>
  <dcterms:modified xsi:type="dcterms:W3CDTF">2022-08-01T14:48:08Z</dcterms:modified>
</cp:coreProperties>
</file>