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8" r:id="rId2"/>
    <p:sldId id="256" r:id="rId3"/>
    <p:sldId id="257" r:id="rId4"/>
    <p:sldId id="258" r:id="rId5"/>
    <p:sldId id="269" r:id="rId6"/>
    <p:sldId id="270" r:id="rId7"/>
    <p:sldId id="259" r:id="rId8"/>
    <p:sldId id="261" r:id="rId9"/>
    <p:sldId id="267" r:id="rId10"/>
    <p:sldId id="262" r:id="rId11"/>
    <p:sldId id="264" r:id="rId12"/>
    <p:sldId id="265" r:id="rId13"/>
    <p:sldId id="276" r:id="rId14"/>
    <p:sldId id="272" r:id="rId15"/>
    <p:sldId id="273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FB08-F3F3-4958-871E-94F1A19E195D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61FE-49B7-4051-BBE5-B175E8E4CA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21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9pPr>
          </a:lstStyle>
          <a:p>
            <a:pPr eaLnBrk="1" hangingPunct="1"/>
            <a:fld id="{03C4F8D2-C67B-4C1A-9160-C96774130C14}" type="slidenum">
              <a:rPr lang="en-US" altLang="es-MX">
                <a:latin typeface="Arial" panose="020B0604020202020204" pitchFamily="34" charset="0"/>
              </a:rPr>
              <a:pPr eaLnBrk="1" hangingPunct="1"/>
              <a:t>14</a:t>
            </a:fld>
            <a:endParaRPr lang="en-U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1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80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6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9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05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6629401"/>
            <a:ext cx="2133600" cy="169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00" dirty="0">
                <a:latin typeface="+mn-lt"/>
              </a:rPr>
              <a:t>All rights reserved. © 2009 Tableau Software Inc.</a:t>
            </a:r>
          </a:p>
        </p:txBody>
      </p:sp>
      <p:pic>
        <p:nvPicPr>
          <p:cNvPr id="4" name="Picture 1" descr="Conference2009_Title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9600" y="6629401"/>
            <a:ext cx="2133600" cy="169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00" dirty="0">
                <a:latin typeface="+mn-lt"/>
              </a:rPr>
              <a:t>All rights reserved. © 2009 Tableau Software Inc.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5410201"/>
            <a:ext cx="10363200" cy="766763"/>
          </a:xfrm>
        </p:spPr>
        <p:txBody>
          <a:bodyPr anchor="t"/>
          <a:lstStyle>
            <a:lvl1pPr algn="l"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69193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7252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8" y="144567"/>
            <a:ext cx="1401688" cy="4360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47945"/>
            <a:ext cx="12192000" cy="31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451" y="279400"/>
            <a:ext cx="2525550" cy="4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86" y="109142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586" y="425501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8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1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3940"/>
            <a:ext cx="10515600" cy="816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52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23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38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35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0047"/>
            <a:ext cx="10515600" cy="830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9193"/>
            <a:ext cx="10515600" cy="377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870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C694-5A72-4564-87F8-EFE641FCB818}" type="datetimeFigureOut">
              <a:rPr lang="es-MX" smtClean="0"/>
              <a:t>18/11/2016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8702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765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7252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8" y="144567"/>
            <a:ext cx="1401688" cy="4360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47945"/>
            <a:ext cx="12192000" cy="31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66451" y="279400"/>
            <a:ext cx="2525550" cy="4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GgkiBhkRHk" TargetMode="External"/><Relationship Id="rId2" Type="http://schemas.openxmlformats.org/officeDocument/2006/relationships/hyperlink" Target="https://www.youtube.com/watch?v=37Mx3uZRwBE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350" y="1623060"/>
            <a:ext cx="6247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>
                <a:solidFill>
                  <a:schemeClr val="tx2"/>
                </a:solidFill>
              </a:rPr>
              <a:t>Inteligencia de Negocios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18420" y="6092190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2"/>
                </a:solidFill>
              </a:rPr>
              <a:t>Manuel Terán M.</a:t>
            </a:r>
          </a:p>
        </p:txBody>
      </p:sp>
    </p:spTree>
    <p:extLst>
      <p:ext uri="{BB962C8B-B14F-4D97-AF65-F5344CB8AC3E}">
        <p14:creationId xmlns:p14="http://schemas.microsoft.com/office/powerpoint/2010/main" val="93629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463822" y="1392279"/>
            <a:ext cx="0" cy="4254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463822" y="5647039"/>
            <a:ext cx="68859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 rot="19869071">
            <a:off x="2706448" y="3536063"/>
            <a:ext cx="6646143" cy="54117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5" name="Rounded Rectangle 4"/>
          <p:cNvSpPr/>
          <p:nvPr/>
        </p:nvSpPr>
        <p:spPr>
          <a:xfrm>
            <a:off x="2988296" y="3806650"/>
            <a:ext cx="1406963" cy="457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dirty="0"/>
              <a:t>Descriptive Analytics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04386" y="3207083"/>
            <a:ext cx="1406963" cy="457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dirty="0"/>
              <a:t>Diagnostic Analytics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96381" y="2546579"/>
            <a:ext cx="1406963" cy="457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dirty="0"/>
              <a:t>Predictive Analytics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22599" y="1836366"/>
            <a:ext cx="1406963" cy="457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dirty="0"/>
              <a:t>Prescriptive Analytics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89618" y="2935441"/>
            <a:ext cx="1197731" cy="6122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dirty="0">
                <a:solidFill>
                  <a:schemeClr val="tx1"/>
                </a:solidFill>
              </a:rPr>
              <a:t>What happened?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87349" y="2161685"/>
            <a:ext cx="1263589" cy="6291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dirty="0">
                <a:solidFill>
                  <a:schemeClr val="tx1"/>
                </a:solidFill>
              </a:rPr>
              <a:t>Why did it happen?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50938" y="1434021"/>
            <a:ext cx="1263589" cy="630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dirty="0">
                <a:solidFill>
                  <a:schemeClr val="tx1"/>
                </a:solidFill>
              </a:rPr>
              <a:t>What will happen?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22599" y="902496"/>
            <a:ext cx="1333589" cy="6248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dirty="0">
                <a:solidFill>
                  <a:schemeClr val="tx1"/>
                </a:solidFill>
              </a:rPr>
              <a:t>How can we make it  happen?</a:t>
            </a:r>
          </a:p>
        </p:txBody>
      </p:sp>
      <p:sp>
        <p:nvSpPr>
          <p:cNvPr id="13" name="TextBox 21"/>
          <p:cNvSpPr txBox="1"/>
          <p:nvPr/>
        </p:nvSpPr>
        <p:spPr>
          <a:xfrm rot="19900030">
            <a:off x="3152266" y="477438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b="1" dirty="0"/>
              <a:t>Information</a:t>
            </a:r>
          </a:p>
        </p:txBody>
      </p:sp>
      <p:sp>
        <p:nvSpPr>
          <p:cNvPr id="14" name="TextBox 22"/>
          <p:cNvSpPr txBox="1"/>
          <p:nvPr/>
        </p:nvSpPr>
        <p:spPr>
          <a:xfrm rot="19900030">
            <a:off x="7195801" y="251508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b="1" dirty="0"/>
              <a:t>Optimization</a:t>
            </a:r>
          </a:p>
        </p:txBody>
      </p:sp>
      <p:sp>
        <p:nvSpPr>
          <p:cNvPr id="15" name="TextBox 23"/>
          <p:cNvSpPr txBox="1"/>
          <p:nvPr/>
        </p:nvSpPr>
        <p:spPr>
          <a:xfrm rot="19900030">
            <a:off x="3742429" y="498674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dirty="0"/>
              <a:t>Hindsigth</a:t>
            </a:r>
          </a:p>
        </p:txBody>
      </p:sp>
      <p:sp>
        <p:nvSpPr>
          <p:cNvPr id="16" name="TextBox 24"/>
          <p:cNvSpPr txBox="1"/>
          <p:nvPr/>
        </p:nvSpPr>
        <p:spPr>
          <a:xfrm rot="19900030">
            <a:off x="5656415" y="40165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dirty="0"/>
              <a:t>Insigth</a:t>
            </a:r>
          </a:p>
        </p:txBody>
      </p:sp>
      <p:sp>
        <p:nvSpPr>
          <p:cNvPr id="17" name="TextBox 25"/>
          <p:cNvSpPr txBox="1"/>
          <p:nvPr/>
        </p:nvSpPr>
        <p:spPr>
          <a:xfrm rot="19900030">
            <a:off x="7605700" y="28789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dirty="0"/>
              <a:t>Foresigth</a:t>
            </a:r>
          </a:p>
        </p:txBody>
      </p:sp>
      <p:sp>
        <p:nvSpPr>
          <p:cNvPr id="18" name="TextBox 26"/>
          <p:cNvSpPr txBox="1"/>
          <p:nvPr/>
        </p:nvSpPr>
        <p:spPr>
          <a:xfrm>
            <a:off x="5448825" y="5640498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Difficulty</a:t>
            </a:r>
          </a:p>
        </p:txBody>
      </p:sp>
      <p:sp>
        <p:nvSpPr>
          <p:cNvPr id="19" name="TextBox 27"/>
          <p:cNvSpPr txBox="1"/>
          <p:nvPr/>
        </p:nvSpPr>
        <p:spPr>
          <a:xfrm rot="16200000">
            <a:off x="1712548" y="3007028"/>
            <a:ext cx="854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Value</a:t>
            </a:r>
          </a:p>
        </p:txBody>
      </p:sp>
      <p:sp>
        <p:nvSpPr>
          <p:cNvPr id="20" name="Oval 19"/>
          <p:cNvSpPr/>
          <p:nvPr/>
        </p:nvSpPr>
        <p:spPr>
          <a:xfrm>
            <a:off x="2586892" y="2424617"/>
            <a:ext cx="2118049" cy="219023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21" name="TextBox 29"/>
          <p:cNvSpPr txBox="1"/>
          <p:nvPr/>
        </p:nvSpPr>
        <p:spPr>
          <a:xfrm>
            <a:off x="9461417" y="569538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1400" dirty="0"/>
              <a:t>Gartner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196113" y="817392"/>
            <a:ext cx="8996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/>
              <a:t>Traditional </a:t>
            </a:r>
          </a:p>
          <a:p>
            <a:pPr algn="ctr"/>
            <a:r>
              <a:rPr lang="es-MX" sz="1100" dirty="0"/>
              <a:t>Business</a:t>
            </a:r>
          </a:p>
          <a:p>
            <a:pPr algn="ctr"/>
            <a:r>
              <a:rPr lang="es-MX" sz="1100" dirty="0"/>
              <a:t>Intelligence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45915" y="1527335"/>
            <a:ext cx="1" cy="7362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9" y="1877009"/>
            <a:ext cx="4221132" cy="451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39" y="1535429"/>
            <a:ext cx="4597091" cy="479696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49" y="791454"/>
            <a:ext cx="16954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69349" y="1404136"/>
            <a:ext cx="169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BI Platforms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321" y="6490898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Manuel Terán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0237" y="134390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2012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3005" y="121887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19400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" y="1933040"/>
            <a:ext cx="4359953" cy="4546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6321" y="6490898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Manuel Terán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89" y="833197"/>
            <a:ext cx="16954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33389" y="1385647"/>
            <a:ext cx="169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BI Platforms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49" y="1990192"/>
            <a:ext cx="4175199" cy="44996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57425" y="119767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2014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0532" y="112793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67190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139" y="927100"/>
            <a:ext cx="5693562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4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621" y="5463250"/>
            <a:ext cx="2849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9732" y="6481823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Manuel Terán</a:t>
            </a:r>
          </a:p>
        </p:txBody>
      </p:sp>
    </p:spTree>
    <p:extLst>
      <p:ext uri="{BB962C8B-B14F-4D97-AF65-F5344CB8AC3E}">
        <p14:creationId xmlns:p14="http://schemas.microsoft.com/office/powerpoint/2010/main" val="11218064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5282" y="2275395"/>
            <a:ext cx="723005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Myriad Pro"/>
              </a:rPr>
              <a:t>Tableau es una solucion de visual analytics  que permite la exploración y análisis de datos de manera simple </a:t>
            </a:r>
            <a:br>
              <a:rPr lang="en-US" sz="3200" dirty="0">
                <a:latin typeface="Myriad Pro"/>
              </a:rPr>
            </a:br>
            <a:r>
              <a:rPr lang="en-US" sz="3200" dirty="0" err="1">
                <a:latin typeface="Myriad Pro"/>
              </a:rPr>
              <a:t>usando</a:t>
            </a:r>
            <a:r>
              <a:rPr lang="en-US" sz="3200" dirty="0">
                <a:latin typeface="Myriad Pro"/>
              </a:rPr>
              <a:t> drag-and-drop</a:t>
            </a:r>
            <a:br>
              <a:rPr lang="en-US" sz="3200" dirty="0">
                <a:latin typeface="Myriad Pro"/>
              </a:rPr>
            </a:br>
            <a:endParaRPr lang="en-US" sz="3200" dirty="0">
              <a:latin typeface="Myriad Pro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8182" y="3833434"/>
            <a:ext cx="36734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5282" y="1128713"/>
            <a:ext cx="4344803" cy="114668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2"/>
                </a:solidFill>
              </a:rPr>
              <a:t>Que es Tableau? </a:t>
            </a:r>
          </a:p>
        </p:txBody>
      </p:sp>
    </p:spTree>
    <p:extLst>
      <p:ext uri="{BB962C8B-B14F-4D97-AF65-F5344CB8AC3E}">
        <p14:creationId xmlns:p14="http://schemas.microsoft.com/office/powerpoint/2010/main" val="302031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27262" y="4344900"/>
            <a:ext cx="8754397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numCol="4" anchor="ctr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Excel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Access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Text files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Odata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Windows Azure Marketplace </a:t>
            </a:r>
            <a:r>
              <a:rPr lang="en-US" sz="1400" b="1" dirty="0" err="1">
                <a:latin typeface="Arial" charset="0"/>
              </a:rPr>
              <a:t>Datamart</a:t>
            </a:r>
            <a:r>
              <a:rPr lang="en-US" sz="1400" b="1" dirty="0"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Aster Data </a:t>
            </a:r>
            <a:r>
              <a:rPr lang="en-US" sz="1400" b="1" dirty="0" err="1">
                <a:latin typeface="Arial" charset="0"/>
              </a:rPr>
              <a:t>nCluster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SQL Server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MySQL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Oracle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IBM DB2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PostgreSQL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Firebird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 Analysis Services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Oracle </a:t>
            </a:r>
            <a:r>
              <a:rPr lang="en-US" sz="1400" b="1" dirty="0" err="1">
                <a:latin typeface="Arial" charset="0"/>
              </a:rPr>
              <a:t>Essbase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Netezza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Teradata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Greenplum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SybaseIQ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ParAccel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</a:t>
            </a:r>
            <a:r>
              <a:rPr lang="en-US" sz="1400" b="1" dirty="0" err="1">
                <a:latin typeface="Arial" charset="0"/>
              </a:rPr>
              <a:t>PowerPivot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Vertica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ODBC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98137" y="811021"/>
            <a:ext cx="2784763" cy="5335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/>
                </a:solidFill>
              </a:rPr>
              <a:t>Productos</a:t>
            </a:r>
          </a:p>
        </p:txBody>
      </p:sp>
      <p:sp>
        <p:nvSpPr>
          <p:cNvPr id="6" name="Text Box 7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360026" y="1484680"/>
            <a:ext cx="3482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Tableau Desktop</a:t>
            </a:r>
          </a:p>
        </p:txBody>
      </p:sp>
      <p:sp>
        <p:nvSpPr>
          <p:cNvPr id="7" name="Text Box 8">
            <a:hlinkClick r:id="rId3"/>
          </p:cNvPr>
          <p:cNvSpPr txBox="1">
            <a:spLocks noChangeArrowheads="1"/>
          </p:cNvSpPr>
          <p:nvPr/>
        </p:nvSpPr>
        <p:spPr bwMode="auto">
          <a:xfrm>
            <a:off x="6304460" y="1508860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Tableau Server</a:t>
            </a:r>
          </a:p>
        </p:txBody>
      </p:sp>
      <p:pic>
        <p:nvPicPr>
          <p:cNvPr id="8" name="Picture 18" descr="desktop-visualize-med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6263" y="2288191"/>
            <a:ext cx="2552700" cy="188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2610" y="2288191"/>
            <a:ext cx="2857500" cy="189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754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97343"/>
            <a:ext cx="9982331" cy="57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638" y="1685925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>
                <a:solidFill>
                  <a:schemeClr val="accent1">
                    <a:lumMod val="50000"/>
                  </a:schemeClr>
                </a:solidFill>
              </a:rPr>
              <a:t>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534216" y="3866634"/>
            <a:ext cx="106336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dirty="0"/>
              <a:t>https://github.com/ManuelTeran/Tableau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9253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689619" y="812990"/>
            <a:ext cx="5689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4000" dirty="0">
                <a:solidFill>
                  <a:schemeClr val="tx2"/>
                </a:solidFill>
              </a:rPr>
              <a:t>Inteligencia de negocios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554612" y="2656024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Plataformas de software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Aplicaciones especificas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Procesos 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6912038" y="4365607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Datos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Información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Conocimiento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12" y="3736144"/>
            <a:ext cx="152487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Pirámide de datos, información y cono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2267239"/>
            <a:ext cx="2773198" cy="147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5430" y="750335"/>
            <a:ext cx="5689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4000" dirty="0">
                <a:solidFill>
                  <a:schemeClr val="tx2"/>
                </a:solidFill>
              </a:rPr>
              <a:t>Inteligencia de negocios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85146" y="4131367"/>
            <a:ext cx="3794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Operar mejor los procesos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Conocer mejor la organización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Tomar mejores decisiones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Administrar mejor el desempeño</a:t>
            </a:r>
          </a:p>
        </p:txBody>
      </p:sp>
      <p:pic>
        <p:nvPicPr>
          <p:cNvPr id="4" name="Picture 3" descr="http://t3.gstatic.com/images?q=tbn:ANd9GcR81XJnejhNO0FDWYCq_irWsroH77KVMPxaYEwcY0Gs50B7-s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86" y="2318393"/>
            <a:ext cx="21526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1449389" y="2318393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Datos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Información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Conocimiento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  <p:pic>
        <p:nvPicPr>
          <p:cNvPr id="6" name="Picture 5" descr="Pirámide de datos, información y cono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14" y="3756668"/>
            <a:ext cx="3235540" cy="17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5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0446" y="916768"/>
            <a:ext cx="6138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4000" b="1" dirty="0">
                <a:solidFill>
                  <a:schemeClr val="tx2"/>
                </a:solidFill>
              </a:rPr>
              <a:t>Inteligencia de negocios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1867" y="2736009"/>
            <a:ext cx="9455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Es el conjunto de metodologías, procedimientos, infraestructura y tecnologías orientadas para apoyar en la toma de decisiones y análisis del comportamiento del negocio y de su entorno por medio de información confiable, oportuna y fácil de entender</a:t>
            </a:r>
          </a:p>
        </p:txBody>
      </p:sp>
      <p:pic>
        <p:nvPicPr>
          <p:cNvPr id="4" name="Picture 3" descr="http://www-01.ibm.com/software/lotus/images/kpi_part_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728" y="4990813"/>
            <a:ext cx="2160240" cy="13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posicionclave.com.ve/wp-content/campana-publicidad.jpg?v=12514892569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" y="916768"/>
            <a:ext cx="1865845" cy="124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addaxchile.cl/wp-content/business-meeting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4" y="4883772"/>
            <a:ext cx="210406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2440454"/>
            <a:ext cx="1128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Decisiones fundamentadas principalmente en hechos y no solo por intuición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50" y="3257550"/>
            <a:ext cx="99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La pregunta correcta a la persona correcta en el momento correcto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3241" y="4891742"/>
            <a:ext cx="364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Enfocada en la empresa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328" y="4074646"/>
            <a:ext cx="653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Descubrir lo que desconocía de mi empresa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9050" y="908521"/>
            <a:ext cx="3446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>
                <a:solidFill>
                  <a:schemeClr val="accent1">
                    <a:lumMod val="50000"/>
                  </a:schemeClr>
                </a:solidFill>
              </a:rPr>
              <a:t>¿Para que ?</a:t>
            </a:r>
          </a:p>
        </p:txBody>
      </p:sp>
    </p:spTree>
    <p:extLst>
      <p:ext uri="{BB962C8B-B14F-4D97-AF65-F5344CB8AC3E}">
        <p14:creationId xmlns:p14="http://schemas.microsoft.com/office/powerpoint/2010/main" val="29465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3086100" y="1552575"/>
            <a:ext cx="1928816" cy="74295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Necesidades</a:t>
            </a:r>
          </a:p>
        </p:txBody>
      </p:sp>
      <p:sp>
        <p:nvSpPr>
          <p:cNvPr id="4" name="Pentagon 3"/>
          <p:cNvSpPr/>
          <p:nvPr/>
        </p:nvSpPr>
        <p:spPr>
          <a:xfrm>
            <a:off x="3086100" y="2576513"/>
            <a:ext cx="1928816" cy="74295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Definición</a:t>
            </a:r>
          </a:p>
        </p:txBody>
      </p:sp>
      <p:sp>
        <p:nvSpPr>
          <p:cNvPr id="5" name="Pentagon 4"/>
          <p:cNvSpPr/>
          <p:nvPr/>
        </p:nvSpPr>
        <p:spPr>
          <a:xfrm>
            <a:off x="3086100" y="3600451"/>
            <a:ext cx="1928816" cy="74295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 de Datos</a:t>
            </a:r>
          </a:p>
        </p:txBody>
      </p:sp>
      <p:sp>
        <p:nvSpPr>
          <p:cNvPr id="6" name="Pentagon 5"/>
          <p:cNvSpPr/>
          <p:nvPr/>
        </p:nvSpPr>
        <p:spPr>
          <a:xfrm>
            <a:off x="3086100" y="4624389"/>
            <a:ext cx="1928816" cy="74295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Diseño </a:t>
            </a:r>
          </a:p>
          <a:p>
            <a:pPr algn="ctr"/>
            <a:r>
              <a:rPr lang="es-MX" dirty="0"/>
              <a:t>visual</a:t>
            </a:r>
          </a:p>
        </p:txBody>
      </p:sp>
      <p:sp>
        <p:nvSpPr>
          <p:cNvPr id="7" name="Pentagon 6"/>
          <p:cNvSpPr/>
          <p:nvPr/>
        </p:nvSpPr>
        <p:spPr>
          <a:xfrm>
            <a:off x="3086100" y="5648327"/>
            <a:ext cx="1928816" cy="74295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Implementación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0691" y="1504949"/>
            <a:ext cx="2577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Entender el negocio</a:t>
            </a:r>
          </a:p>
          <a:p>
            <a:r>
              <a:rPr lang="es-MX" sz="1400" dirty="0"/>
              <a:t>Identificar las necesidades</a:t>
            </a:r>
          </a:p>
          <a:p>
            <a:r>
              <a:rPr lang="es-MX" sz="1400" dirty="0"/>
              <a:t>Disponibilidad y calidad de datos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0691" y="2466976"/>
            <a:ext cx="3118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Entender los impulsores</a:t>
            </a:r>
          </a:p>
          <a:p>
            <a:r>
              <a:rPr lang="es-MX" sz="1400" dirty="0"/>
              <a:t>Clarificar la estrategia del negocio</a:t>
            </a:r>
          </a:p>
          <a:p>
            <a:r>
              <a:rPr lang="es-MX" sz="1400" dirty="0"/>
              <a:t>Definir los </a:t>
            </a:r>
            <a:r>
              <a:rPr lang="es-MX" sz="1400" dirty="0" err="1"/>
              <a:t>KPI´s</a:t>
            </a:r>
            <a:r>
              <a:rPr lang="es-MX" sz="1400" dirty="0"/>
              <a:t>, métricas y dimensiones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0691" y="3494872"/>
            <a:ext cx="2632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Mapear los </a:t>
            </a:r>
            <a:r>
              <a:rPr lang="es-MX" sz="1400" dirty="0" err="1"/>
              <a:t>KPI´s</a:t>
            </a:r>
            <a:r>
              <a:rPr lang="es-MX" sz="1400" dirty="0"/>
              <a:t> a las fuentes</a:t>
            </a:r>
          </a:p>
          <a:p>
            <a:r>
              <a:rPr lang="es-MX" sz="1400" dirty="0"/>
              <a:t>Diagnósticos de calidad de datos</a:t>
            </a:r>
          </a:p>
          <a:p>
            <a:r>
              <a:rPr lang="es-MX" sz="1400" dirty="0"/>
              <a:t>Tratamiento y acondicionamiento</a:t>
            </a:r>
          </a:p>
          <a:p>
            <a:r>
              <a:rPr lang="es-MX" sz="1400" dirty="0"/>
              <a:t>Diseño del Data </a:t>
            </a:r>
            <a:r>
              <a:rPr lang="es-MX" sz="1400" dirty="0" err="1"/>
              <a:t>Warehouse</a:t>
            </a:r>
            <a:endParaRPr lang="es-MX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0691" y="4624389"/>
            <a:ext cx="31406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Definición de elementos de visualización</a:t>
            </a:r>
          </a:p>
          <a:p>
            <a:r>
              <a:rPr lang="es-MX" sz="1400" dirty="0"/>
              <a:t>Quien? Que ? Cuando?</a:t>
            </a:r>
          </a:p>
          <a:p>
            <a:r>
              <a:rPr lang="es-MX" sz="1400" dirty="0"/>
              <a:t>Selección de tecnología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691" y="5686755"/>
            <a:ext cx="26434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Desarrollo del data </a:t>
            </a:r>
            <a:r>
              <a:rPr lang="es-MX" sz="1400" dirty="0" err="1"/>
              <a:t>warehouse</a:t>
            </a:r>
            <a:endParaRPr lang="es-MX" sz="1400" dirty="0"/>
          </a:p>
          <a:p>
            <a:r>
              <a:rPr lang="es-MX" sz="1400" dirty="0"/>
              <a:t>Extracción transformación y carga</a:t>
            </a:r>
          </a:p>
          <a:p>
            <a:r>
              <a:rPr lang="es-MX" sz="1400" dirty="0"/>
              <a:t>Desarrollo de reportes y vistas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92458" y="698227"/>
            <a:ext cx="4786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Inteligencia de Negocios  Road </a:t>
            </a:r>
            <a:r>
              <a:rPr lang="es-MX" sz="2400" b="1" dirty="0" err="1">
                <a:solidFill>
                  <a:schemeClr val="accent1">
                    <a:lumMod val="50000"/>
                  </a:schemeClr>
                </a:solidFill>
              </a:rPr>
              <a:t>Map</a:t>
            </a:r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04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2935611" y="2090160"/>
            <a:ext cx="3637642" cy="60960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dirty="0">
                <a:solidFill>
                  <a:schemeClr val="bg1"/>
                </a:solidFill>
              </a:rPr>
              <a:t>Definición del modelo de datos</a:t>
            </a:r>
          </a:p>
        </p:txBody>
      </p:sp>
      <p:sp>
        <p:nvSpPr>
          <p:cNvPr id="3" name="Chevron 2"/>
          <p:cNvSpPr/>
          <p:nvPr/>
        </p:nvSpPr>
        <p:spPr>
          <a:xfrm>
            <a:off x="6628237" y="2113303"/>
            <a:ext cx="2864778" cy="60960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dirty="0">
                <a:solidFill>
                  <a:schemeClr val="bg1"/>
                </a:solidFill>
              </a:rPr>
              <a:t>Análisis del negocio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554610" y="3834522"/>
            <a:ext cx="1165883" cy="53340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Base de datos relacionales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2531015" y="4628046"/>
            <a:ext cx="1193180" cy="53340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Fuentes Externas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2547062" y="5444757"/>
            <a:ext cx="491290" cy="605277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3813864" y="3834521"/>
            <a:ext cx="231065" cy="23635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5450210" y="3824130"/>
            <a:ext cx="250397" cy="23739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7277456" y="3834521"/>
            <a:ext cx="251950" cy="23635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4383411" y="3986922"/>
            <a:ext cx="838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50" dirty="0"/>
              <a:t>Extract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9556" y="4672722"/>
            <a:ext cx="838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50" dirty="0"/>
              <a:t>Transform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69556" y="5358522"/>
            <a:ext cx="838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50" dirty="0"/>
              <a:t>Load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034691" y="4820619"/>
            <a:ext cx="228600" cy="381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4" name="Right Arrow 13"/>
          <p:cNvSpPr/>
          <p:nvPr/>
        </p:nvSpPr>
        <p:spPr>
          <a:xfrm>
            <a:off x="5663850" y="4827197"/>
            <a:ext cx="228600" cy="381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5" name="Right Arrow 14"/>
          <p:cNvSpPr/>
          <p:nvPr/>
        </p:nvSpPr>
        <p:spPr>
          <a:xfrm>
            <a:off x="7521633" y="4827197"/>
            <a:ext cx="228600" cy="381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6" name="Flowchart: Magnetic Disk 15"/>
          <p:cNvSpPr/>
          <p:nvPr/>
        </p:nvSpPr>
        <p:spPr>
          <a:xfrm>
            <a:off x="5940113" y="4056546"/>
            <a:ext cx="1052945" cy="57150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100" dirty="0"/>
              <a:t>Data Warehouse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5930878" y="5053722"/>
            <a:ext cx="496078" cy="45720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Data Mart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52" y="3728982"/>
            <a:ext cx="664003" cy="5708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72" y="4711810"/>
            <a:ext cx="1616212" cy="5705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542" y="5665004"/>
            <a:ext cx="871802" cy="686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160" y="5763923"/>
            <a:ext cx="814094" cy="55293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5400" y="3725518"/>
            <a:ext cx="637615" cy="629364"/>
          </a:xfrm>
          <a:prstGeom prst="rect">
            <a:avLst/>
          </a:prstGeom>
        </p:spPr>
      </p:pic>
      <p:sp>
        <p:nvSpPr>
          <p:cNvPr id="23" name="TextBox 27"/>
          <p:cNvSpPr txBox="1"/>
          <p:nvPr/>
        </p:nvSpPr>
        <p:spPr>
          <a:xfrm>
            <a:off x="8224558" y="337871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1400" dirty="0"/>
              <a:t>Reportes</a:t>
            </a:r>
          </a:p>
        </p:txBody>
      </p:sp>
      <p:sp>
        <p:nvSpPr>
          <p:cNvPr id="24" name="TextBox 28"/>
          <p:cNvSpPr txBox="1"/>
          <p:nvPr/>
        </p:nvSpPr>
        <p:spPr>
          <a:xfrm>
            <a:off x="8224557" y="434229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1400" dirty="0"/>
              <a:t>Dashboards</a:t>
            </a:r>
          </a:p>
        </p:txBody>
      </p:sp>
      <p:sp>
        <p:nvSpPr>
          <p:cNvPr id="25" name="TextBox 29"/>
          <p:cNvSpPr txBox="1"/>
          <p:nvPr/>
        </p:nvSpPr>
        <p:spPr>
          <a:xfrm>
            <a:off x="8192323" y="5331473"/>
            <a:ext cx="1370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1400" dirty="0"/>
              <a:t>App. Analíticas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573253" y="5054015"/>
            <a:ext cx="496078" cy="45720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Data Mart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5930878" y="5592834"/>
            <a:ext cx="496078" cy="45720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Data Mart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6573253" y="5598546"/>
            <a:ext cx="496078" cy="45720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Data Mart</a:t>
            </a:r>
          </a:p>
        </p:txBody>
      </p:sp>
      <p:sp>
        <p:nvSpPr>
          <p:cNvPr id="29" name="Flowchart: Multidocument 28"/>
          <p:cNvSpPr/>
          <p:nvPr/>
        </p:nvSpPr>
        <p:spPr>
          <a:xfrm>
            <a:off x="3150947" y="5421570"/>
            <a:ext cx="491290" cy="605277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0" name="TextBox 35"/>
          <p:cNvSpPr txBox="1"/>
          <p:nvPr/>
        </p:nvSpPr>
        <p:spPr>
          <a:xfrm>
            <a:off x="2405006" y="6072223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1000" dirty="0"/>
              <a:t>Hojas de texto y Excel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54610" y="2845311"/>
            <a:ext cx="1165883" cy="381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>
                <a:solidFill>
                  <a:schemeClr val="tx1"/>
                </a:solidFill>
              </a:rPr>
              <a:t>Sistemas Transaccionales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48991" y="2845311"/>
            <a:ext cx="1165883" cy="381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>
                <a:solidFill>
                  <a:schemeClr val="tx1"/>
                </a:solidFill>
              </a:rPr>
              <a:t>Herramientas de ETL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85766" y="2880945"/>
            <a:ext cx="1165883" cy="381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>
                <a:solidFill>
                  <a:schemeClr val="tx1"/>
                </a:solidFill>
              </a:rPr>
              <a:t>Modelos Dimensionales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11756" y="2874162"/>
            <a:ext cx="1165883" cy="381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>
                <a:solidFill>
                  <a:schemeClr val="tx1"/>
                </a:solidFill>
              </a:rPr>
              <a:t>Visualización</a:t>
            </a:r>
          </a:p>
        </p:txBody>
      </p:sp>
      <p:sp>
        <p:nvSpPr>
          <p:cNvPr id="35" name="TextBox 45"/>
          <p:cNvSpPr txBox="1"/>
          <p:nvPr/>
        </p:nvSpPr>
        <p:spPr>
          <a:xfrm>
            <a:off x="2160454" y="897174"/>
            <a:ext cx="7540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s-MX" sz="3200" dirty="0">
                <a:solidFill>
                  <a:schemeClr val="tx2"/>
                </a:solidFill>
              </a:rPr>
              <a:t>Arquitectura de Inteligencia de Negocios</a:t>
            </a:r>
          </a:p>
        </p:txBody>
      </p:sp>
    </p:spTree>
    <p:extLst>
      <p:ext uri="{BB962C8B-B14F-4D97-AF65-F5344CB8AC3E}">
        <p14:creationId xmlns:p14="http://schemas.microsoft.com/office/powerpoint/2010/main" val="53192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29" y="866937"/>
            <a:ext cx="5052771" cy="54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5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6" y="5229889"/>
            <a:ext cx="1582080" cy="1081088"/>
          </a:xfrm>
          <a:prstGeom prst="rect">
            <a:avLst/>
          </a:prstGeom>
        </p:spPr>
      </p:pic>
      <p:sp>
        <p:nvSpPr>
          <p:cNvPr id="21" name="TextBox 8"/>
          <p:cNvSpPr txBox="1"/>
          <p:nvPr/>
        </p:nvSpPr>
        <p:spPr>
          <a:xfrm>
            <a:off x="3682648" y="5356870"/>
            <a:ext cx="2093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chemeClr val="accent1"/>
                </a:solidFill>
              </a:rPr>
              <a:t>Reportes estándar</a:t>
            </a:r>
          </a:p>
          <a:p>
            <a:r>
              <a:rPr lang="es-MX" dirty="0"/>
              <a:t>¿Que paso?</a:t>
            </a:r>
          </a:p>
          <a:p>
            <a:r>
              <a:rPr lang="es-MX" dirty="0"/>
              <a:t>¿Cuando Paso?</a:t>
            </a:r>
          </a:p>
        </p:txBody>
      </p:sp>
      <p:sp>
        <p:nvSpPr>
          <p:cNvPr id="22" name="Oval 21"/>
          <p:cNvSpPr/>
          <p:nvPr/>
        </p:nvSpPr>
        <p:spPr>
          <a:xfrm>
            <a:off x="1039136" y="5504753"/>
            <a:ext cx="492768" cy="531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/>
              <a:t>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16" y="3813004"/>
            <a:ext cx="1571625" cy="1144764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5364562" y="3834186"/>
            <a:ext cx="272882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chemeClr val="accent1"/>
                </a:solidFill>
              </a:rPr>
              <a:t>Reportes personalizados</a:t>
            </a:r>
          </a:p>
          <a:p>
            <a:r>
              <a:rPr lang="es-MX" dirty="0"/>
              <a:t>¿Cuanto?</a:t>
            </a:r>
          </a:p>
          <a:p>
            <a:r>
              <a:rPr lang="es-MX" dirty="0"/>
              <a:t>¿Como?</a:t>
            </a:r>
          </a:p>
          <a:p>
            <a:r>
              <a:rPr lang="es-MX" dirty="0"/>
              <a:t>¿Dónde?</a:t>
            </a:r>
          </a:p>
        </p:txBody>
      </p:sp>
      <p:sp>
        <p:nvSpPr>
          <p:cNvPr id="18" name="Oval 17"/>
          <p:cNvSpPr/>
          <p:nvPr/>
        </p:nvSpPr>
        <p:spPr>
          <a:xfrm>
            <a:off x="2607276" y="4119706"/>
            <a:ext cx="492768" cy="53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/>
              <a:t>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82" y="2365491"/>
            <a:ext cx="1581150" cy="1152525"/>
          </a:xfrm>
          <a:prstGeom prst="rect">
            <a:avLst/>
          </a:prstGeom>
        </p:spPr>
      </p:pic>
      <p:sp>
        <p:nvSpPr>
          <p:cNvPr id="12" name="TextBox 10"/>
          <p:cNvSpPr txBox="1"/>
          <p:nvPr/>
        </p:nvSpPr>
        <p:spPr>
          <a:xfrm>
            <a:off x="7477439" y="2605126"/>
            <a:ext cx="3722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chemeClr val="accent1"/>
                </a:solidFill>
              </a:rPr>
              <a:t>Reportes DRILLDOWN</a:t>
            </a:r>
          </a:p>
          <a:p>
            <a:r>
              <a:rPr lang="es-MX" dirty="0"/>
              <a:t>¿Dónde es exactamente el problema?</a:t>
            </a:r>
          </a:p>
          <a:p>
            <a:r>
              <a:rPr lang="es-MX" dirty="0"/>
              <a:t>¿Cómo encuentro la respuesta?</a:t>
            </a:r>
          </a:p>
        </p:txBody>
      </p:sp>
      <p:sp>
        <p:nvSpPr>
          <p:cNvPr id="14" name="Oval 13"/>
          <p:cNvSpPr/>
          <p:nvPr/>
        </p:nvSpPr>
        <p:spPr>
          <a:xfrm>
            <a:off x="4406545" y="2676073"/>
            <a:ext cx="492768" cy="53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/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532" y="1023230"/>
            <a:ext cx="1657815" cy="1074847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8510003" y="943594"/>
            <a:ext cx="3669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chemeClr val="accent1"/>
                </a:solidFill>
              </a:rPr>
              <a:t>Dashboard</a:t>
            </a:r>
          </a:p>
          <a:p>
            <a:r>
              <a:rPr lang="es-MX" dirty="0"/>
              <a:t>¿Cuándo debería reaccionar?</a:t>
            </a:r>
          </a:p>
          <a:p>
            <a:r>
              <a:rPr lang="es-MX" dirty="0"/>
              <a:t>¿Qué acciones son necesarias ahora?</a:t>
            </a:r>
          </a:p>
        </p:txBody>
      </p:sp>
      <p:sp>
        <p:nvSpPr>
          <p:cNvPr id="10" name="Oval 9"/>
          <p:cNvSpPr/>
          <p:nvPr/>
        </p:nvSpPr>
        <p:spPr>
          <a:xfrm>
            <a:off x="5952108" y="1350990"/>
            <a:ext cx="492768" cy="53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/>
              <a:t>4</a:t>
            </a:r>
          </a:p>
        </p:txBody>
      </p:sp>
      <p:sp>
        <p:nvSpPr>
          <p:cNvPr id="6" name="Right Arrow 5"/>
          <p:cNvSpPr/>
          <p:nvPr/>
        </p:nvSpPr>
        <p:spPr>
          <a:xfrm rot="19181363">
            <a:off x="-665942" y="2940398"/>
            <a:ext cx="7179095" cy="57626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Táctico                                                                                Estratégico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178" y="1023230"/>
            <a:ext cx="3938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>Evolución de los sistemas</a:t>
            </a:r>
          </a:p>
          <a:p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>de apoyo a la toma</a:t>
            </a:r>
          </a:p>
          <a:p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>de decisiones</a:t>
            </a:r>
          </a:p>
        </p:txBody>
      </p:sp>
    </p:spTree>
    <p:extLst>
      <p:ext uri="{BB962C8B-B14F-4D97-AF65-F5344CB8AC3E}">
        <p14:creationId xmlns:p14="http://schemas.microsoft.com/office/powerpoint/2010/main" val="1095616169"/>
      </p:ext>
    </p:extLst>
  </p:cSld>
  <p:clrMapOvr>
    <a:masterClrMapping/>
  </p:clrMapOvr>
</p:sld>
</file>

<file path=ppt/theme/theme1.xml><?xml version="1.0" encoding="utf-8"?>
<a:theme xmlns:a="http://schemas.openxmlformats.org/drawingml/2006/main" name="Nuevo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5CF689-38D2-429E-B350-4B343EE5DE49}" vid="{CCB6F138-7054-4E2E-AB90-B5D1F670A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Nuevo Logo</Template>
  <TotalTime>691</TotalTime>
  <Words>463</Words>
  <Application>Microsoft Office PowerPoint</Application>
  <PresentationFormat>Widescreen</PresentationFormat>
  <Paragraphs>148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Myriad Pro</vt:lpstr>
      <vt:lpstr>Nuevo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 es Tableau? </vt:lpstr>
      <vt:lpstr>Productos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Terán</dc:creator>
  <cp:lastModifiedBy>Manuel Terán Melgarejo</cp:lastModifiedBy>
  <cp:revision>22</cp:revision>
  <dcterms:created xsi:type="dcterms:W3CDTF">2015-11-18T22:53:04Z</dcterms:created>
  <dcterms:modified xsi:type="dcterms:W3CDTF">2016-11-19T05:46:29Z</dcterms:modified>
</cp:coreProperties>
</file>