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7D3DF5D-DCC7-4D26-9FAD-13822EB014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87D3131C-99AC-4E84-817C-525B0CD3C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3AEFFE1C-549F-44E7-B69E-FE1E6F389755}"/>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E8EEFD35-0EA4-4C8D-A4A0-469F4E157B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4183B6B-77C4-4CAF-8BEF-2E4095E781F6}"/>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368431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340C608-2605-4B41-BC21-57BA754A096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BFB0B3D3-37DC-4E1F-ADAC-78AE6D901BF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08AD5BF-1798-489D-8F93-BB307F867F7B}"/>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1A3CA815-6D39-4344-B77F-DD18397581A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2C97E1-DCDE-40D4-829E-12C6C6484039}"/>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20624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FFFE8E8F-9BF2-492F-A65F-AC4D409F77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14361FC0-852B-493B-90A7-1E3D7DBFB8B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5B71D3B-38FD-47F6-A357-6900BE5A76D7}"/>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3A214906-D404-41A2-BED8-C6BF4682663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4670414-06FA-4B0D-B9E2-F28D1B923E42}"/>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35477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C15F88B-E8AA-4282-BDD0-2DBA21ACA8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AEF85C2C-FE5C-4D54-9386-8E575B688A2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8BCBFD30-1005-445F-AE71-6C9B4B704230}"/>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0AC5DE4B-8F4C-4F5A-B881-129D280043D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8FA0F05-C0E4-4C65-A62E-5E2FE583B562}"/>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339310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C988911-3D7F-46C2-9C17-96346677752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71C92610-52B6-4048-A972-4F5ABCE78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45518341-91B4-4F71-A9D7-54DDEB6F61AE}"/>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E8AF3EA5-FE87-4033-AE52-3B6D3BCC2BC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6CF93613-4077-4CBE-83AA-D9BD5585076C}"/>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10528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5E1243-C53C-4670-88BD-245624A7CB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0D2CE662-5DE7-4863-9941-007C334E42D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5E4CDE50-D87F-4DCD-8980-8B4BC4ACE31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79A048B1-A691-4294-BBD6-B0CD75D6BB28}"/>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6" name="Marcador de pie de página 5">
            <a:extLst>
              <a:ext uri="{FF2B5EF4-FFF2-40B4-BE49-F238E27FC236}">
                <a16:creationId xmlns:a16="http://schemas.microsoft.com/office/drawing/2014/main" xmlns="" id="{7B40DA24-6235-4EE9-85D7-FFB5C91EBD6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D8866391-1982-4D8A-ADF7-0BDF37DBE469}"/>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425050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D05AD9A-D6AF-45E9-9699-7DF0F7E529A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9E6E793-0056-46DA-91A6-7024ABAF2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53C5BF62-16B9-4DA7-A99B-056A62ADF54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742A02B1-7F66-4E99-A047-57A5E80D4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4C6A109B-C8BD-4F3E-91C2-49FF9E1CC1D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BD8806A5-BB46-40E9-9EB4-BF9AE7466E8F}"/>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8" name="Marcador de pie de página 7">
            <a:extLst>
              <a:ext uri="{FF2B5EF4-FFF2-40B4-BE49-F238E27FC236}">
                <a16:creationId xmlns:a16="http://schemas.microsoft.com/office/drawing/2014/main" xmlns="" id="{CE26CC60-01EF-4964-8094-D3BB796F6CE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1F42CEEB-E2CF-4005-BD76-39D2314BB153}"/>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173088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48B2D-BBA2-4EEF-8315-D51C6695DCD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342F9E76-A264-4F44-AFC3-CAB74485049C}"/>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4" name="Marcador de pie de página 3">
            <a:extLst>
              <a:ext uri="{FF2B5EF4-FFF2-40B4-BE49-F238E27FC236}">
                <a16:creationId xmlns:a16="http://schemas.microsoft.com/office/drawing/2014/main" xmlns="" id="{CEB6E3F7-4610-4380-A932-BE860D2DC71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20CCD21A-00D8-4BD4-940B-0196998C16BF}"/>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259031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4C15A1E1-8793-453A-8787-5E0301219A2E}"/>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3" name="Marcador de pie de página 2">
            <a:extLst>
              <a:ext uri="{FF2B5EF4-FFF2-40B4-BE49-F238E27FC236}">
                <a16:creationId xmlns:a16="http://schemas.microsoft.com/office/drawing/2014/main" xmlns="" id="{E5CE6BA9-0EF2-4D15-AFC6-0D8AA73002D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D24C5575-3FFB-471B-874C-3D1CF12AAA75}"/>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268111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3DD908-CBAF-41C9-962F-67EC46AD03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3EEB6348-C6FA-4C70-8E20-4899CBDD2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2D0BB20E-A6B1-4D87-8990-DEA7171AA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87711E79-2754-41EB-895A-3465D6CFB0EC}"/>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6" name="Marcador de pie de página 5">
            <a:extLst>
              <a:ext uri="{FF2B5EF4-FFF2-40B4-BE49-F238E27FC236}">
                <a16:creationId xmlns:a16="http://schemas.microsoft.com/office/drawing/2014/main" xmlns="" id="{A7729C4D-2C4D-4A96-941B-7EFB04DF470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0798DA0-1EE3-4A20-B798-2B892AF7C7E2}"/>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9773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A6FEE3-2E08-4A92-AD17-46E1DE3ABA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B8EF229C-6CAF-4150-BF46-F7D93EC96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390D25F8-6CBC-4E87-91BE-0614D2723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AF57DD36-6D17-4CFD-93D2-904BFBF74542}"/>
              </a:ext>
            </a:extLst>
          </p:cNvPr>
          <p:cNvSpPr>
            <a:spLocks noGrp="1"/>
          </p:cNvSpPr>
          <p:nvPr>
            <p:ph type="dt" sz="half" idx="10"/>
          </p:nvPr>
        </p:nvSpPr>
        <p:spPr/>
        <p:txBody>
          <a:bodyPr/>
          <a:lstStyle/>
          <a:p>
            <a:fld id="{980875C6-B4A5-4D81-9760-C73508CEB9F9}" type="datetimeFigureOut">
              <a:rPr lang="es-MX" smtClean="0"/>
              <a:pPr/>
              <a:t>19/02/2018</a:t>
            </a:fld>
            <a:endParaRPr lang="es-MX"/>
          </a:p>
        </p:txBody>
      </p:sp>
      <p:sp>
        <p:nvSpPr>
          <p:cNvPr id="6" name="Marcador de pie de página 5">
            <a:extLst>
              <a:ext uri="{FF2B5EF4-FFF2-40B4-BE49-F238E27FC236}">
                <a16:creationId xmlns:a16="http://schemas.microsoft.com/office/drawing/2014/main" xmlns="" id="{E884D361-ABAF-4C20-8CBF-DF0AF1890F5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D5080428-FAA2-40DF-99AB-63F973C6568D}"/>
              </a:ext>
            </a:extLst>
          </p:cNvPr>
          <p:cNvSpPr>
            <a:spLocks noGrp="1"/>
          </p:cNvSpPr>
          <p:nvPr>
            <p:ph type="sldNum" sz="quarter" idx="12"/>
          </p:nvPr>
        </p:nvSpPr>
        <p:spPr/>
        <p:txBody>
          <a:body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168282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C7FC9084-1294-4B3D-8112-A7FA2AF22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23FBF8CA-BC0E-4EE1-BB86-1B538DC41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D4336AD5-365D-4CC6-8BF7-0C1AC1CA0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875C6-B4A5-4D81-9760-C73508CEB9F9}" type="datetimeFigureOut">
              <a:rPr lang="es-MX" smtClean="0"/>
              <a:pPr/>
              <a:t>19/02/2018</a:t>
            </a:fld>
            <a:endParaRPr lang="es-MX"/>
          </a:p>
        </p:txBody>
      </p:sp>
      <p:sp>
        <p:nvSpPr>
          <p:cNvPr id="5" name="Marcador de pie de página 4">
            <a:extLst>
              <a:ext uri="{FF2B5EF4-FFF2-40B4-BE49-F238E27FC236}">
                <a16:creationId xmlns:a16="http://schemas.microsoft.com/office/drawing/2014/main" xmlns="" id="{1E35AEDF-736D-47F5-ACFB-6EC289CB6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A3D6F79C-8AA8-493A-99D6-4D44A137E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03170-58CC-430A-A216-3449F2ACFC5E}" type="slidenum">
              <a:rPr lang="es-MX" smtClean="0"/>
              <a:pPr/>
              <a:t>‹Nº›</a:t>
            </a:fld>
            <a:endParaRPr lang="es-MX"/>
          </a:p>
        </p:txBody>
      </p:sp>
    </p:spTree>
    <p:extLst>
      <p:ext uri="{BB962C8B-B14F-4D97-AF65-F5344CB8AC3E}">
        <p14:creationId xmlns:p14="http://schemas.microsoft.com/office/powerpoint/2010/main" xmlns="" val="348877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C4521FFD-4102-4574-9A44-C8FA96483E28}"/>
              </a:ext>
            </a:extLst>
          </p:cNvPr>
          <p:cNvPicPr>
            <a:picLocks noChangeAspect="1"/>
          </p:cNvPicPr>
          <p:nvPr/>
        </p:nvPicPr>
        <p:blipFill>
          <a:blip r:embed="rId2" cstate="print"/>
          <a:stretch>
            <a:fillRect/>
          </a:stretch>
        </p:blipFill>
        <p:spPr>
          <a:xfrm>
            <a:off x="9969928" y="93033"/>
            <a:ext cx="2143125" cy="2009775"/>
          </a:xfrm>
          <a:prstGeom prst="rect">
            <a:avLst/>
          </a:prstGeom>
        </p:spPr>
      </p:pic>
      <p:pic>
        <p:nvPicPr>
          <p:cNvPr id="6" name="Imagen 5">
            <a:extLst>
              <a:ext uri="{FF2B5EF4-FFF2-40B4-BE49-F238E27FC236}">
                <a16:creationId xmlns:a16="http://schemas.microsoft.com/office/drawing/2014/main" xmlns="" id="{5F67A330-48B4-4B15-BE1E-2B45CAFBD799}"/>
              </a:ext>
            </a:extLst>
          </p:cNvPr>
          <p:cNvPicPr>
            <a:picLocks noChangeAspect="1"/>
          </p:cNvPicPr>
          <p:nvPr/>
        </p:nvPicPr>
        <p:blipFill>
          <a:blip r:embed="rId3" cstate="print"/>
          <a:stretch>
            <a:fillRect/>
          </a:stretch>
        </p:blipFill>
        <p:spPr>
          <a:xfrm>
            <a:off x="233487" y="93033"/>
            <a:ext cx="2143125" cy="2009775"/>
          </a:xfrm>
          <a:prstGeom prst="rect">
            <a:avLst/>
          </a:prstGeom>
        </p:spPr>
      </p:pic>
      <p:sp>
        <p:nvSpPr>
          <p:cNvPr id="7" name="CuadroTexto 6">
            <a:extLst>
              <a:ext uri="{FF2B5EF4-FFF2-40B4-BE49-F238E27FC236}">
                <a16:creationId xmlns:a16="http://schemas.microsoft.com/office/drawing/2014/main" xmlns="" id="{BE30CC2F-E7B2-4B8D-B493-E57D7B57A4D2}"/>
              </a:ext>
            </a:extLst>
          </p:cNvPr>
          <p:cNvSpPr txBox="1"/>
          <p:nvPr/>
        </p:nvSpPr>
        <p:spPr>
          <a:xfrm>
            <a:off x="3464417" y="3168204"/>
            <a:ext cx="5576552" cy="707886"/>
          </a:xfrm>
          <a:prstGeom prst="rect">
            <a:avLst/>
          </a:prstGeom>
          <a:noFill/>
        </p:spPr>
        <p:txBody>
          <a:bodyPr wrap="square" rtlCol="0">
            <a:spAutoFit/>
          </a:bodyPr>
          <a:lstStyle/>
          <a:p>
            <a:pPr algn="ctr"/>
            <a:r>
              <a:rPr lang="es-MX" sz="4000" dirty="0"/>
              <a:t>¡</a:t>
            </a:r>
            <a:r>
              <a:rPr lang="es-MX" sz="4000" dirty="0" err="1"/>
              <a:t>Bienvenidx</a:t>
            </a:r>
            <a:r>
              <a:rPr lang="es-MX" sz="4000" dirty="0"/>
              <a:t>!</a:t>
            </a:r>
          </a:p>
        </p:txBody>
      </p:sp>
      <p:sp>
        <p:nvSpPr>
          <p:cNvPr id="8" name="CuadroTexto 7">
            <a:extLst>
              <a:ext uri="{FF2B5EF4-FFF2-40B4-BE49-F238E27FC236}">
                <a16:creationId xmlns:a16="http://schemas.microsoft.com/office/drawing/2014/main" xmlns="" id="{95BC8278-24F0-430A-80DA-B5AD1D6DE4E2}"/>
              </a:ext>
            </a:extLst>
          </p:cNvPr>
          <p:cNvSpPr txBox="1"/>
          <p:nvPr/>
        </p:nvSpPr>
        <p:spPr>
          <a:xfrm>
            <a:off x="3329189" y="4443212"/>
            <a:ext cx="5847008" cy="1477328"/>
          </a:xfrm>
          <a:prstGeom prst="rect">
            <a:avLst/>
          </a:prstGeom>
          <a:noFill/>
        </p:spPr>
        <p:txBody>
          <a:bodyPr wrap="square" rtlCol="0">
            <a:spAutoFit/>
          </a:bodyPr>
          <a:lstStyle/>
          <a:p>
            <a:pPr algn="just"/>
            <a:r>
              <a:rPr lang="es-MX" dirty="0"/>
              <a:t>Agradecemos tu participación en este experimento. En las siguientes diapositivas se te explicará qué tienes que hacer. Por favor lee con mucho cuidado las instrucciones. Si tienes alguna duda, pregúntale a alguno de nuestros experimentadores y con mucho gusto te atenderá. </a:t>
            </a:r>
          </a:p>
        </p:txBody>
      </p:sp>
      <p:pic>
        <p:nvPicPr>
          <p:cNvPr id="9" name="Imagen 8">
            <a:extLst>
              <a:ext uri="{FF2B5EF4-FFF2-40B4-BE49-F238E27FC236}">
                <a16:creationId xmlns:a16="http://schemas.microsoft.com/office/drawing/2014/main" xmlns="" id="{4206694F-9A70-4019-AC56-AEB6AD04BCED}"/>
              </a:ext>
            </a:extLst>
          </p:cNvPr>
          <p:cNvPicPr>
            <a:picLocks noChangeAspect="1"/>
          </p:cNvPicPr>
          <p:nvPr/>
        </p:nvPicPr>
        <p:blipFill>
          <a:blip r:embed="rId4" cstate="print"/>
          <a:stretch>
            <a:fillRect/>
          </a:stretch>
        </p:blipFill>
        <p:spPr>
          <a:xfrm>
            <a:off x="4983745" y="80154"/>
            <a:ext cx="2537896" cy="2011680"/>
          </a:xfrm>
          <a:prstGeom prst="rect">
            <a:avLst/>
          </a:prstGeom>
        </p:spPr>
      </p:pic>
    </p:spTree>
    <p:extLst>
      <p:ext uri="{BB962C8B-B14F-4D97-AF65-F5344CB8AC3E}">
        <p14:creationId xmlns:p14="http://schemas.microsoft.com/office/powerpoint/2010/main" xmlns="" val="370847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6C076E-7512-4EBF-8DA0-80571E80D224}"/>
              </a:ext>
            </a:extLst>
          </p:cNvPr>
          <p:cNvSpPr>
            <a:spLocks noGrp="1"/>
          </p:cNvSpPr>
          <p:nvPr>
            <p:ph type="title"/>
          </p:nvPr>
        </p:nvSpPr>
        <p:spPr/>
        <p:txBody>
          <a:bodyPr/>
          <a:lstStyle/>
          <a:p>
            <a:pPr algn="ctr"/>
            <a:r>
              <a:rPr lang="es-MX" dirty="0"/>
              <a:t>Objetivos del experimento</a:t>
            </a:r>
          </a:p>
        </p:txBody>
      </p:sp>
      <p:sp>
        <p:nvSpPr>
          <p:cNvPr id="3" name="Marcador de contenido 2">
            <a:extLst>
              <a:ext uri="{FF2B5EF4-FFF2-40B4-BE49-F238E27FC236}">
                <a16:creationId xmlns:a16="http://schemas.microsoft.com/office/drawing/2014/main" xmlns="" id="{94EE64FD-B7EA-45A0-B1A3-92E4D8D06FCC}"/>
              </a:ext>
            </a:extLst>
          </p:cNvPr>
          <p:cNvSpPr>
            <a:spLocks noGrp="1"/>
          </p:cNvSpPr>
          <p:nvPr>
            <p:ph idx="1"/>
          </p:nvPr>
        </p:nvSpPr>
        <p:spPr/>
        <p:txBody>
          <a:bodyPr/>
          <a:lstStyle/>
          <a:p>
            <a:pPr algn="just"/>
            <a:r>
              <a:rPr lang="es-MX" dirty="0" smtClean="0"/>
              <a:t>Estamos </a:t>
            </a:r>
            <a:r>
              <a:rPr lang="es-MX" dirty="0"/>
              <a:t>haciendo una investigación sobre toma de decisiones bajo incertidumbre y conducta </a:t>
            </a:r>
            <a:r>
              <a:rPr lang="es-MX" dirty="0" smtClean="0"/>
              <a:t>estratégica. Para ello te pedimos que por favor sigas las instrucciones que se te indicarán. Tu participación </a:t>
            </a:r>
            <a:r>
              <a:rPr lang="es-MX" dirty="0" smtClean="0"/>
              <a:t>es </a:t>
            </a:r>
            <a:r>
              <a:rPr lang="es-MX" dirty="0" smtClean="0"/>
              <a:t>confidencial. Tus </a:t>
            </a:r>
            <a:r>
              <a:rPr lang="es-MX" dirty="0" smtClean="0"/>
              <a:t>datos serán usados únicamente con fines estadísticos. </a:t>
            </a:r>
            <a:endParaRPr lang="es-MX" dirty="0"/>
          </a:p>
        </p:txBody>
      </p:sp>
    </p:spTree>
    <p:extLst>
      <p:ext uri="{BB962C8B-B14F-4D97-AF65-F5344CB8AC3E}">
        <p14:creationId xmlns:p14="http://schemas.microsoft.com/office/powerpoint/2010/main" xmlns="" val="285609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F3676A-2C8E-4F59-A115-0F3C57391775}"/>
              </a:ext>
            </a:extLst>
          </p:cNvPr>
          <p:cNvSpPr>
            <a:spLocks noGrp="1"/>
          </p:cNvSpPr>
          <p:nvPr>
            <p:ph type="title"/>
          </p:nvPr>
        </p:nvSpPr>
        <p:spPr/>
        <p:txBody>
          <a:bodyPr/>
          <a:lstStyle/>
          <a:p>
            <a:pPr algn="ctr"/>
            <a:r>
              <a:rPr lang="es-MX" dirty="0"/>
              <a:t>Instrucciones</a:t>
            </a:r>
          </a:p>
        </p:txBody>
      </p:sp>
      <p:sp>
        <p:nvSpPr>
          <p:cNvPr id="3" name="Marcador de contenido 2">
            <a:extLst>
              <a:ext uri="{FF2B5EF4-FFF2-40B4-BE49-F238E27FC236}">
                <a16:creationId xmlns:a16="http://schemas.microsoft.com/office/drawing/2014/main" xmlns="" id="{94221BA1-7110-4CD3-9EB9-E1E452DD2D1E}"/>
              </a:ext>
            </a:extLst>
          </p:cNvPr>
          <p:cNvSpPr>
            <a:spLocks noGrp="1"/>
          </p:cNvSpPr>
          <p:nvPr>
            <p:ph idx="1"/>
          </p:nvPr>
        </p:nvSpPr>
        <p:spPr/>
        <p:txBody>
          <a:bodyPr/>
          <a:lstStyle/>
          <a:p>
            <a:pPr algn="just"/>
            <a:r>
              <a:rPr lang="es-MX" dirty="0"/>
              <a:t>Lee con atención las siguientes </a:t>
            </a:r>
            <a:r>
              <a:rPr lang="es-MX" dirty="0" smtClean="0"/>
              <a:t>instrucciones:</a:t>
            </a:r>
          </a:p>
          <a:p>
            <a:pPr marL="914400" lvl="1" indent="-457200" algn="just">
              <a:buFont typeface="+mj-lt"/>
              <a:buAutoNum type="arabicPeriod"/>
            </a:pPr>
            <a:r>
              <a:rPr lang="es-ES" dirty="0" smtClean="0"/>
              <a:t>En breve jugarás varias veces un mism</a:t>
            </a:r>
            <a:r>
              <a:rPr lang="es-ES" dirty="0" smtClean="0"/>
              <a:t>o </a:t>
            </a:r>
            <a:r>
              <a:rPr lang="es-ES" dirty="0" smtClean="0"/>
              <a:t>juego con otra persona. Es importante señalar que a lo largo de todo el experimento estarás jugando con la misma persona.</a:t>
            </a:r>
            <a:endParaRPr lang="es-MX" dirty="0"/>
          </a:p>
          <a:p>
            <a:pPr marL="914400" lvl="1" indent="-457200">
              <a:buFont typeface="+mj-lt"/>
              <a:buAutoNum type="arabicPeriod"/>
            </a:pPr>
            <a:r>
              <a:rPr lang="es-ES" dirty="0" smtClean="0"/>
              <a:t>Tendrás a tu disposición un número “x” de alternativas (“x” es el número de alternativas del jugador fila), mientras que tu pareja tendrá un número “y” de alternativas (“y” es el número de alternativas del jugador columna).</a:t>
            </a:r>
          </a:p>
          <a:p>
            <a:pPr marL="914400" lvl="1" indent="-457200">
              <a:buFont typeface="+mj-lt"/>
              <a:buAutoNum type="arabicPeriod"/>
            </a:pPr>
            <a:r>
              <a:rPr lang="es-ES" dirty="0" smtClean="0"/>
              <a:t>El resultado del juego se expresa con un puntaje para ti y para tu pareja y depende de qué elegiste tú y qué eligió tu pareja. Tu objetivo es obtener el mayor puntaje posible en cada juego.</a:t>
            </a:r>
          </a:p>
          <a:p>
            <a:pPr marL="914400" lvl="1" indent="-457200">
              <a:buFont typeface="+mj-lt"/>
              <a:buAutoNum type="arabicPeriod"/>
            </a:pPr>
            <a:r>
              <a:rPr lang="es-ES" dirty="0" smtClean="0"/>
              <a:t>En la siguiente pantalla se mostrará cuáles son los puntajes de acuerdo a sus elecciones.</a:t>
            </a:r>
          </a:p>
          <a:p>
            <a:pPr lvl="1"/>
            <a:endParaRPr lang="es-MX" dirty="0"/>
          </a:p>
        </p:txBody>
      </p:sp>
    </p:spTree>
    <p:extLst>
      <p:ext uri="{BB962C8B-B14F-4D97-AF65-F5344CB8AC3E}">
        <p14:creationId xmlns:p14="http://schemas.microsoft.com/office/powerpoint/2010/main" xmlns="" val="52153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Pagos del juego</a:t>
            </a:r>
            <a:endParaRPr lang="es-MX" dirty="0"/>
          </a:p>
        </p:txBody>
      </p:sp>
      <p:sp>
        <p:nvSpPr>
          <p:cNvPr id="3" name="2 Marcador de texto"/>
          <p:cNvSpPr>
            <a:spLocks noGrp="1"/>
          </p:cNvSpPr>
          <p:nvPr>
            <p:ph type="body" idx="1"/>
          </p:nvPr>
        </p:nvSpPr>
        <p:spPr/>
        <p:txBody>
          <a:bodyPr/>
          <a:lstStyle/>
          <a:p>
            <a:r>
              <a:rPr lang="es-ES" dirty="0" smtClean="0"/>
              <a:t>Pagos del Jugador Fila (tus pagos)</a:t>
            </a:r>
            <a:endParaRPr lang="es-MX" dirty="0"/>
          </a:p>
        </p:txBody>
      </p:sp>
      <p:sp>
        <p:nvSpPr>
          <p:cNvPr id="5" name="4 Marcador de texto"/>
          <p:cNvSpPr>
            <a:spLocks noGrp="1"/>
          </p:cNvSpPr>
          <p:nvPr>
            <p:ph type="body" sz="quarter" idx="3"/>
          </p:nvPr>
        </p:nvSpPr>
        <p:spPr/>
        <p:txBody>
          <a:bodyPr/>
          <a:lstStyle/>
          <a:p>
            <a:r>
              <a:rPr lang="es-ES" dirty="0" smtClean="0"/>
              <a:t>Pagos del Jugador Columna (sus pagos)</a:t>
            </a:r>
            <a:endParaRPr lang="es-MX" dirty="0"/>
          </a:p>
        </p:txBody>
      </p:sp>
      <p:graphicFrame>
        <p:nvGraphicFramePr>
          <p:cNvPr id="11" name="10 Marcador de contenido"/>
          <p:cNvGraphicFramePr>
            <a:graphicFrameLocks noGrp="1"/>
          </p:cNvGraphicFramePr>
          <p:nvPr>
            <p:ph sz="quarter" idx="4"/>
          </p:nvPr>
        </p:nvGraphicFramePr>
        <p:xfrm>
          <a:off x="6172200" y="2505071"/>
          <a:ext cx="5312664" cy="3798192"/>
        </p:xfrm>
        <a:graphic>
          <a:graphicData uri="http://schemas.openxmlformats.org/drawingml/2006/table">
            <a:tbl>
              <a:tblPr firstRow="1" bandRow="1">
                <a:tableStyleId>{5C22544A-7EE6-4342-B048-85BDC9FD1C3A}</a:tableStyleId>
              </a:tblPr>
              <a:tblGrid>
                <a:gridCol w="885444"/>
                <a:gridCol w="885444"/>
                <a:gridCol w="885444"/>
                <a:gridCol w="885444"/>
                <a:gridCol w="885444"/>
                <a:gridCol w="885444"/>
              </a:tblGrid>
              <a:tr h="633032">
                <a:tc>
                  <a:txBody>
                    <a:bodyPr/>
                    <a:lstStyle/>
                    <a:p>
                      <a:endParaRPr lang="es-MX" dirty="0"/>
                    </a:p>
                  </a:txBody>
                  <a:tcPr/>
                </a:tc>
                <a:tc gridSpan="5">
                  <a:txBody>
                    <a:bodyPr/>
                    <a:lstStyle/>
                    <a:p>
                      <a:r>
                        <a:rPr lang="es-ES" dirty="0" smtClean="0"/>
                        <a:t>Y tu pareja elige…</a:t>
                      </a:r>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r h="633032">
                <a:tc rowSpan="5">
                  <a:txBody>
                    <a:bodyPr/>
                    <a:lstStyle/>
                    <a:p>
                      <a:r>
                        <a:rPr lang="es-ES" dirty="0" smtClean="0"/>
                        <a:t>Si tú eliges… </a:t>
                      </a:r>
                      <a:endParaRPr lang="es-MX" dirty="0"/>
                    </a:p>
                  </a:txBody>
                  <a:tcPr/>
                </a:tc>
                <a:tc>
                  <a:txBody>
                    <a:bodyPr/>
                    <a:lstStyle/>
                    <a:p>
                      <a:endParaRPr lang="es-MX" dirty="0"/>
                    </a:p>
                  </a:txBody>
                  <a:tcPr/>
                </a:tc>
                <a:tc>
                  <a:txBody>
                    <a:bodyPr/>
                    <a:lstStyle/>
                    <a:p>
                      <a:r>
                        <a:rPr lang="es-ES" dirty="0" smtClean="0"/>
                        <a:t>E</a:t>
                      </a:r>
                      <a:endParaRPr lang="es-MX" dirty="0"/>
                    </a:p>
                  </a:txBody>
                  <a:tcPr/>
                </a:tc>
                <a:tc>
                  <a:txBody>
                    <a:bodyPr/>
                    <a:lstStyle/>
                    <a:p>
                      <a:r>
                        <a:rPr lang="es-ES" dirty="0" smtClean="0"/>
                        <a:t>F</a:t>
                      </a:r>
                      <a:endParaRPr lang="es-MX" dirty="0"/>
                    </a:p>
                  </a:txBody>
                  <a:tcPr/>
                </a:tc>
                <a:tc>
                  <a:txBody>
                    <a:bodyPr/>
                    <a:lstStyle/>
                    <a:p>
                      <a:r>
                        <a:rPr lang="es-ES" dirty="0" smtClean="0"/>
                        <a:t>G</a:t>
                      </a:r>
                      <a:endParaRPr lang="es-MX" dirty="0"/>
                    </a:p>
                  </a:txBody>
                  <a:tcPr/>
                </a:tc>
                <a:tc>
                  <a:txBody>
                    <a:bodyPr/>
                    <a:lstStyle/>
                    <a:p>
                      <a:r>
                        <a:rPr lang="es-ES" dirty="0" smtClean="0"/>
                        <a:t>H</a:t>
                      </a:r>
                      <a:endParaRPr lang="es-MX" dirty="0"/>
                    </a:p>
                  </a:txBody>
                  <a:tcPr/>
                </a:tc>
              </a:tr>
              <a:tr h="633032">
                <a:tc vMerge="1">
                  <a:txBody>
                    <a:bodyPr/>
                    <a:lstStyle/>
                    <a:p>
                      <a:endParaRPr lang="es-MX" dirty="0"/>
                    </a:p>
                  </a:txBody>
                  <a:tcPr/>
                </a:tc>
                <a:tc>
                  <a:txBody>
                    <a:bodyPr/>
                    <a:lstStyle/>
                    <a:p>
                      <a:r>
                        <a:rPr lang="es-ES" dirty="0" smtClean="0"/>
                        <a:t>A</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633032">
                <a:tc vMerge="1">
                  <a:txBody>
                    <a:bodyPr/>
                    <a:lstStyle/>
                    <a:p>
                      <a:endParaRPr lang="es-MX" dirty="0"/>
                    </a:p>
                  </a:txBody>
                  <a:tcPr/>
                </a:tc>
                <a:tc>
                  <a:txBody>
                    <a:bodyPr/>
                    <a:lstStyle/>
                    <a:p>
                      <a:r>
                        <a:rPr lang="es-ES" dirty="0" smtClean="0"/>
                        <a:t>B</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633032">
                <a:tc vMerge="1">
                  <a:txBody>
                    <a:bodyPr/>
                    <a:lstStyle/>
                    <a:p>
                      <a:endParaRPr lang="es-MX" dirty="0"/>
                    </a:p>
                  </a:txBody>
                  <a:tcPr/>
                </a:tc>
                <a:tc>
                  <a:txBody>
                    <a:bodyPr/>
                    <a:lstStyle/>
                    <a:p>
                      <a:r>
                        <a:rPr lang="es-ES" dirty="0" smtClean="0"/>
                        <a:t>C</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633032">
                <a:tc vMerge="1">
                  <a:txBody>
                    <a:bodyPr/>
                    <a:lstStyle/>
                    <a:p>
                      <a:endParaRPr lang="es-MX" dirty="0"/>
                    </a:p>
                  </a:txBody>
                  <a:tcPr/>
                </a:tc>
                <a:tc>
                  <a:txBody>
                    <a:bodyPr/>
                    <a:lstStyle/>
                    <a:p>
                      <a:r>
                        <a:rPr lang="es-ES" dirty="0" smtClean="0"/>
                        <a:t>D</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r>
            </a:tbl>
          </a:graphicData>
        </a:graphic>
      </p:graphicFrame>
      <p:graphicFrame>
        <p:nvGraphicFramePr>
          <p:cNvPr id="10" name="9 Marcador de contenido"/>
          <p:cNvGraphicFramePr>
            <a:graphicFrameLocks noGrp="1"/>
          </p:cNvGraphicFramePr>
          <p:nvPr>
            <p:ph sz="half" idx="2"/>
          </p:nvPr>
        </p:nvGraphicFramePr>
        <p:xfrm>
          <a:off x="839788" y="2505071"/>
          <a:ext cx="5231826" cy="3786000"/>
        </p:xfrm>
        <a:graphic>
          <a:graphicData uri="http://schemas.openxmlformats.org/drawingml/2006/table">
            <a:tbl>
              <a:tblPr firstRow="1" bandRow="1">
                <a:tableStyleId>{5C22544A-7EE6-4342-B048-85BDC9FD1C3A}</a:tableStyleId>
              </a:tblPr>
              <a:tblGrid>
                <a:gridCol w="871971"/>
                <a:gridCol w="871971"/>
                <a:gridCol w="871971"/>
                <a:gridCol w="871971"/>
                <a:gridCol w="871971"/>
                <a:gridCol w="871971"/>
              </a:tblGrid>
              <a:tr h="631000">
                <a:tc>
                  <a:txBody>
                    <a:bodyPr/>
                    <a:lstStyle/>
                    <a:p>
                      <a:endParaRPr lang="es-MX" dirty="0"/>
                    </a:p>
                  </a:txBody>
                  <a:tcPr/>
                </a:tc>
                <a:tc gridSpan="5">
                  <a:txBody>
                    <a:bodyPr/>
                    <a:lstStyle/>
                    <a:p>
                      <a:r>
                        <a:rPr lang="es-ES" dirty="0" smtClean="0"/>
                        <a:t>Y tu pareja elige…</a:t>
                      </a:r>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r h="631000">
                <a:tc rowSpan="5">
                  <a:txBody>
                    <a:bodyPr/>
                    <a:lstStyle/>
                    <a:p>
                      <a:r>
                        <a:rPr lang="es-ES" dirty="0" smtClean="0"/>
                        <a:t>Si tú eliges…</a:t>
                      </a:r>
                      <a:endParaRPr lang="es-MX" dirty="0"/>
                    </a:p>
                  </a:txBody>
                  <a:tcPr/>
                </a:tc>
                <a:tc>
                  <a:txBody>
                    <a:bodyPr/>
                    <a:lstStyle/>
                    <a:p>
                      <a:endParaRPr lang="es-MX" dirty="0"/>
                    </a:p>
                  </a:txBody>
                  <a:tcPr/>
                </a:tc>
                <a:tc>
                  <a:txBody>
                    <a:bodyPr/>
                    <a:lstStyle/>
                    <a:p>
                      <a:r>
                        <a:rPr lang="es-ES" dirty="0" smtClean="0"/>
                        <a:t>E</a:t>
                      </a:r>
                      <a:endParaRPr lang="es-MX" dirty="0"/>
                    </a:p>
                  </a:txBody>
                  <a:tcPr/>
                </a:tc>
                <a:tc>
                  <a:txBody>
                    <a:bodyPr/>
                    <a:lstStyle/>
                    <a:p>
                      <a:r>
                        <a:rPr lang="es-ES" dirty="0" smtClean="0"/>
                        <a:t>F</a:t>
                      </a:r>
                      <a:endParaRPr lang="es-MX" dirty="0"/>
                    </a:p>
                  </a:txBody>
                  <a:tcPr/>
                </a:tc>
                <a:tc>
                  <a:txBody>
                    <a:bodyPr/>
                    <a:lstStyle/>
                    <a:p>
                      <a:r>
                        <a:rPr lang="es-ES" dirty="0" smtClean="0"/>
                        <a:t>G</a:t>
                      </a:r>
                      <a:endParaRPr lang="es-MX" dirty="0"/>
                    </a:p>
                  </a:txBody>
                  <a:tcPr/>
                </a:tc>
                <a:tc>
                  <a:txBody>
                    <a:bodyPr/>
                    <a:lstStyle/>
                    <a:p>
                      <a:r>
                        <a:rPr lang="es-ES" dirty="0" smtClean="0"/>
                        <a:t>H</a:t>
                      </a:r>
                      <a:endParaRPr lang="es-MX" dirty="0"/>
                    </a:p>
                  </a:txBody>
                  <a:tcPr/>
                </a:tc>
              </a:tr>
              <a:tr h="631000">
                <a:tc vMerge="1">
                  <a:txBody>
                    <a:bodyPr/>
                    <a:lstStyle/>
                    <a:p>
                      <a:endParaRPr lang="es-MX" dirty="0"/>
                    </a:p>
                  </a:txBody>
                  <a:tcPr/>
                </a:tc>
                <a:tc>
                  <a:txBody>
                    <a:bodyPr/>
                    <a:lstStyle/>
                    <a:p>
                      <a:r>
                        <a:rPr lang="es-ES" dirty="0" smtClean="0"/>
                        <a:t>A</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631000">
                <a:tc vMerge="1">
                  <a:txBody>
                    <a:bodyPr/>
                    <a:lstStyle/>
                    <a:p>
                      <a:endParaRPr lang="es-MX" dirty="0"/>
                    </a:p>
                  </a:txBody>
                  <a:tcPr/>
                </a:tc>
                <a:tc>
                  <a:txBody>
                    <a:bodyPr/>
                    <a:lstStyle/>
                    <a:p>
                      <a:r>
                        <a:rPr lang="es-ES" dirty="0" smtClean="0"/>
                        <a:t>B</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r>
              <a:tr h="631000">
                <a:tc vMerge="1">
                  <a:txBody>
                    <a:bodyPr/>
                    <a:lstStyle/>
                    <a:p>
                      <a:endParaRPr lang="es-MX" dirty="0"/>
                    </a:p>
                  </a:txBody>
                  <a:tcPr/>
                </a:tc>
                <a:tc>
                  <a:txBody>
                    <a:bodyPr/>
                    <a:lstStyle/>
                    <a:p>
                      <a:r>
                        <a:rPr lang="es-ES" dirty="0" smtClean="0"/>
                        <a:t>C</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r>
              <a:tr h="631000">
                <a:tc vMerge="1">
                  <a:txBody>
                    <a:bodyPr/>
                    <a:lstStyle/>
                    <a:p>
                      <a:endParaRPr lang="es-MX" dirty="0"/>
                    </a:p>
                  </a:txBody>
                  <a:tcPr/>
                </a:tc>
                <a:tc>
                  <a:txBody>
                    <a:bodyPr/>
                    <a:lstStyle/>
                    <a:p>
                      <a:r>
                        <a:rPr lang="es-ES" dirty="0" smtClean="0"/>
                        <a:t>D</a:t>
                      </a:r>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288</Words>
  <Application>Microsoft Office PowerPoint</Application>
  <PresentationFormat>Personalizado</PresentationFormat>
  <Paragraphs>33</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Diapositiva 1</vt:lpstr>
      <vt:lpstr>Objetivos del experimento</vt:lpstr>
      <vt:lpstr>Instrucciones</vt:lpstr>
      <vt:lpstr>Pagos del juego</vt:lpstr>
      <vt:lpstr>Diapositiva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Hrayr Der Hagopian</dc:creator>
  <cp:lastModifiedBy>AUTOR</cp:lastModifiedBy>
  <cp:revision>16</cp:revision>
  <dcterms:created xsi:type="dcterms:W3CDTF">2018-02-15T22:56:06Z</dcterms:created>
  <dcterms:modified xsi:type="dcterms:W3CDTF">2018-02-20T02:54:43Z</dcterms:modified>
</cp:coreProperties>
</file>