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4" r:id="rId12"/>
    <p:sldId id="275" r:id="rId13"/>
    <p:sldId id="272" r:id="rId14"/>
    <p:sldId id="27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ayr Der Hagopian" initials="HDH" lastIdx="8" clrIdx="0">
    <p:extLst>
      <p:ext uri="{19B8F6BF-5375-455C-9EA6-DF929625EA0E}">
        <p15:presenceInfo xmlns:p15="http://schemas.microsoft.com/office/powerpoint/2012/main" userId="de0068a29e4ad4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20T19:25:38.410" idx="6">
    <p:pos x="83" y="237"/>
    <p:text>Todos son fila o qué pedo?</p:text>
    <p:extLst mod="1">
      <p:ext uri="{C676402C-5697-4E1C-873F-D02D1690AC5C}">
        <p15:threadingInfo xmlns:p15="http://schemas.microsoft.com/office/powerpoint/2012/main" timeZoneBias="360"/>
      </p:ext>
    </p:extLst>
  </p:cm>
  <p:cm authorId="1" dt="2018-02-22T19:00:38.529" idx="8">
    <p:pos x="83" y="333"/>
    <p:text>¿Pareja u otro jugador?</p:text>
    <p:extLst>
      <p:ext uri="{C676402C-5697-4E1C-873F-D02D1690AC5C}">
        <p15:threadingInfo xmlns:p15="http://schemas.microsoft.com/office/powerpoint/2012/main" timeZoneBias="360">
          <p15:parentCm authorId="1" idx="6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3DF5D-DCC7-4D26-9FAD-13822EB01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D3131C-99AC-4E84-817C-525B0CD3C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EFFE1C-549F-44E7-B69E-FE1E6F38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75C6-B4A5-4D81-9760-C73508CEB9F9}" type="datetimeFigureOut">
              <a:rPr lang="es-MX" smtClean="0"/>
              <a:pPr/>
              <a:t>22/02/2018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EEFD35-0EA4-4C8D-A4A0-469F4E15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183B6B-77C4-4CAF-8BEF-2E4095E7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3170-58CC-430A-A216-3449F2ACFC5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431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0C608-2605-4B41-BC21-57BA754A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B0B3D3-37DC-4E1F-ADAC-78AE6D901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8AD5BF-1798-489D-8F93-BB307F86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75C6-B4A5-4D81-9760-C73508CEB9F9}" type="datetimeFigureOut">
              <a:rPr lang="es-MX" smtClean="0"/>
              <a:pPr/>
              <a:t>22/02/2018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3CA815-6D39-4344-B77F-DD183975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2C97E1-DCDE-40D4-829E-12C6C648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3170-58CC-430A-A216-3449F2ACFC5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245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FE8E8F-9BF2-492F-A65F-AC4D409F7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361FC0-852B-493B-90A7-1E3D7DBF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B71D3B-38FD-47F6-A357-6900BE5A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75C6-B4A5-4D81-9760-C73508CEB9F9}" type="datetimeFigureOut">
              <a:rPr lang="es-MX" smtClean="0"/>
              <a:pPr/>
              <a:t>22/02/2018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214906-D404-41A2-BED8-C6BF4682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670414-06FA-4B0D-B9E2-F28D1B92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3170-58CC-430A-A216-3449F2ACFC5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77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5F88B-E8AA-4282-BDD0-2DBA21AC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F85C2C-FE5C-4D54-9386-8E575B688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CBFD30-1005-445F-AE71-6C9B4B70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75C6-B4A5-4D81-9760-C73508CEB9F9}" type="datetimeFigureOut">
              <a:rPr lang="es-MX" smtClean="0"/>
              <a:pPr/>
              <a:t>22/02/2018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C5DE4B-8F4C-4F5A-B881-129D2800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FA0F05-C0E4-4C65-A62E-5E2FE583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3170-58CC-430A-A216-3449F2ACFC5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310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88911-3D7F-46C2-9C17-96346677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C92610-52B6-4048-A972-4F5ABCE78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518341-91B4-4F71-A9D7-54DDEB6F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75C6-B4A5-4D81-9760-C73508CEB9F9}" type="datetimeFigureOut">
              <a:rPr lang="es-MX" smtClean="0"/>
              <a:pPr/>
              <a:t>22/02/2018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AF3EA5-FE87-4033-AE52-3B6D3BCC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F93613-4077-4CBE-83AA-D9BD5585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3170-58CC-430A-A216-3449F2ACFC5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282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E1243-C53C-4670-88BD-245624A7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2CE662-5DE7-4863-9941-007C334E4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4CDE50-D87F-4DCD-8980-8B4BC4ACE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A048B1-A691-4294-BBD6-B0CD75D6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75C6-B4A5-4D81-9760-C73508CEB9F9}" type="datetimeFigureOut">
              <a:rPr lang="es-MX" smtClean="0"/>
              <a:pPr/>
              <a:t>22/02/2018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40DA24-6235-4EE9-85D7-FFB5C91E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866391-1982-4D8A-ADF7-0BDF37DB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3170-58CC-430A-A216-3449F2ACFC5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050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5AD9A-D6AF-45E9-9699-7DF0F7E52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E6E793-0056-46DA-91A6-7024ABAF2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C5BF62-16B9-4DA7-A99B-056A62ADF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42A02B1-7F66-4E99-A047-57A5E80D4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6A109B-C8BD-4F3E-91C2-49FF9E1CC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8806A5-BB46-40E9-9EB4-BF9AE746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75C6-B4A5-4D81-9760-C73508CEB9F9}" type="datetimeFigureOut">
              <a:rPr lang="es-MX" smtClean="0"/>
              <a:pPr/>
              <a:t>22/02/2018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E26CC60-01EF-4964-8094-D3BB796F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F42CEEB-E2CF-4005-BD76-39D2314B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3170-58CC-430A-A216-3449F2ACFC5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088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48B2D-BBA2-4EEF-8315-D51C6695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42F9E76-A264-4F44-AFC3-CAB74485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75C6-B4A5-4D81-9760-C73508CEB9F9}" type="datetimeFigureOut">
              <a:rPr lang="es-MX" smtClean="0"/>
              <a:pPr/>
              <a:t>22/02/2018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6E3F7-4610-4380-A932-BE860D2D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CCD21A-00D8-4BD4-940B-0196998C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3170-58CC-430A-A216-3449F2ACFC5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031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15A1E1-8793-453A-8787-5E030121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75C6-B4A5-4D81-9760-C73508CEB9F9}" type="datetimeFigureOut">
              <a:rPr lang="es-MX" smtClean="0"/>
              <a:pPr/>
              <a:t>22/02/2018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5CE6BA9-0EF2-4D15-AFC6-0D8AA730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4C5575-3FFB-471B-874C-3D1CF12A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3170-58CC-430A-A216-3449F2ACFC5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111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DD908-CBAF-41C9-962F-67EC46AD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EB6348-C6FA-4C70-8E20-4899CBDD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0BB20E-A6B1-4D87-8990-DEA7171AA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711E79-2754-41EB-895A-3465D6CF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75C6-B4A5-4D81-9760-C73508CEB9F9}" type="datetimeFigureOut">
              <a:rPr lang="es-MX" smtClean="0"/>
              <a:pPr/>
              <a:t>22/02/2018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729C4D-2C4D-4A96-941B-7EFB04DF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798DA0-1EE3-4A20-B798-2B892AF7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3170-58CC-430A-A216-3449F2ACFC5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731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6FEE3-2E08-4A92-AD17-46E1DE3A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EF229C-6CAF-4150-BF46-F7D93EC96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0D25F8-6CBC-4E87-91BE-0614D2723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57DD36-6D17-4CFD-93D2-904BFBF7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75C6-B4A5-4D81-9760-C73508CEB9F9}" type="datetimeFigureOut">
              <a:rPr lang="es-MX" smtClean="0"/>
              <a:pPr/>
              <a:t>22/02/2018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84D361-ABAF-4C20-8CBF-DF0AF189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080428-FAA2-40DF-99AB-63F973C6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3170-58CC-430A-A216-3449F2ACFC5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282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FC9084-1294-4B3D-8112-A7FA2AF2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FBF8CA-BC0E-4EE1-BB86-1B538DC41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336AD5-365D-4CC6-8BF7-0C1AC1CA0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875C6-B4A5-4D81-9760-C73508CEB9F9}" type="datetimeFigureOut">
              <a:rPr lang="es-MX" smtClean="0"/>
              <a:pPr/>
              <a:t>22/02/2018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35AEDF-736D-47F5-ACFB-6EC289CB6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D6F79C-8AA8-493A-99D6-4D44A137E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03170-58CC-430A-A216-3449F2ACFC5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877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4521FFD-4102-4574-9A44-C8FA96483E2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69928" y="93033"/>
            <a:ext cx="2143125" cy="20097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F67A330-48B4-4B15-BE1E-2B45CAFBD79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487" y="93033"/>
            <a:ext cx="2143125" cy="20097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E30CC2F-E7B2-4B8D-B493-E57D7B57A4D2}"/>
              </a:ext>
            </a:extLst>
          </p:cNvPr>
          <p:cNvSpPr txBox="1"/>
          <p:nvPr/>
        </p:nvSpPr>
        <p:spPr>
          <a:xfrm>
            <a:off x="3464417" y="3168204"/>
            <a:ext cx="5576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/>
              <a:t>¡Bienvenida(o)!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5BC8278-24F0-430A-80DA-B5AD1D6DE4E2}"/>
              </a:ext>
            </a:extLst>
          </p:cNvPr>
          <p:cNvSpPr txBox="1"/>
          <p:nvPr/>
        </p:nvSpPr>
        <p:spPr>
          <a:xfrm>
            <a:off x="3329189" y="4443212"/>
            <a:ext cx="5847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Agradecemos tu participación en este experimento. En las siguientes diapositivas se te explicará qué tienes que hacer. Por favor lee con mucho cuidado las instrucciones. Si tienes alguna duda, pregúntale a cualquiera de nuestros experimentadores y con mucho gusto te atenderá.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206694F-9A70-4019-AC56-AEB6AD04BC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83745" y="80154"/>
            <a:ext cx="2537896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7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09B6B-B8B2-4C37-9A2D-C351EBE4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Pantalla antes del Juego Experimental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1F2C1F-801D-4208-831B-771AB0C1A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Has concluido los ensayos de prueba. Ahora jugarás </a:t>
            </a:r>
            <a:r>
              <a:rPr lang="es-MX" b="1" dirty="0"/>
              <a:t>en serio</a:t>
            </a:r>
            <a:r>
              <a:rPr lang="es-MX" dirty="0"/>
              <a:t> con tu pareja. Por favor esfuérzate y recuerda que tu objetivo es </a:t>
            </a:r>
            <a:r>
              <a:rPr lang="es-MX" b="1" dirty="0"/>
              <a:t>obtener el mayor número de puntos</a:t>
            </a:r>
            <a:r>
              <a:rPr lang="es-MX" dirty="0"/>
              <a:t>, los cuales dependen tanto de lo que </a:t>
            </a:r>
            <a:r>
              <a:rPr lang="es-MX" b="1" dirty="0"/>
              <a:t>elijas tú</a:t>
            </a:r>
            <a:r>
              <a:rPr lang="es-MX" dirty="0"/>
              <a:t> como lo que </a:t>
            </a:r>
            <a:r>
              <a:rPr lang="es-MX" b="1" dirty="0"/>
              <a:t>elija tu pareja</a:t>
            </a:r>
          </a:p>
        </p:txBody>
      </p:sp>
    </p:spTree>
    <p:extLst>
      <p:ext uri="{BB962C8B-B14F-4D97-AF65-F5344CB8AC3E}">
        <p14:creationId xmlns:p14="http://schemas.microsoft.com/office/powerpoint/2010/main" val="73032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DE8552-3D73-4F72-8B8F-2797F005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217"/>
            <a:ext cx="10515600" cy="5455746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endParaRPr lang="es-MX" sz="6000" dirty="0"/>
          </a:p>
          <a:p>
            <a:pPr marL="0" indent="0" algn="ctr">
              <a:buNone/>
            </a:pPr>
            <a:endParaRPr lang="es-MX" sz="6000" dirty="0"/>
          </a:p>
          <a:p>
            <a:pPr marL="0" indent="0" algn="ctr">
              <a:buNone/>
            </a:pPr>
            <a:endParaRPr lang="es-MX" sz="6000" dirty="0"/>
          </a:p>
          <a:p>
            <a:pPr marL="0" indent="0" algn="ctr">
              <a:buNone/>
            </a:pPr>
            <a:r>
              <a:rPr lang="es-MX" sz="7100" dirty="0"/>
              <a:t>Cuando estés lista(o) presiona la barra espaciadora para iniciar el juego</a:t>
            </a:r>
          </a:p>
          <a:p>
            <a:pPr marL="0" indent="0" algn="ctr">
              <a:buNone/>
            </a:pPr>
            <a:endParaRPr lang="es-MX" sz="6000" dirty="0"/>
          </a:p>
          <a:p>
            <a:pPr marL="0" indent="0" algn="ctr">
              <a:buNone/>
            </a:pPr>
            <a:endParaRPr lang="es-MX" sz="1800" dirty="0"/>
          </a:p>
          <a:p>
            <a:pPr marL="0" indent="0" algn="ctr">
              <a:buNone/>
            </a:pPr>
            <a:endParaRPr lang="es-MX" sz="1800" dirty="0"/>
          </a:p>
          <a:p>
            <a:pPr marL="0" indent="0" algn="ctr">
              <a:buNone/>
            </a:pPr>
            <a:endParaRPr lang="es-MX" sz="1800" dirty="0"/>
          </a:p>
          <a:p>
            <a:pPr marL="0" indent="0" algn="ctr">
              <a:buNone/>
            </a:pPr>
            <a:r>
              <a:rPr lang="es-MX" sz="1800" dirty="0">
                <a:solidFill>
                  <a:srgbClr val="FF0000"/>
                </a:solidFill>
              </a:rPr>
              <a:t>(Habilitar barra espaciadora)</a:t>
            </a:r>
          </a:p>
        </p:txBody>
      </p:sp>
    </p:spTree>
    <p:extLst>
      <p:ext uri="{BB962C8B-B14F-4D97-AF65-F5344CB8AC3E}">
        <p14:creationId xmlns:p14="http://schemas.microsoft.com/office/powerpoint/2010/main" val="210014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91A84CCB-E6C6-4805-B999-04AFB9CC429D}"/>
              </a:ext>
            </a:extLst>
          </p:cNvPr>
          <p:cNvSpPr txBox="1"/>
          <p:nvPr/>
        </p:nvSpPr>
        <p:spPr>
          <a:xfrm>
            <a:off x="167427" y="127239"/>
            <a:ext cx="800219" cy="65890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MX" sz="4000" dirty="0"/>
              <a:t>Elige alguna de tus alternativas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4010BA3-B891-4C9C-95BF-03D90022FA80}"/>
              </a:ext>
            </a:extLst>
          </p:cNvPr>
          <p:cNvSpPr txBox="1"/>
          <p:nvPr/>
        </p:nvSpPr>
        <p:spPr>
          <a:xfrm>
            <a:off x="2910625" y="5357611"/>
            <a:ext cx="6091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rgbClr val="FF0000"/>
                </a:solidFill>
              </a:rPr>
              <a:t>Deshabilitar o dejar oculto alguno de los botones si fuera el caso de que hubiera menos de 4 estrategias</a:t>
            </a:r>
          </a:p>
        </p:txBody>
      </p:sp>
      <p:graphicFrame>
        <p:nvGraphicFramePr>
          <p:cNvPr id="12" name="9 Marcador de contenido">
            <a:extLst>
              <a:ext uri="{FF2B5EF4-FFF2-40B4-BE49-F238E27FC236}">
                <a16:creationId xmlns:a16="http://schemas.microsoft.com/office/drawing/2014/main" id="{E63F9C6F-46D7-4208-855A-CFA738CFEC5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88571" y="1175657"/>
          <a:ext cx="10021730" cy="3784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4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4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4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4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43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883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Alternativas de tu pareja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83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83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A11, B11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A12, B12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A13, B13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A14, B14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83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A21, B21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A22, B22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A23, B23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A24, B24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83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A31, B31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A32, B32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A33, B33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A34, B34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883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A41, B41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A42, B42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A43, B43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A44, B44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253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waiting">
            <a:extLst>
              <a:ext uri="{FF2B5EF4-FFF2-40B4-BE49-F238E27FC236}">
                <a16:creationId xmlns:a16="http://schemas.microsoft.com/office/drawing/2014/main" id="{408F10E5-DC2E-462A-9F6B-9A88B12D0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1828800"/>
            <a:ext cx="28765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B47AE64-1CC1-442F-86CE-1DEB89D66D25}"/>
              </a:ext>
            </a:extLst>
          </p:cNvPr>
          <p:cNvSpPr txBox="1"/>
          <p:nvPr/>
        </p:nvSpPr>
        <p:spPr>
          <a:xfrm>
            <a:off x="2936383" y="5228823"/>
            <a:ext cx="613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Por favor espera mientras tu pareja toma su decisión</a:t>
            </a:r>
          </a:p>
        </p:txBody>
      </p:sp>
    </p:spTree>
    <p:extLst>
      <p:ext uri="{BB962C8B-B14F-4D97-AF65-F5344CB8AC3E}">
        <p14:creationId xmlns:p14="http://schemas.microsoft.com/office/powerpoint/2010/main" val="180855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1D377E4-8E63-4C72-94F9-ECB2D9588FCB}"/>
              </a:ext>
            </a:extLst>
          </p:cNvPr>
          <p:cNvSpPr txBox="1"/>
          <p:nvPr/>
        </p:nvSpPr>
        <p:spPr>
          <a:xfrm>
            <a:off x="2408349" y="746975"/>
            <a:ext cx="75470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/>
              <a:t>Tu pago fue de “x” puntos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DB704F-D457-416B-905D-38C0DF96ADEA}"/>
              </a:ext>
            </a:extLst>
          </p:cNvPr>
          <p:cNvSpPr txBox="1"/>
          <p:nvPr/>
        </p:nvSpPr>
        <p:spPr>
          <a:xfrm>
            <a:off x="2781837" y="6143223"/>
            <a:ext cx="638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Dejar activa esta pantalla por 3 segundos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D09108B-9797-45DC-BF3E-F9ADECC2ABB6}"/>
              </a:ext>
            </a:extLst>
          </p:cNvPr>
          <p:cNvSpPr txBox="1"/>
          <p:nvPr/>
        </p:nvSpPr>
        <p:spPr>
          <a:xfrm>
            <a:off x="2419080" y="3462275"/>
            <a:ext cx="75470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/>
              <a:t>El pago de tu pareja fue de “y” puntos</a:t>
            </a:r>
          </a:p>
        </p:txBody>
      </p:sp>
    </p:spTree>
    <p:extLst>
      <p:ext uri="{BB962C8B-B14F-4D97-AF65-F5344CB8AC3E}">
        <p14:creationId xmlns:p14="http://schemas.microsoft.com/office/powerpoint/2010/main" val="3365350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E6FB7F-098A-4DFF-9AE3-B02277F00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MX" sz="6000" dirty="0"/>
              <a:t>¡Muchas gracias por haber participado! </a:t>
            </a:r>
          </a:p>
          <a:p>
            <a:pPr marL="0" indent="0" algn="ctr">
              <a:buNone/>
            </a:pPr>
            <a:r>
              <a:rPr lang="es-MX" sz="6000" dirty="0"/>
              <a:t>Estás contribuyendo a que avance la ciencia </a:t>
            </a:r>
          </a:p>
          <a:p>
            <a:pPr marL="0" indent="0" algn="ctr">
              <a:buNone/>
            </a:pPr>
            <a:r>
              <a:rPr lang="es-MX" sz="6000" dirty="0">
                <a:solidFill>
                  <a:srgbClr val="FF0000"/>
                </a:solidFill>
              </a:rPr>
              <a:t>(</a:t>
            </a:r>
            <a:r>
              <a:rPr lang="es-MX" sz="6000" dirty="0" err="1">
                <a:solidFill>
                  <a:srgbClr val="FF0000"/>
                </a:solidFill>
              </a:rPr>
              <a:t>jajajaja</a:t>
            </a:r>
            <a:r>
              <a:rPr lang="es-MX" sz="6000" dirty="0">
                <a:solidFill>
                  <a:srgbClr val="FF0000"/>
                </a:solidFill>
              </a:rPr>
              <a:t> #</a:t>
            </a:r>
            <a:r>
              <a:rPr lang="es-MX" sz="6000" dirty="0" err="1">
                <a:solidFill>
                  <a:srgbClr val="FF0000"/>
                </a:solidFill>
              </a:rPr>
              <a:t>nociertosicierto</a:t>
            </a:r>
            <a:r>
              <a:rPr lang="es-MX" sz="60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207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C076E-7512-4EBF-8DA0-80571E80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Objetivos del experimento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E64FD-B7EA-45A0-B1A3-92E4D8D06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Estamos haciendo una investigación sobre toma de decisiones bajo incertidumbre y conducta estratégica. Para ello te pedimos que por favor sigas las instrucciones. Tu participación es confidencial. Tus datos serán usados únicamente con fines estadísticos. </a:t>
            </a:r>
          </a:p>
        </p:txBody>
      </p:sp>
    </p:spTree>
    <p:extLst>
      <p:ext uri="{BB962C8B-B14F-4D97-AF65-F5344CB8AC3E}">
        <p14:creationId xmlns:p14="http://schemas.microsoft.com/office/powerpoint/2010/main" val="285609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3676A-2C8E-4F59-A115-0F3C5739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Instrucciones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21BA1-7110-4CD3-9EB9-E1E452DD2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Lee con atención las siguientes instrucciones: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ES" dirty="0"/>
              <a:t>En breve jugarás </a:t>
            </a:r>
            <a:r>
              <a:rPr lang="es-ES" b="1" dirty="0"/>
              <a:t>“n”</a:t>
            </a:r>
            <a:r>
              <a:rPr lang="es-ES" dirty="0"/>
              <a:t> veces un mismo juego con otra persona. Es importante señalar que a lo largo de todo el experimento estarás jugando con la misma persona.</a:t>
            </a:r>
            <a:endParaRPr lang="es-MX" dirty="0"/>
          </a:p>
          <a:p>
            <a:pPr marL="914400" lvl="1" indent="-457200" algn="just">
              <a:buFont typeface="+mj-lt"/>
              <a:buAutoNum type="arabicPeriod"/>
            </a:pPr>
            <a:r>
              <a:rPr lang="es-ES" dirty="0"/>
              <a:t>Tendrás a tu disposición </a:t>
            </a:r>
            <a:r>
              <a:rPr lang="es-ES" b="1" dirty="0"/>
              <a:t>“x”</a:t>
            </a:r>
            <a:r>
              <a:rPr lang="es-ES" dirty="0"/>
              <a:t> alternativas </a:t>
            </a:r>
            <a:r>
              <a:rPr lang="es-ES" dirty="0">
                <a:solidFill>
                  <a:srgbClr val="FF0000"/>
                </a:solidFill>
              </a:rPr>
              <a:t>(</a:t>
            </a:r>
            <a:r>
              <a:rPr lang="es-ES" b="1" dirty="0">
                <a:solidFill>
                  <a:srgbClr val="FF0000"/>
                </a:solidFill>
              </a:rPr>
              <a:t>“x”</a:t>
            </a:r>
            <a:r>
              <a:rPr lang="es-ES" dirty="0">
                <a:solidFill>
                  <a:srgbClr val="FF0000"/>
                </a:solidFill>
              </a:rPr>
              <a:t> es el número de alternativas del jugador fila)</a:t>
            </a:r>
            <a:r>
              <a:rPr lang="es-ES" dirty="0"/>
              <a:t>, mientras que tu pareja tendrá </a:t>
            </a:r>
            <a:r>
              <a:rPr lang="es-ES" b="1" dirty="0"/>
              <a:t>“y”</a:t>
            </a:r>
            <a:r>
              <a:rPr lang="es-ES" dirty="0"/>
              <a:t> alternativas </a:t>
            </a:r>
            <a:r>
              <a:rPr lang="es-ES" dirty="0">
                <a:solidFill>
                  <a:srgbClr val="FF0000"/>
                </a:solidFill>
              </a:rPr>
              <a:t>(</a:t>
            </a:r>
            <a:r>
              <a:rPr lang="es-ES" b="1" dirty="0">
                <a:solidFill>
                  <a:srgbClr val="FF0000"/>
                </a:solidFill>
              </a:rPr>
              <a:t>“y”</a:t>
            </a:r>
            <a:r>
              <a:rPr lang="es-ES" dirty="0">
                <a:solidFill>
                  <a:srgbClr val="FF0000"/>
                </a:solidFill>
              </a:rPr>
              <a:t> es el número de alternativas del jugador columna)</a:t>
            </a:r>
            <a:r>
              <a:rPr lang="es-ES" dirty="0"/>
              <a:t>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ES" dirty="0"/>
              <a:t>El resultado del juego se expresa con un puntaje que depende de qué elegiste tú y qué eligió tu pareja. Tu objetivo es obtener el mayor puntaje posible en cada juego.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ES" dirty="0"/>
              <a:t>En la siguiente pantalla se mostrará cuáles son los puntajes de acuerdo a sus elecciones.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153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9788" y="33782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Pagos del juego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7348869" cy="823912"/>
          </a:xfrm>
        </p:spPr>
        <p:txBody>
          <a:bodyPr/>
          <a:lstStyle/>
          <a:p>
            <a:r>
              <a:rPr lang="es-ES" dirty="0"/>
              <a:t>Pagos (</a:t>
            </a:r>
            <a:r>
              <a:rPr lang="es-ES" dirty="0">
                <a:solidFill>
                  <a:srgbClr val="00B050"/>
                </a:solidFill>
              </a:rPr>
              <a:t>tus pagos </a:t>
            </a:r>
            <a:r>
              <a:rPr lang="es-ES" dirty="0"/>
              <a:t>y </a:t>
            </a:r>
            <a:r>
              <a:rPr lang="es-ES" dirty="0">
                <a:solidFill>
                  <a:srgbClr val="FF0000"/>
                </a:solidFill>
              </a:rPr>
              <a:t>pagos de tu pareja</a:t>
            </a:r>
            <a:r>
              <a:rPr lang="es-ES" dirty="0"/>
              <a:t>)</a:t>
            </a:r>
            <a:endParaRPr lang="es-MX" dirty="0"/>
          </a:p>
        </p:txBody>
      </p:sp>
      <p:graphicFrame>
        <p:nvGraphicFramePr>
          <p:cNvPr id="10" name="9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22738069"/>
              </p:ext>
            </p:extLst>
          </p:nvPr>
        </p:nvGraphicFramePr>
        <p:xfrm>
          <a:off x="836612" y="2505071"/>
          <a:ext cx="6208134" cy="38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4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100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ES" dirty="0"/>
                        <a:t>Alternativas de tu pareja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000">
                <a:tc rowSpan="5">
                  <a:txBody>
                    <a:bodyPr/>
                    <a:lstStyle/>
                    <a:p>
                      <a:r>
                        <a:rPr lang="es-ES" dirty="0"/>
                        <a:t>Tus alternativas</a:t>
                      </a:r>
                      <a:endParaRPr lang="es-MX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00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A11</a:t>
                      </a:r>
                      <a:r>
                        <a:rPr lang="es-MX" dirty="0"/>
                        <a:t>, 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A12</a:t>
                      </a:r>
                      <a:r>
                        <a:rPr lang="es-MX" dirty="0"/>
                        <a:t>, 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B12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A13</a:t>
                      </a:r>
                      <a:r>
                        <a:rPr lang="es-MX" dirty="0"/>
                        <a:t>, 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B13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A14</a:t>
                      </a:r>
                      <a:r>
                        <a:rPr lang="es-MX" dirty="0"/>
                        <a:t>, 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B14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00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A21</a:t>
                      </a:r>
                      <a:r>
                        <a:rPr lang="es-MX" dirty="0"/>
                        <a:t>, 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B21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A22</a:t>
                      </a:r>
                      <a:r>
                        <a:rPr lang="es-MX" dirty="0"/>
                        <a:t>, 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B22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A23</a:t>
                      </a:r>
                      <a:r>
                        <a:rPr lang="es-MX" dirty="0"/>
                        <a:t>, 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B23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A24</a:t>
                      </a:r>
                      <a:r>
                        <a:rPr lang="es-MX" dirty="0"/>
                        <a:t>, 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B24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00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A31</a:t>
                      </a:r>
                      <a:r>
                        <a:rPr lang="es-MX" dirty="0"/>
                        <a:t>, 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B31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A32</a:t>
                      </a:r>
                      <a:r>
                        <a:rPr lang="es-MX" dirty="0"/>
                        <a:t>, 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B32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A33</a:t>
                      </a:r>
                      <a:r>
                        <a:rPr lang="es-MX" dirty="0"/>
                        <a:t>, 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B33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A34</a:t>
                      </a:r>
                      <a:r>
                        <a:rPr lang="es-MX" dirty="0"/>
                        <a:t>, 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B34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00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A41</a:t>
                      </a:r>
                      <a:r>
                        <a:rPr lang="es-MX" dirty="0"/>
                        <a:t>, 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B41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A42</a:t>
                      </a:r>
                      <a:r>
                        <a:rPr lang="es-MX" dirty="0"/>
                        <a:t>, 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B42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A43</a:t>
                      </a:r>
                      <a:r>
                        <a:rPr lang="es-MX" dirty="0"/>
                        <a:t>, 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B43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A44</a:t>
                      </a:r>
                      <a:r>
                        <a:rPr lang="es-MX" dirty="0"/>
                        <a:t>, 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B44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0A805C70-8CF6-4FEB-B885-FCFC85FF8CDA}"/>
              </a:ext>
            </a:extLst>
          </p:cNvPr>
          <p:cNvSpPr txBox="1"/>
          <p:nvPr/>
        </p:nvSpPr>
        <p:spPr>
          <a:xfrm>
            <a:off x="7219666" y="2674961"/>
            <a:ext cx="42717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/>
              <a:t>Por ejemplo, si tu eliges la alternativa “</a:t>
            </a:r>
            <a:r>
              <a:rPr lang="es-MX" sz="2400" b="1" dirty="0"/>
              <a:t>A</a:t>
            </a:r>
            <a:r>
              <a:rPr lang="es-MX" sz="2400" dirty="0"/>
              <a:t>” y tu pareja elige la alternativa “</a:t>
            </a:r>
            <a:r>
              <a:rPr lang="es-MX" sz="2400" b="1" dirty="0"/>
              <a:t>E</a:t>
            </a:r>
            <a:r>
              <a:rPr lang="es-MX" sz="2400" dirty="0"/>
              <a:t>”, entonces tu pago será de “</a:t>
            </a:r>
            <a:r>
              <a:rPr lang="es-MX" sz="2400" b="1" dirty="0">
                <a:solidFill>
                  <a:srgbClr val="00B050"/>
                </a:solidFill>
              </a:rPr>
              <a:t>A11</a:t>
            </a:r>
            <a:r>
              <a:rPr lang="es-MX" sz="2400" dirty="0"/>
              <a:t>” (por ser de color verde), mientras que el pago de tu pareja será de “</a:t>
            </a:r>
            <a:r>
              <a:rPr lang="es-MX" sz="2400" b="1" dirty="0">
                <a:solidFill>
                  <a:srgbClr val="FF0000"/>
                </a:solidFill>
              </a:rPr>
              <a:t>B11</a:t>
            </a:r>
            <a:r>
              <a:rPr lang="es-MX" sz="2400" dirty="0"/>
              <a:t>” (por ser de color rojo)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¿Entendiste los pagos?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451429"/>
            <a:ext cx="10515600" cy="4725534"/>
          </a:xfrm>
        </p:spPr>
        <p:txBody>
          <a:bodyPr/>
          <a:lstStyle/>
          <a:p>
            <a:pPr algn="just"/>
            <a:r>
              <a:rPr lang="es-MX" dirty="0"/>
              <a:t>A continuación verificaremos que has entendido cuáles serán tus pagos según varios casos:</a:t>
            </a:r>
          </a:p>
          <a:p>
            <a:pPr marL="0" indent="0" algn="just">
              <a:buNone/>
            </a:pPr>
            <a:endParaRPr lang="es-MX" dirty="0">
              <a:solidFill>
                <a:srgbClr val="FF0000"/>
              </a:solidFill>
            </a:endParaRP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50A0E2A-EEA7-40C0-A2E4-DADD4EC30419}"/>
              </a:ext>
            </a:extLst>
          </p:cNvPr>
          <p:cNvSpPr txBox="1"/>
          <p:nvPr/>
        </p:nvSpPr>
        <p:spPr>
          <a:xfrm>
            <a:off x="9505125" y="35939"/>
            <a:ext cx="2714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(Iterar y aleatorizar hasta que diga dos veces consecutivas de forma correcta sus pagos)</a:t>
            </a:r>
          </a:p>
          <a:p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8CA2A94-4EEB-43A9-B33D-DFC8031AB42E}"/>
              </a:ext>
            </a:extLst>
          </p:cNvPr>
          <p:cNvSpPr txBox="1"/>
          <p:nvPr/>
        </p:nvSpPr>
        <p:spPr>
          <a:xfrm>
            <a:off x="8952369" y="2611121"/>
            <a:ext cx="30806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/>
              <a:t>Escribe cuál sería tu pago si escoges la alternativa </a:t>
            </a:r>
            <a:r>
              <a:rPr lang="es-MX" sz="2400" b="1" dirty="0"/>
              <a:t>“x”</a:t>
            </a:r>
            <a:r>
              <a:rPr lang="es-MX" sz="2400" dirty="0"/>
              <a:t> y tu pareja elige la alternativa </a:t>
            </a:r>
            <a:r>
              <a:rPr lang="es-MX" sz="2400" b="1" dirty="0"/>
              <a:t>“y”</a:t>
            </a:r>
            <a:endParaRPr lang="es-MX" sz="2400" dirty="0"/>
          </a:p>
          <a:p>
            <a:endParaRPr lang="es-MX" sz="2400" dirty="0"/>
          </a:p>
          <a:p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A37A1EF-0619-42B4-8DCB-8C9CAD29766E}"/>
              </a:ext>
            </a:extLst>
          </p:cNvPr>
          <p:cNvSpPr/>
          <p:nvPr/>
        </p:nvSpPr>
        <p:spPr>
          <a:xfrm>
            <a:off x="9169758" y="4945896"/>
            <a:ext cx="2714171" cy="566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Insertar respuesta</a:t>
            </a:r>
          </a:p>
        </p:txBody>
      </p:sp>
      <p:graphicFrame>
        <p:nvGraphicFramePr>
          <p:cNvPr id="12" name="9 Marcador de contenido">
            <a:extLst>
              <a:ext uri="{FF2B5EF4-FFF2-40B4-BE49-F238E27FC236}">
                <a16:creationId xmlns:a16="http://schemas.microsoft.com/office/drawing/2014/main" id="{2CD9B88C-FF49-4459-9B5F-A1689829D0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774546"/>
              </p:ext>
            </p:extLst>
          </p:nvPr>
        </p:nvGraphicFramePr>
        <p:xfrm>
          <a:off x="1944197" y="2505071"/>
          <a:ext cx="6208134" cy="38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4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100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ES" dirty="0"/>
                        <a:t>Alternativas de tu pareja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000">
                <a:tc rowSpan="5">
                  <a:txBody>
                    <a:bodyPr/>
                    <a:lstStyle/>
                    <a:p>
                      <a:r>
                        <a:rPr lang="es-ES" dirty="0"/>
                        <a:t>Tus alternativas</a:t>
                      </a:r>
                      <a:endParaRPr lang="es-MX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00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A11</a:t>
                      </a:r>
                      <a:r>
                        <a:rPr lang="es-MX" dirty="0"/>
                        <a:t>, 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A12</a:t>
                      </a:r>
                      <a:r>
                        <a:rPr lang="es-MX" dirty="0"/>
                        <a:t>, 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B12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A13</a:t>
                      </a:r>
                      <a:r>
                        <a:rPr lang="es-MX" dirty="0"/>
                        <a:t>, 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B13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A14</a:t>
                      </a:r>
                      <a:r>
                        <a:rPr lang="es-MX" dirty="0"/>
                        <a:t>, 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B14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00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A21</a:t>
                      </a:r>
                      <a:r>
                        <a:rPr lang="es-MX" dirty="0"/>
                        <a:t>, 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B21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A22</a:t>
                      </a:r>
                      <a:r>
                        <a:rPr lang="es-MX" dirty="0"/>
                        <a:t>, 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B22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A23</a:t>
                      </a:r>
                      <a:r>
                        <a:rPr lang="es-MX" dirty="0"/>
                        <a:t>, 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B23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A24</a:t>
                      </a:r>
                      <a:r>
                        <a:rPr lang="es-MX" dirty="0"/>
                        <a:t>, 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B24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00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A31</a:t>
                      </a:r>
                      <a:r>
                        <a:rPr lang="es-MX" dirty="0"/>
                        <a:t>, 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B31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A32</a:t>
                      </a:r>
                      <a:r>
                        <a:rPr lang="es-MX" dirty="0"/>
                        <a:t>, 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B32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A33</a:t>
                      </a:r>
                      <a:r>
                        <a:rPr lang="es-MX" dirty="0"/>
                        <a:t>, 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B33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A34</a:t>
                      </a:r>
                      <a:r>
                        <a:rPr lang="es-MX" dirty="0"/>
                        <a:t>, 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B34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00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A41</a:t>
                      </a:r>
                      <a:r>
                        <a:rPr lang="es-MX" dirty="0"/>
                        <a:t>, 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B41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A42</a:t>
                      </a:r>
                      <a:r>
                        <a:rPr lang="es-MX" dirty="0"/>
                        <a:t>, 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B42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A43</a:t>
                      </a:r>
                      <a:r>
                        <a:rPr lang="es-MX" dirty="0"/>
                        <a:t>, 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B43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A44</a:t>
                      </a:r>
                      <a:r>
                        <a:rPr lang="es-MX" dirty="0"/>
                        <a:t>, </a:t>
                      </a:r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B44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58DA0-53A6-4F5C-9933-C4BF776C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Ensayos de prueba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8DAEAF-856D-4343-8E16-C1876D98F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A continuación jugarás </a:t>
            </a:r>
            <a:r>
              <a:rPr lang="es-MX" b="1" dirty="0"/>
              <a:t>“m”</a:t>
            </a:r>
            <a:r>
              <a:rPr lang="es-MX" dirty="0"/>
              <a:t> ensayos de prueba con tu pareja. Presiona la barra espaciadora cuando estés lista(o).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marL="0" indent="0" algn="r">
              <a:buNone/>
            </a:pPr>
            <a:endParaRPr lang="es-MX" dirty="0">
              <a:solidFill>
                <a:srgbClr val="FF0000"/>
              </a:solidFill>
            </a:endParaRPr>
          </a:p>
          <a:p>
            <a:pPr marL="0" indent="0" algn="r">
              <a:buNone/>
            </a:pPr>
            <a:endParaRPr lang="es-MX" dirty="0">
              <a:solidFill>
                <a:srgbClr val="FF0000"/>
              </a:solidFill>
            </a:endParaRPr>
          </a:p>
          <a:p>
            <a:pPr marL="0" indent="0" algn="r">
              <a:buNone/>
            </a:pPr>
            <a:endParaRPr lang="es-MX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s-MX" dirty="0">
                <a:solidFill>
                  <a:srgbClr val="FF0000"/>
                </a:solidFill>
              </a:rPr>
              <a:t>(Habilitar la barra espaciadora)</a:t>
            </a:r>
          </a:p>
        </p:txBody>
      </p:sp>
    </p:spTree>
    <p:extLst>
      <p:ext uri="{BB962C8B-B14F-4D97-AF65-F5344CB8AC3E}">
        <p14:creationId xmlns:p14="http://schemas.microsoft.com/office/powerpoint/2010/main" val="172157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91A84CCB-E6C6-4805-B999-04AFB9CC429D}"/>
              </a:ext>
            </a:extLst>
          </p:cNvPr>
          <p:cNvSpPr txBox="1"/>
          <p:nvPr/>
        </p:nvSpPr>
        <p:spPr>
          <a:xfrm>
            <a:off x="167427" y="127239"/>
            <a:ext cx="800219" cy="65890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MX" sz="4000" dirty="0"/>
              <a:t>Elige alguna de tus alternativas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4010BA3-B891-4C9C-95BF-03D90022FA80}"/>
              </a:ext>
            </a:extLst>
          </p:cNvPr>
          <p:cNvSpPr txBox="1"/>
          <p:nvPr/>
        </p:nvSpPr>
        <p:spPr>
          <a:xfrm>
            <a:off x="2910625" y="5357611"/>
            <a:ext cx="6091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rgbClr val="FF0000"/>
                </a:solidFill>
              </a:rPr>
              <a:t>Deshabilitar o dejar oculto alguno de los botones si fuera el caso de que hubiera menos de 4 estrategias</a:t>
            </a:r>
          </a:p>
        </p:txBody>
      </p:sp>
      <p:graphicFrame>
        <p:nvGraphicFramePr>
          <p:cNvPr id="12" name="9 Marcador de contenido">
            <a:extLst>
              <a:ext uri="{FF2B5EF4-FFF2-40B4-BE49-F238E27FC236}">
                <a16:creationId xmlns:a16="http://schemas.microsoft.com/office/drawing/2014/main" id="{E63F9C6F-46D7-4208-855A-CFA738CFEC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982977"/>
              </p:ext>
            </p:extLst>
          </p:nvPr>
        </p:nvGraphicFramePr>
        <p:xfrm>
          <a:off x="1088571" y="1175657"/>
          <a:ext cx="10021730" cy="3784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4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4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4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4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43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883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Alternativas de tu pareja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83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83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A11, B11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A12, B12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A13, B13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A14, B14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83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A21, B21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A22, B22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A23, B23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A24, B24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83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A31, B31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A32, B32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A33, B33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A34, B34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883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A41, B41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A42, B42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A43, B43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A44, B44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0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waiting">
            <a:extLst>
              <a:ext uri="{FF2B5EF4-FFF2-40B4-BE49-F238E27FC236}">
                <a16:creationId xmlns:a16="http://schemas.microsoft.com/office/drawing/2014/main" id="{408F10E5-DC2E-462A-9F6B-9A88B12D0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1828800"/>
            <a:ext cx="28765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B47AE64-1CC1-442F-86CE-1DEB89D66D25}"/>
              </a:ext>
            </a:extLst>
          </p:cNvPr>
          <p:cNvSpPr txBox="1"/>
          <p:nvPr/>
        </p:nvSpPr>
        <p:spPr>
          <a:xfrm>
            <a:off x="2936383" y="5228823"/>
            <a:ext cx="613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Por favor espera mientras tu pareja toma su decisión</a:t>
            </a:r>
          </a:p>
        </p:txBody>
      </p:sp>
    </p:spTree>
    <p:extLst>
      <p:ext uri="{BB962C8B-B14F-4D97-AF65-F5344CB8AC3E}">
        <p14:creationId xmlns:p14="http://schemas.microsoft.com/office/powerpoint/2010/main" val="139677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1D377E4-8E63-4C72-94F9-ECB2D9588FCB}"/>
              </a:ext>
            </a:extLst>
          </p:cNvPr>
          <p:cNvSpPr txBox="1"/>
          <p:nvPr/>
        </p:nvSpPr>
        <p:spPr>
          <a:xfrm>
            <a:off x="2408349" y="746975"/>
            <a:ext cx="75470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/>
              <a:t>Tu pago fue de “x” puntos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DB704F-D457-416B-905D-38C0DF96ADEA}"/>
              </a:ext>
            </a:extLst>
          </p:cNvPr>
          <p:cNvSpPr txBox="1"/>
          <p:nvPr/>
        </p:nvSpPr>
        <p:spPr>
          <a:xfrm>
            <a:off x="2781837" y="6143223"/>
            <a:ext cx="638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Dejar activa esta pantalla por 3 segundos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D09108B-9797-45DC-BF3E-F9ADECC2ABB6}"/>
              </a:ext>
            </a:extLst>
          </p:cNvPr>
          <p:cNvSpPr txBox="1"/>
          <p:nvPr/>
        </p:nvSpPr>
        <p:spPr>
          <a:xfrm>
            <a:off x="2419080" y="3462275"/>
            <a:ext cx="75470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/>
              <a:t>El pago de tu pareja fue de “y” puntos</a:t>
            </a:r>
          </a:p>
        </p:txBody>
      </p:sp>
    </p:spTree>
    <p:extLst>
      <p:ext uri="{BB962C8B-B14F-4D97-AF65-F5344CB8AC3E}">
        <p14:creationId xmlns:p14="http://schemas.microsoft.com/office/powerpoint/2010/main" val="2404429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831</Words>
  <Application>Microsoft Office PowerPoint</Application>
  <PresentationFormat>Panorámica</PresentationFormat>
  <Paragraphs>156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Objetivos del experimento</vt:lpstr>
      <vt:lpstr>Instrucciones</vt:lpstr>
      <vt:lpstr>Pagos del juego</vt:lpstr>
      <vt:lpstr>¿Entendiste los pagos?</vt:lpstr>
      <vt:lpstr>Ensayos de prueba</vt:lpstr>
      <vt:lpstr>Presentación de PowerPoint</vt:lpstr>
      <vt:lpstr>Presentación de PowerPoint</vt:lpstr>
      <vt:lpstr>Presentación de PowerPoint</vt:lpstr>
      <vt:lpstr>Pantalla antes del Juego Experimental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Hrayr Der Hagopian</dc:creator>
  <cp:lastModifiedBy>Hrayr Der Hagopian</cp:lastModifiedBy>
  <cp:revision>65</cp:revision>
  <dcterms:created xsi:type="dcterms:W3CDTF">2018-02-15T22:56:06Z</dcterms:created>
  <dcterms:modified xsi:type="dcterms:W3CDTF">2018-02-23T02:12:44Z</dcterms:modified>
</cp:coreProperties>
</file>