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8" r:id="rId9"/>
    <p:sldId id="269" r:id="rId10"/>
    <p:sldId id="270" r:id="rId11"/>
    <p:sldId id="272" r:id="rId12"/>
    <p:sldId id="265" r:id="rId13"/>
    <p:sldId id="278" r:id="rId14"/>
    <p:sldId id="273" r:id="rId15"/>
    <p:sldId id="274" r:id="rId16"/>
    <p:sldId id="280" r:id="rId17"/>
    <p:sldId id="279" r:id="rId18"/>
    <p:sldId id="275" r:id="rId19"/>
    <p:sldId id="277" r:id="rId20"/>
    <p:sldId id="257" r:id="rId21"/>
    <p:sldId id="267" r:id="rId22"/>
    <p:sldId id="258" r:id="rId23"/>
    <p:sldId id="266" r:id="rId24"/>
    <p:sldId id="276" r:id="rId25"/>
    <p:sldId id="282" r:id="rId26"/>
    <p:sldId id="283" r:id="rId27"/>
    <p:sldId id="28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6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F894E8-68B5-4AF4-A6EC-598CBC7EE9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Quantal Response Equilibrium Simulations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3C00D0-8329-4B26-9EE0-274BC9AE49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1017" y="5344050"/>
            <a:ext cx="8825658" cy="861420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es-MX" dirty="0" err="1"/>
              <a:t>Jesus</a:t>
            </a:r>
            <a:r>
              <a:rPr lang="es-MX" dirty="0"/>
              <a:t> Manuel Villarreal Ulloa</a:t>
            </a:r>
          </a:p>
          <a:p>
            <a:pPr algn="r"/>
            <a:r>
              <a:rPr lang="es-MX" dirty="0"/>
              <a:t>Darío Trujano </a:t>
            </a:r>
            <a:r>
              <a:rPr lang="es-MX" dirty="0" err="1"/>
              <a:t>ochoa</a:t>
            </a:r>
            <a:endParaRPr lang="es-MX" dirty="0"/>
          </a:p>
          <a:p>
            <a:pPr algn="r"/>
            <a:r>
              <a:rPr lang="es-MX" dirty="0"/>
              <a:t>Hrayr Der Hagopian </a:t>
            </a:r>
            <a:r>
              <a:rPr lang="es-MX" dirty="0" err="1"/>
              <a:t>Tlapanco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89318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607649-B762-4E35-B61C-DA369B33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QRE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92C9473-F18F-44FE-898F-5D0891C5B6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US" b="1" dirty="0"/>
                  <a:t>Expected Utility Estimate:</a:t>
                </a:r>
              </a:p>
              <a:p>
                <a:pPr algn="just"/>
                <a:r>
                  <a:rPr lang="en-US" dirty="0"/>
                  <a:t>What we can do is use the unbiased MLE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for a binomial distribution: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𝑀𝐿𝐸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, in other words, we use the relative frequency as an estimator of the probability with which each player chooses each of his, her strategies</a:t>
                </a:r>
              </a:p>
              <a:p>
                <a:pPr algn="just"/>
                <a:r>
                  <a:rPr lang="en-US" dirty="0"/>
                  <a:t>Then, we find the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that maximizes the likelihood of the observed data, i.e. use MLE 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92C9473-F18F-44FE-898F-5D0891C5B6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" t="-891" r="-6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275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1686DC-CC97-41DF-9195-48A7AA856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QRE 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6B0A9BDD-D4FD-496D-9DF1-F942E690E6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54954" y="2318994"/>
                <a:ext cx="8825659" cy="2837468"/>
              </a:xfrm>
            </p:spPr>
            <p:txBody>
              <a:bodyPr/>
              <a:lstStyle/>
              <a:p>
                <a:pPr algn="just"/>
                <a:r>
                  <a:rPr lang="en-US" dirty="0"/>
                  <a:t>Consider the previous example. Assume that player A chose 10 out of 100 times strategy 2, and player B chose half the time strategy 1, then:</a:t>
                </a:r>
              </a:p>
              <a:p>
                <a:pPr algn="just"/>
                <a:endParaRPr lang="en-US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⁡{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sSubSup>
                            <m:sSub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num>
                        <m:den>
                          <m:func>
                            <m:func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sSubSup>
                                    <m:sSubSup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func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⁡{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sSubSup>
                            <m:sSub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⁡{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sz="16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s-MX" sz="16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s-MX" sz="16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s-MX" sz="16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s-MX" sz="16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s-MX" sz="1600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)}</m:t>
                          </m:r>
                        </m:num>
                        <m:den>
                          <m:func>
                            <m:func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d>
                                    <m:d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MX" sz="1600" b="1" i="1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  <m:r>
                                        <a:rPr lang="es-MX" sz="1600" b="1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s-MX" sz="1600" b="1" i="1">
                                          <a:latin typeface="Cambria Math" panose="02040503050406030204" pitchFamily="18" charset="0"/>
                                        </a:rPr>
                                        <m:t>𝟓</m:t>
                                      </m:r>
                                      <m:d>
                                        <m:d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d>
                                      <m:r>
                                        <a:rPr lang="es-MX" sz="16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d>
                                        <m:d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r>
                                            <a:rPr lang="es-MX" sz="1600" b="1" i="1"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  <m:r>
                                            <a:rPr lang="es-MX" sz="1600" b="1" i="1">
                                              <a:latin typeface="Cambria Math" panose="02040503050406030204" pitchFamily="18" charset="0"/>
                                            </a:rPr>
                                            <m:t>.</m:t>
                                          </m:r>
                                          <m:r>
                                            <a:rPr lang="es-MX" sz="1600" b="1" i="1">
                                              <a:latin typeface="Cambria Math" panose="02040503050406030204" pitchFamily="18" charset="0"/>
                                            </a:rPr>
                                            <m:t>𝟓</m:t>
                                          </m:r>
                                        </m:e>
                                      </m:d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⁡{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sz="16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s-MX" sz="1600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s-MX" sz="1600" b="1" i="1">
                              <a:latin typeface="Cambria Math" panose="02040503050406030204" pitchFamily="18" charset="0"/>
                            </a:rPr>
                            <m:t>𝟓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s-MX" sz="16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s-MX" sz="1600" b="1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s-MX" sz="1600" b="1" i="1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)}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  <a:p>
                <a:pPr marL="0" indent="0" algn="just">
                  <a:buNone/>
                </a:pPr>
                <a:endParaRPr lang="en-US" sz="16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⁡{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𝐸</m:t>
                          </m:r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p>
                          </m:sSub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}</m:t>
                          </m:r>
                        </m:num>
                        <m:den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sSubSup>
                                    <m:sSub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func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⁡{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𝐸</m:t>
                          </m:r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p>
                          </m:sSub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}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⁡{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sz="16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s-MX" sz="16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s-MX" sz="1600" b="1" i="1" smtClean="0">
                              <a:latin typeface="Cambria Math" panose="02040503050406030204" pitchFamily="18" charset="0"/>
                            </a:rPr>
                            <m:t>𝟗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s-MX" sz="16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s-MX" sz="16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s-MX" sz="1600" b="1" i="1" smtClean="0">
                                  <a:latin typeface="Cambria Math" panose="02040503050406030204" pitchFamily="18" charset="0"/>
                                </a:rPr>
                                <m:t>𝟗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)}</m:t>
                          </m:r>
                        </m:num>
                        <m:den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MX" sz="1600" b="1" i="1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  <m:r>
                                        <a:rPr lang="es-MX" sz="1600" b="1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s-MX" sz="1600" b="1" i="1">
                                          <a:latin typeface="Cambria Math" panose="02040503050406030204" pitchFamily="18" charset="0"/>
                                        </a:rPr>
                                        <m:t>𝟗</m:t>
                                      </m:r>
                                      <m:d>
                                        <m:d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</m:d>
                                      <m:r>
                                        <a:rPr lang="es-MX" sz="16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d>
                                        <m:d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r>
                                            <a:rPr lang="es-MX" sz="1600" b="1" i="1"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  <m:r>
                                            <a:rPr lang="es-MX" sz="1600" b="1" i="1">
                                              <a:latin typeface="Cambria Math" panose="02040503050406030204" pitchFamily="18" charset="0"/>
                                            </a:rPr>
                                            <m:t>.</m:t>
                                          </m:r>
                                          <m:r>
                                            <a:rPr lang="es-MX" sz="1600" b="1" i="1">
                                              <a:latin typeface="Cambria Math" panose="02040503050406030204" pitchFamily="18" charset="0"/>
                                            </a:rPr>
                                            <m:t>𝟗</m:t>
                                          </m:r>
                                        </m:e>
                                      </m:d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⁡{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sz="16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s-MX" sz="1600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s-MX" sz="1600" b="1" i="1">
                              <a:latin typeface="Cambria Math" panose="02040503050406030204" pitchFamily="18" charset="0"/>
                            </a:rPr>
                            <m:t>𝟗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s-MX" sz="16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s-MX" sz="1600" b="1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s-MX" sz="1600" b="1" i="1">
                                  <a:latin typeface="Cambria Math" panose="02040503050406030204" pitchFamily="18" charset="0"/>
                                </a:rPr>
                                <m:t>𝟗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)}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6B0A9BDD-D4FD-496D-9DF1-F942E690E6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4954" y="2318994"/>
                <a:ext cx="8825659" cy="2837468"/>
              </a:xfrm>
              <a:blipFill>
                <a:blip r:embed="rId2"/>
                <a:stretch>
                  <a:fillRect l="-138" t="-1073" r="-6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AE31683E-F6B4-4EFC-A5E7-0595C3F3F8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824279"/>
              </p:ext>
            </p:extLst>
          </p:nvPr>
        </p:nvGraphicFramePr>
        <p:xfrm>
          <a:off x="1479127" y="5291670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88032053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1300408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6643683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22295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/>
                        <a:t>Player 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95135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/>
                        <a:t>Player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Strategies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  <a:r>
                        <a:rPr lang="en-US" dirty="0"/>
                        <a:t> (prob. q)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</a:t>
                      </a:r>
                      <a:r>
                        <a:rPr lang="en-US" dirty="0"/>
                        <a:t> (prob. 1-q)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7626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  <a:r>
                        <a:rPr lang="en-US" dirty="0"/>
                        <a:t> (prob. 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a,e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b,f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89415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</a:t>
                      </a:r>
                      <a:r>
                        <a:rPr lang="en-US" dirty="0"/>
                        <a:t> (prob. 1-p)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c,g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d,h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349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3789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8CCB84-6266-4FA4-A370-37A2A97B4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QRE estimation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5A81243B-0F98-4277-A3CD-7793D1886B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2333222"/>
              </p:ext>
            </p:extLst>
          </p:nvPr>
        </p:nvGraphicFramePr>
        <p:xfrm>
          <a:off x="1683543" y="2999426"/>
          <a:ext cx="8824914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1638">
                  <a:extLst>
                    <a:ext uri="{9D8B030D-6E8A-4147-A177-3AD203B41FA5}">
                      <a16:colId xmlns:a16="http://schemas.microsoft.com/office/drawing/2014/main" val="3756464756"/>
                    </a:ext>
                  </a:extLst>
                </a:gridCol>
                <a:gridCol w="2941638">
                  <a:extLst>
                    <a:ext uri="{9D8B030D-6E8A-4147-A177-3AD203B41FA5}">
                      <a16:colId xmlns:a16="http://schemas.microsoft.com/office/drawing/2014/main" val="1549476181"/>
                    </a:ext>
                  </a:extLst>
                </a:gridCol>
                <a:gridCol w="2941638">
                  <a:extLst>
                    <a:ext uri="{9D8B030D-6E8A-4147-A177-3AD203B41FA5}">
                      <a16:colId xmlns:a16="http://schemas.microsoft.com/office/drawing/2014/main" val="34680108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noProof="0" dirty="0"/>
                        <a:t>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noProof="0" dirty="0"/>
                        <a:t>Maximum Likelihood Estimation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noProof="0" dirty="0"/>
                        <a:t>Bayesian Estimation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871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noProof="0" dirty="0"/>
                        <a:t>System of non-linear equations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07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noProof="0" dirty="0"/>
                        <a:t>Expected Utility 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US" noProof="0" dirty="0"/>
                    </a:p>
                    <a:p>
                      <a:pPr algn="just"/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noProof="0" dirty="0" err="1"/>
                        <a:t>Hierarquical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721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3864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0D6F78-4B6F-4FC7-B9F5-1AC0071A5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QRE (McKelvey, Palfrey&amp; Weber, 2000)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1E39E32B-0A39-4FA0-A05A-C0C9EC6B1A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280" t="27462" r="36297" b="54820"/>
          <a:stretch/>
        </p:blipFill>
        <p:spPr>
          <a:xfrm>
            <a:off x="25757" y="1594136"/>
            <a:ext cx="7753082" cy="195911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C1E17E4-7AB4-46AF-B980-CBB22E26F6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908" t="31506" r="37465" b="28253"/>
          <a:stretch/>
        </p:blipFill>
        <p:spPr>
          <a:xfrm>
            <a:off x="5901356" y="3181080"/>
            <a:ext cx="5998723" cy="37055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29E5EA87-75B1-4C2C-85E5-E313772C4B6E}"/>
                  </a:ext>
                </a:extLst>
              </p:cNvPr>
              <p:cNvSpPr txBox="1"/>
              <p:nvPr/>
            </p:nvSpPr>
            <p:spPr>
              <a:xfrm>
                <a:off x="502276" y="3553248"/>
                <a:ext cx="5190186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dirty="0"/>
                  <a:t>It can easily be shown that the equilibrium in these games is:</a:t>
                </a:r>
              </a:p>
              <a:p>
                <a:pPr algn="just"/>
                <a:r>
                  <a:rPr lang="en-US" dirty="0"/>
                  <a:t>* For player 2, choose strategy L with probability q=0.1 and strategy R with probability 1-q=0.9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For player 1, choose strategy U with probability p=0.5 and strategy D with probability 1-p=0.5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In other words,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)=(0.5,0.5,0.1,0.9)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29E5EA87-75B1-4C2C-85E5-E313772C4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76" y="3553248"/>
                <a:ext cx="5190186" cy="2862322"/>
              </a:xfrm>
              <a:prstGeom prst="rect">
                <a:avLst/>
              </a:prstGeom>
              <a:blipFill>
                <a:blip r:embed="rId4"/>
                <a:stretch>
                  <a:fillRect l="-939" t="-1279" r="-939" b="-1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448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BCD752-036B-4EF2-BED5-C17246DDA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story so far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63A96B-407B-4EA3-A63E-08403DC40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Games:</a:t>
            </a:r>
          </a:p>
          <a:p>
            <a:pPr lvl="1"/>
            <a:r>
              <a:rPr lang="en-US" dirty="0"/>
              <a:t>Battle of the sexes (2 pure strategy equilibriums and 1 mixed)</a:t>
            </a:r>
          </a:p>
          <a:p>
            <a:pPr lvl="1"/>
            <a:r>
              <a:rPr lang="en-US" dirty="0"/>
              <a:t>Asymmetric (1 unique equilibrium in mixed strategies)</a:t>
            </a:r>
          </a:p>
          <a:p>
            <a:pPr lvl="1"/>
            <a:r>
              <a:rPr lang="en-US" dirty="0"/>
              <a:t>Prisoner’s Dilemma (1 unique equilibrium in pure strategies)</a:t>
            </a:r>
          </a:p>
          <a:p>
            <a:pPr lvl="1"/>
            <a:r>
              <a:rPr lang="en-US" dirty="0"/>
              <a:t>O’ Neill’s game (1 unique equilibrium in mixed strategies)</a:t>
            </a:r>
          </a:p>
          <a:p>
            <a:pPr lvl="1"/>
            <a:endParaRPr lang="en-US" dirty="0"/>
          </a:p>
          <a:p>
            <a:r>
              <a:rPr lang="en-US" dirty="0"/>
              <a:t>Note: QRE is sensitive to payoffs, so we chose the following payoff matrices</a:t>
            </a:r>
          </a:p>
        </p:txBody>
      </p:sp>
    </p:spTree>
    <p:extLst>
      <p:ext uri="{BB962C8B-B14F-4D97-AF65-F5344CB8AC3E}">
        <p14:creationId xmlns:p14="http://schemas.microsoft.com/office/powerpoint/2010/main" val="2880821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A7C90E-82E5-4E7E-8497-65127BAC4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story so far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77F592BC-CF61-42C1-B824-D42F45020A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3424019"/>
              </p:ext>
            </p:extLst>
          </p:nvPr>
        </p:nvGraphicFramePr>
        <p:xfrm>
          <a:off x="125391" y="2358801"/>
          <a:ext cx="569586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965">
                  <a:extLst>
                    <a:ext uri="{9D8B030D-6E8A-4147-A177-3AD203B41FA5}">
                      <a16:colId xmlns:a16="http://schemas.microsoft.com/office/drawing/2014/main" val="3804995598"/>
                    </a:ext>
                  </a:extLst>
                </a:gridCol>
                <a:gridCol w="1423965">
                  <a:extLst>
                    <a:ext uri="{9D8B030D-6E8A-4147-A177-3AD203B41FA5}">
                      <a16:colId xmlns:a16="http://schemas.microsoft.com/office/drawing/2014/main" val="2330966025"/>
                    </a:ext>
                  </a:extLst>
                </a:gridCol>
                <a:gridCol w="1423965">
                  <a:extLst>
                    <a:ext uri="{9D8B030D-6E8A-4147-A177-3AD203B41FA5}">
                      <a16:colId xmlns:a16="http://schemas.microsoft.com/office/drawing/2014/main" val="3706212800"/>
                    </a:ext>
                  </a:extLst>
                </a:gridCol>
                <a:gridCol w="1423965">
                  <a:extLst>
                    <a:ext uri="{9D8B030D-6E8A-4147-A177-3AD203B41FA5}">
                      <a16:colId xmlns:a16="http://schemas.microsoft.com/office/drawing/2014/main" val="1136344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Prisoner’s Dilemma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/>
                        <a:t>Player 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692864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/>
                        <a:t>Player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Strategies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Cooperate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8804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Cooperate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-1,-1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-3,0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50539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-2,-2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751620"/>
                  </a:ext>
                </a:extLst>
              </a:tr>
            </a:tbl>
          </a:graphicData>
        </a:graphic>
      </p:graphicFrame>
      <p:graphicFrame>
        <p:nvGraphicFramePr>
          <p:cNvPr id="5" name="Marcador de contenido 3">
            <a:extLst>
              <a:ext uri="{FF2B5EF4-FFF2-40B4-BE49-F238E27FC236}">
                <a16:creationId xmlns:a16="http://schemas.microsoft.com/office/drawing/2014/main" id="{57495CB5-9E64-4887-83D8-834CB3B29A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0589404"/>
              </p:ext>
            </p:extLst>
          </p:nvPr>
        </p:nvGraphicFramePr>
        <p:xfrm>
          <a:off x="6369501" y="2343774"/>
          <a:ext cx="569586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965">
                  <a:extLst>
                    <a:ext uri="{9D8B030D-6E8A-4147-A177-3AD203B41FA5}">
                      <a16:colId xmlns:a16="http://schemas.microsoft.com/office/drawing/2014/main" val="3804995598"/>
                    </a:ext>
                  </a:extLst>
                </a:gridCol>
                <a:gridCol w="1423965">
                  <a:extLst>
                    <a:ext uri="{9D8B030D-6E8A-4147-A177-3AD203B41FA5}">
                      <a16:colId xmlns:a16="http://schemas.microsoft.com/office/drawing/2014/main" val="2330966025"/>
                    </a:ext>
                  </a:extLst>
                </a:gridCol>
                <a:gridCol w="1423965">
                  <a:extLst>
                    <a:ext uri="{9D8B030D-6E8A-4147-A177-3AD203B41FA5}">
                      <a16:colId xmlns:a16="http://schemas.microsoft.com/office/drawing/2014/main" val="3706212800"/>
                    </a:ext>
                  </a:extLst>
                </a:gridCol>
                <a:gridCol w="1423965">
                  <a:extLst>
                    <a:ext uri="{9D8B030D-6E8A-4147-A177-3AD203B41FA5}">
                      <a16:colId xmlns:a16="http://schemas.microsoft.com/office/drawing/2014/main" val="1136344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Battle of the sexes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/>
                        <a:t>Player 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692864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/>
                        <a:t>Player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Strategies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Ballet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8804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Ballet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50539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751620"/>
                  </a:ext>
                </a:extLst>
              </a:tr>
            </a:tbl>
          </a:graphicData>
        </a:graphic>
      </p:graphicFrame>
      <p:graphicFrame>
        <p:nvGraphicFramePr>
          <p:cNvPr id="6" name="Marcador de contenido 3">
            <a:extLst>
              <a:ext uri="{FF2B5EF4-FFF2-40B4-BE49-F238E27FC236}">
                <a16:creationId xmlns:a16="http://schemas.microsoft.com/office/drawing/2014/main" id="{A690908D-98E5-462A-A12C-720FDCFFB9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5634929"/>
              </p:ext>
            </p:extLst>
          </p:nvPr>
        </p:nvGraphicFramePr>
        <p:xfrm>
          <a:off x="123243" y="4507428"/>
          <a:ext cx="56958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965">
                  <a:extLst>
                    <a:ext uri="{9D8B030D-6E8A-4147-A177-3AD203B41FA5}">
                      <a16:colId xmlns:a16="http://schemas.microsoft.com/office/drawing/2014/main" val="3804995598"/>
                    </a:ext>
                  </a:extLst>
                </a:gridCol>
                <a:gridCol w="1423965">
                  <a:extLst>
                    <a:ext uri="{9D8B030D-6E8A-4147-A177-3AD203B41FA5}">
                      <a16:colId xmlns:a16="http://schemas.microsoft.com/office/drawing/2014/main" val="2330966025"/>
                    </a:ext>
                  </a:extLst>
                </a:gridCol>
                <a:gridCol w="1423965">
                  <a:extLst>
                    <a:ext uri="{9D8B030D-6E8A-4147-A177-3AD203B41FA5}">
                      <a16:colId xmlns:a16="http://schemas.microsoft.com/office/drawing/2014/main" val="3706212800"/>
                    </a:ext>
                  </a:extLst>
                </a:gridCol>
                <a:gridCol w="1423965">
                  <a:extLst>
                    <a:ext uri="{9D8B030D-6E8A-4147-A177-3AD203B41FA5}">
                      <a16:colId xmlns:a16="http://schemas.microsoft.com/office/drawing/2014/main" val="1136344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Asymmetric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/>
                        <a:t>Player 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692864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/>
                        <a:t>Player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Strategies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8804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50539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751620"/>
                  </a:ext>
                </a:extLst>
              </a:tr>
            </a:tbl>
          </a:graphicData>
        </a:graphic>
      </p:graphicFrame>
      <p:graphicFrame>
        <p:nvGraphicFramePr>
          <p:cNvPr id="7" name="Marcador de contenido 3">
            <a:extLst>
              <a:ext uri="{FF2B5EF4-FFF2-40B4-BE49-F238E27FC236}">
                <a16:creationId xmlns:a16="http://schemas.microsoft.com/office/drawing/2014/main" id="{91798343-873E-4CED-9006-B6303B1361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6249938"/>
              </p:ext>
            </p:extLst>
          </p:nvPr>
        </p:nvGraphicFramePr>
        <p:xfrm>
          <a:off x="6382385" y="4198333"/>
          <a:ext cx="5695860" cy="23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310">
                  <a:extLst>
                    <a:ext uri="{9D8B030D-6E8A-4147-A177-3AD203B41FA5}">
                      <a16:colId xmlns:a16="http://schemas.microsoft.com/office/drawing/2014/main" val="3804995598"/>
                    </a:ext>
                  </a:extLst>
                </a:gridCol>
                <a:gridCol w="949310">
                  <a:extLst>
                    <a:ext uri="{9D8B030D-6E8A-4147-A177-3AD203B41FA5}">
                      <a16:colId xmlns:a16="http://schemas.microsoft.com/office/drawing/2014/main" val="2330966025"/>
                    </a:ext>
                  </a:extLst>
                </a:gridCol>
                <a:gridCol w="949310">
                  <a:extLst>
                    <a:ext uri="{9D8B030D-6E8A-4147-A177-3AD203B41FA5}">
                      <a16:colId xmlns:a16="http://schemas.microsoft.com/office/drawing/2014/main" val="3706212800"/>
                    </a:ext>
                  </a:extLst>
                </a:gridCol>
                <a:gridCol w="949310">
                  <a:extLst>
                    <a:ext uri="{9D8B030D-6E8A-4147-A177-3AD203B41FA5}">
                      <a16:colId xmlns:a16="http://schemas.microsoft.com/office/drawing/2014/main" val="1136344575"/>
                    </a:ext>
                  </a:extLst>
                </a:gridCol>
                <a:gridCol w="949310">
                  <a:extLst>
                    <a:ext uri="{9D8B030D-6E8A-4147-A177-3AD203B41FA5}">
                      <a16:colId xmlns:a16="http://schemas.microsoft.com/office/drawing/2014/main" val="2650372881"/>
                    </a:ext>
                  </a:extLst>
                </a:gridCol>
                <a:gridCol w="949310">
                  <a:extLst>
                    <a:ext uri="{9D8B030D-6E8A-4147-A177-3AD203B41FA5}">
                      <a16:colId xmlns:a16="http://schemas.microsoft.com/office/drawing/2014/main" val="2841802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O’Neill’s Game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dirty="0"/>
                        <a:t>Player 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692864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r>
                        <a:rPr lang="en-US" dirty="0"/>
                        <a:t>Player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Strategies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Joker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Queen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8804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Joker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50539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Queen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75162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0756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341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0353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515191-2B09-41F2-94C5-8C78D7138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story so far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BE20A99-4089-4453-95DF-29765F9D54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Century Gothic" panose="020B0502020202020204" pitchFamily="34" charset="0"/>
                  </a:rPr>
                  <a:t>Standardize the payoffs between 0 and 1 using (</a:t>
                </a:r>
                <a:r>
                  <a:rPr lang="en-US" dirty="0" err="1">
                    <a:latin typeface="Century Gothic" panose="020B0502020202020204" pitchFamily="34" charset="0"/>
                  </a:rPr>
                  <a:t>Goeree</a:t>
                </a:r>
                <a:r>
                  <a:rPr lang="en-US" dirty="0">
                    <a:latin typeface="Century Gothic" panose="020B0502020202020204" pitchFamily="34" charset="0"/>
                  </a:rPr>
                  <a:t>, Holt &amp; Palfrey, 2003):</a:t>
                </a: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Justification: QRE is sensitive to the payoffs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BE20A99-4089-4453-95DF-29765F9D54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52" t="-891" r="-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6197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A7C90E-82E5-4E7E-8497-65127BAC4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story so far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77F592BC-CF61-42C1-B824-D42F45020A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5159906"/>
              </p:ext>
            </p:extLst>
          </p:nvPr>
        </p:nvGraphicFramePr>
        <p:xfrm>
          <a:off x="125391" y="2358801"/>
          <a:ext cx="569586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965">
                  <a:extLst>
                    <a:ext uri="{9D8B030D-6E8A-4147-A177-3AD203B41FA5}">
                      <a16:colId xmlns:a16="http://schemas.microsoft.com/office/drawing/2014/main" val="3804995598"/>
                    </a:ext>
                  </a:extLst>
                </a:gridCol>
                <a:gridCol w="1423965">
                  <a:extLst>
                    <a:ext uri="{9D8B030D-6E8A-4147-A177-3AD203B41FA5}">
                      <a16:colId xmlns:a16="http://schemas.microsoft.com/office/drawing/2014/main" val="2330966025"/>
                    </a:ext>
                  </a:extLst>
                </a:gridCol>
                <a:gridCol w="1423965">
                  <a:extLst>
                    <a:ext uri="{9D8B030D-6E8A-4147-A177-3AD203B41FA5}">
                      <a16:colId xmlns:a16="http://schemas.microsoft.com/office/drawing/2014/main" val="3706212800"/>
                    </a:ext>
                  </a:extLst>
                </a:gridCol>
                <a:gridCol w="1423965">
                  <a:extLst>
                    <a:ext uri="{9D8B030D-6E8A-4147-A177-3AD203B41FA5}">
                      <a16:colId xmlns:a16="http://schemas.microsoft.com/office/drawing/2014/main" val="1136344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Prisoner’s Dilemma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/>
                        <a:t>Player 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692864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/>
                        <a:t>Player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Strategies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Cooperate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8804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Cooperate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0.66,0.66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50539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0.33,0.33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751620"/>
                  </a:ext>
                </a:extLst>
              </a:tr>
            </a:tbl>
          </a:graphicData>
        </a:graphic>
      </p:graphicFrame>
      <p:graphicFrame>
        <p:nvGraphicFramePr>
          <p:cNvPr id="5" name="Marcador de contenido 3">
            <a:extLst>
              <a:ext uri="{FF2B5EF4-FFF2-40B4-BE49-F238E27FC236}">
                <a16:creationId xmlns:a16="http://schemas.microsoft.com/office/drawing/2014/main" id="{57495CB5-9E64-4887-83D8-834CB3B29A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8876352"/>
              </p:ext>
            </p:extLst>
          </p:nvPr>
        </p:nvGraphicFramePr>
        <p:xfrm>
          <a:off x="6369501" y="2343774"/>
          <a:ext cx="569586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965">
                  <a:extLst>
                    <a:ext uri="{9D8B030D-6E8A-4147-A177-3AD203B41FA5}">
                      <a16:colId xmlns:a16="http://schemas.microsoft.com/office/drawing/2014/main" val="3804995598"/>
                    </a:ext>
                  </a:extLst>
                </a:gridCol>
                <a:gridCol w="1423965">
                  <a:extLst>
                    <a:ext uri="{9D8B030D-6E8A-4147-A177-3AD203B41FA5}">
                      <a16:colId xmlns:a16="http://schemas.microsoft.com/office/drawing/2014/main" val="2330966025"/>
                    </a:ext>
                  </a:extLst>
                </a:gridCol>
                <a:gridCol w="1423965">
                  <a:extLst>
                    <a:ext uri="{9D8B030D-6E8A-4147-A177-3AD203B41FA5}">
                      <a16:colId xmlns:a16="http://schemas.microsoft.com/office/drawing/2014/main" val="3706212800"/>
                    </a:ext>
                  </a:extLst>
                </a:gridCol>
                <a:gridCol w="1423965">
                  <a:extLst>
                    <a:ext uri="{9D8B030D-6E8A-4147-A177-3AD203B41FA5}">
                      <a16:colId xmlns:a16="http://schemas.microsoft.com/office/drawing/2014/main" val="1136344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Battle of the sexes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/>
                        <a:t>Player 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692864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/>
                        <a:t>Player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Strategies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Ballet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8804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Ballet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50539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751620"/>
                  </a:ext>
                </a:extLst>
              </a:tr>
            </a:tbl>
          </a:graphicData>
        </a:graphic>
      </p:graphicFrame>
      <p:graphicFrame>
        <p:nvGraphicFramePr>
          <p:cNvPr id="6" name="Marcador de contenido 3">
            <a:extLst>
              <a:ext uri="{FF2B5EF4-FFF2-40B4-BE49-F238E27FC236}">
                <a16:creationId xmlns:a16="http://schemas.microsoft.com/office/drawing/2014/main" id="{A690908D-98E5-462A-A12C-720FDCFFB9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5751630"/>
              </p:ext>
            </p:extLst>
          </p:nvPr>
        </p:nvGraphicFramePr>
        <p:xfrm>
          <a:off x="123243" y="4507428"/>
          <a:ext cx="56958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965">
                  <a:extLst>
                    <a:ext uri="{9D8B030D-6E8A-4147-A177-3AD203B41FA5}">
                      <a16:colId xmlns:a16="http://schemas.microsoft.com/office/drawing/2014/main" val="3804995598"/>
                    </a:ext>
                  </a:extLst>
                </a:gridCol>
                <a:gridCol w="1423965">
                  <a:extLst>
                    <a:ext uri="{9D8B030D-6E8A-4147-A177-3AD203B41FA5}">
                      <a16:colId xmlns:a16="http://schemas.microsoft.com/office/drawing/2014/main" val="2330966025"/>
                    </a:ext>
                  </a:extLst>
                </a:gridCol>
                <a:gridCol w="1423965">
                  <a:extLst>
                    <a:ext uri="{9D8B030D-6E8A-4147-A177-3AD203B41FA5}">
                      <a16:colId xmlns:a16="http://schemas.microsoft.com/office/drawing/2014/main" val="3706212800"/>
                    </a:ext>
                  </a:extLst>
                </a:gridCol>
                <a:gridCol w="1423965">
                  <a:extLst>
                    <a:ext uri="{9D8B030D-6E8A-4147-A177-3AD203B41FA5}">
                      <a16:colId xmlns:a16="http://schemas.microsoft.com/office/drawing/2014/main" val="1136344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Asymmetric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/>
                        <a:t>Player 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692864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/>
                        <a:t>Player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Strategies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8804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50539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0.11,0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751620"/>
                  </a:ext>
                </a:extLst>
              </a:tr>
            </a:tbl>
          </a:graphicData>
        </a:graphic>
      </p:graphicFrame>
      <p:graphicFrame>
        <p:nvGraphicFramePr>
          <p:cNvPr id="7" name="Marcador de contenido 3">
            <a:extLst>
              <a:ext uri="{FF2B5EF4-FFF2-40B4-BE49-F238E27FC236}">
                <a16:creationId xmlns:a16="http://schemas.microsoft.com/office/drawing/2014/main" id="{91798343-873E-4CED-9006-B6303B1361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3408092"/>
              </p:ext>
            </p:extLst>
          </p:nvPr>
        </p:nvGraphicFramePr>
        <p:xfrm>
          <a:off x="6382385" y="4198333"/>
          <a:ext cx="5695860" cy="23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310">
                  <a:extLst>
                    <a:ext uri="{9D8B030D-6E8A-4147-A177-3AD203B41FA5}">
                      <a16:colId xmlns:a16="http://schemas.microsoft.com/office/drawing/2014/main" val="3804995598"/>
                    </a:ext>
                  </a:extLst>
                </a:gridCol>
                <a:gridCol w="949310">
                  <a:extLst>
                    <a:ext uri="{9D8B030D-6E8A-4147-A177-3AD203B41FA5}">
                      <a16:colId xmlns:a16="http://schemas.microsoft.com/office/drawing/2014/main" val="2330966025"/>
                    </a:ext>
                  </a:extLst>
                </a:gridCol>
                <a:gridCol w="949310">
                  <a:extLst>
                    <a:ext uri="{9D8B030D-6E8A-4147-A177-3AD203B41FA5}">
                      <a16:colId xmlns:a16="http://schemas.microsoft.com/office/drawing/2014/main" val="3706212800"/>
                    </a:ext>
                  </a:extLst>
                </a:gridCol>
                <a:gridCol w="949310">
                  <a:extLst>
                    <a:ext uri="{9D8B030D-6E8A-4147-A177-3AD203B41FA5}">
                      <a16:colId xmlns:a16="http://schemas.microsoft.com/office/drawing/2014/main" val="1136344575"/>
                    </a:ext>
                  </a:extLst>
                </a:gridCol>
                <a:gridCol w="949310">
                  <a:extLst>
                    <a:ext uri="{9D8B030D-6E8A-4147-A177-3AD203B41FA5}">
                      <a16:colId xmlns:a16="http://schemas.microsoft.com/office/drawing/2014/main" val="2650372881"/>
                    </a:ext>
                  </a:extLst>
                </a:gridCol>
                <a:gridCol w="949310">
                  <a:extLst>
                    <a:ext uri="{9D8B030D-6E8A-4147-A177-3AD203B41FA5}">
                      <a16:colId xmlns:a16="http://schemas.microsoft.com/office/drawing/2014/main" val="2841802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O’Neill’s Game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dirty="0"/>
                        <a:t>Player 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692864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r>
                        <a:rPr lang="en-US" dirty="0"/>
                        <a:t>Player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Strategies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Joker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Queen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8804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Joker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50539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Queen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75162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0756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341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8681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E32C2C8-BD38-4C3E-B2CD-453E8CB935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049" t="10309" r="29965" b="16416"/>
          <a:stretch/>
        </p:blipFill>
        <p:spPr>
          <a:xfrm>
            <a:off x="489387" y="1533336"/>
            <a:ext cx="5265321" cy="529246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A82C43B-AAD1-4EAC-B537-931827B4E7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887" t="10309" r="28908" b="13221"/>
          <a:stretch/>
        </p:blipFill>
        <p:spPr>
          <a:xfrm>
            <a:off x="6437292" y="1493946"/>
            <a:ext cx="5267460" cy="524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501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CD09FA-8128-4280-8EED-ADBDE6476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What’s next?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F38437-BDD3-44E7-8434-DCED9F7F5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Estimate a different value of lambda for each player</a:t>
            </a:r>
          </a:p>
          <a:p>
            <a:pPr lvl="1" algn="just"/>
            <a:r>
              <a:rPr lang="en-US" dirty="0"/>
              <a:t>Does it make sense to assume that (generally) one player is more rational than the other?</a:t>
            </a:r>
          </a:p>
          <a:p>
            <a:pPr algn="just"/>
            <a:r>
              <a:rPr lang="en-US" dirty="0"/>
              <a:t>Hierarchical modeling</a:t>
            </a:r>
          </a:p>
          <a:p>
            <a:pPr lvl="1" algn="just"/>
            <a:r>
              <a:rPr lang="en-US" dirty="0"/>
              <a:t>Does it make sense to assume that in a given population there are more rational people than others?</a:t>
            </a:r>
          </a:p>
          <a:p>
            <a:pPr lvl="1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816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48119B-29CC-485F-A3DC-A86862C94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Game Theory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AAE23E-7D48-4825-AEB9-09498ADD7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Study of </a:t>
            </a:r>
            <a:r>
              <a:rPr lang="en-US" b="1" dirty="0"/>
              <a:t>strategic behavior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Types:</a:t>
            </a:r>
          </a:p>
          <a:p>
            <a:pPr lvl="1" algn="just"/>
            <a:r>
              <a:rPr lang="en-US" dirty="0"/>
              <a:t>Standard</a:t>
            </a:r>
          </a:p>
          <a:p>
            <a:pPr lvl="1" algn="just"/>
            <a:r>
              <a:rPr lang="en-US" dirty="0"/>
              <a:t>Behavioral</a:t>
            </a:r>
          </a:p>
          <a:p>
            <a:pPr lvl="1" algn="just"/>
            <a:r>
              <a:rPr lang="en-US" dirty="0"/>
              <a:t>Differential</a:t>
            </a:r>
          </a:p>
          <a:p>
            <a:pPr lvl="1" algn="just"/>
            <a:r>
              <a:rPr lang="en-US" dirty="0"/>
              <a:t>Evolutionary</a:t>
            </a:r>
          </a:p>
          <a:p>
            <a:pPr lvl="1" algn="just"/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084256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F894E8-68B5-4AF4-A6EC-598CBC7EE9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Quantal Response Equilibrium Experiments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3C00D0-8329-4B26-9EE0-274BC9AE49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1017" y="5344050"/>
            <a:ext cx="8825658" cy="861420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es-MX" dirty="0" err="1"/>
              <a:t>Jesus</a:t>
            </a:r>
            <a:r>
              <a:rPr lang="es-MX" dirty="0"/>
              <a:t> Manuel Villarreal Ulloa</a:t>
            </a:r>
          </a:p>
          <a:p>
            <a:pPr algn="r"/>
            <a:r>
              <a:rPr lang="es-MX" dirty="0"/>
              <a:t>Darío Trujano </a:t>
            </a:r>
            <a:r>
              <a:rPr lang="es-MX" dirty="0" err="1"/>
              <a:t>ochoa</a:t>
            </a:r>
            <a:endParaRPr lang="es-MX" dirty="0"/>
          </a:p>
          <a:p>
            <a:pPr algn="r"/>
            <a:r>
              <a:rPr lang="es-MX" dirty="0"/>
              <a:t>Hrayr Der Hagopian </a:t>
            </a:r>
            <a:r>
              <a:rPr lang="es-MX" dirty="0" err="1"/>
              <a:t>Tlapanco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30059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E01CB9-B679-43DF-ABF8-034D6B2E5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Experiments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AE8C12-609D-4AFB-AE08-E4A92E57A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6 different games:</a:t>
            </a:r>
          </a:p>
          <a:p>
            <a:pPr lvl="1" algn="just"/>
            <a:r>
              <a:rPr lang="en-US" dirty="0"/>
              <a:t>2X2</a:t>
            </a:r>
          </a:p>
          <a:p>
            <a:pPr lvl="1" algn="just"/>
            <a:r>
              <a:rPr lang="en-US" dirty="0"/>
              <a:t>2X3</a:t>
            </a:r>
          </a:p>
          <a:p>
            <a:pPr lvl="1" algn="just"/>
            <a:r>
              <a:rPr lang="en-US" dirty="0"/>
              <a:t>3X3</a:t>
            </a:r>
          </a:p>
          <a:p>
            <a:pPr lvl="1" algn="just"/>
            <a:r>
              <a:rPr lang="en-US" dirty="0"/>
              <a:t>3X4</a:t>
            </a:r>
          </a:p>
          <a:p>
            <a:pPr lvl="1" algn="just"/>
            <a:r>
              <a:rPr lang="en-US" dirty="0"/>
              <a:t>2X4</a:t>
            </a:r>
          </a:p>
          <a:p>
            <a:pPr lvl="1" algn="just"/>
            <a:r>
              <a:rPr lang="en-US" dirty="0"/>
              <a:t>4X4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1557A4D4-FF57-4F42-A983-70DBE05F6DC9}"/>
              </a:ext>
            </a:extLst>
          </p:cNvPr>
          <p:cNvSpPr txBox="1">
            <a:spLocks/>
          </p:cNvSpPr>
          <p:nvPr/>
        </p:nvSpPr>
        <p:spPr>
          <a:xfrm>
            <a:off x="7347546" y="2601351"/>
            <a:ext cx="4410865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Programmed to play “n” times against an opponent, where “n” is variable</a:t>
            </a:r>
          </a:p>
          <a:p>
            <a:pPr algn="just"/>
            <a:r>
              <a:rPr lang="en-US" dirty="0"/>
              <a:t>Feedback after every trial: your payoff and your opponent’s</a:t>
            </a:r>
          </a:p>
          <a:p>
            <a:pPr algn="just"/>
            <a:r>
              <a:rPr lang="en-US" dirty="0"/>
              <a:t>NOT available: cumulative payoff</a:t>
            </a:r>
          </a:p>
          <a:p>
            <a:pPr algn="just"/>
            <a:r>
              <a:rPr lang="en-US" dirty="0"/>
              <a:t>Why?-&gt; Independence assumption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642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F894E8-68B5-4AF4-A6EC-598CBC7EE9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Quantal Response Equilibrium Optimal Design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3C00D0-8329-4B26-9EE0-274BC9AE49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1017" y="5344050"/>
            <a:ext cx="8825658" cy="861420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es-MX" dirty="0" err="1"/>
              <a:t>Jesus</a:t>
            </a:r>
            <a:r>
              <a:rPr lang="es-MX" dirty="0"/>
              <a:t> Manuel Villarreal Ulloa</a:t>
            </a:r>
          </a:p>
          <a:p>
            <a:pPr algn="r"/>
            <a:r>
              <a:rPr lang="es-MX" dirty="0"/>
              <a:t>Darío Trujano </a:t>
            </a:r>
            <a:r>
              <a:rPr lang="es-MX" dirty="0" err="1"/>
              <a:t>ochoa</a:t>
            </a:r>
            <a:endParaRPr lang="es-MX" dirty="0"/>
          </a:p>
          <a:p>
            <a:pPr algn="r"/>
            <a:r>
              <a:rPr lang="es-MX" dirty="0"/>
              <a:t>Hrayr Der Hagopian </a:t>
            </a:r>
            <a:r>
              <a:rPr lang="es-MX" dirty="0" err="1"/>
              <a:t>Tlapanco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613244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8286D8-37C8-4403-A3BA-31501FB01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Games with unique mixed strategy Nash Equilibrium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90DC0C-5970-4193-9F6B-1649EED6B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Lemma:</a:t>
            </a:r>
            <a:r>
              <a:rPr lang="en-US" dirty="0"/>
              <a:t> In any 2X2 normal form game, there is a unique mixed Nash equilibrium in the non-degenerated sense </a:t>
            </a:r>
            <a:r>
              <a:rPr lang="en-US" dirty="0" err="1"/>
              <a:t>iff</a:t>
            </a:r>
            <a:r>
              <a:rPr lang="en-US" dirty="0"/>
              <a:t> no player is always indifferent between his strategies nor has a weakly (or strongly) dominant strategy</a:t>
            </a:r>
          </a:p>
          <a:p>
            <a:endParaRPr lang="en-US" dirty="0"/>
          </a:p>
          <a:p>
            <a:r>
              <a:rPr lang="en-US" dirty="0"/>
              <a:t>Additional requirement: Either of the two holds:</a:t>
            </a:r>
          </a:p>
          <a:p>
            <a:pPr lvl="1"/>
            <a:r>
              <a:rPr lang="en-US" dirty="0" err="1"/>
              <a:t>i</a:t>
            </a:r>
            <a:r>
              <a:rPr lang="en-US" dirty="0"/>
              <a:t>) a&gt;c and b&lt;d for player 1 and e&lt;f and g&gt;h for player 2</a:t>
            </a:r>
          </a:p>
          <a:p>
            <a:pPr lvl="1"/>
            <a:r>
              <a:rPr lang="en-US" dirty="0"/>
              <a:t>ii) a&lt;c and b&gt;d for player 1 and e&gt;f and g&lt;h for player 2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106EAF40-F18B-4B32-A1F4-660FEFB6F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439950"/>
              </p:ext>
            </p:extLst>
          </p:nvPr>
        </p:nvGraphicFramePr>
        <p:xfrm>
          <a:off x="1775341" y="5253033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88032053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1300408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6643683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22295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/>
                        <a:t>Player 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95135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/>
                        <a:t>Player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Strategies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  <a:r>
                        <a:rPr lang="en-US" dirty="0"/>
                        <a:t> (prob. q)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</a:t>
                      </a:r>
                      <a:r>
                        <a:rPr lang="en-US" dirty="0"/>
                        <a:t> (prob. 1-q)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7626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  <a:r>
                        <a:rPr lang="en-US" dirty="0"/>
                        <a:t> (prob. 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a,e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b,f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89415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</a:t>
                      </a:r>
                      <a:r>
                        <a:rPr lang="en-US" dirty="0"/>
                        <a:t> (prob. 1-p)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c,g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d,h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349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50423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FC2444-8347-47A5-B52C-ACF2F54E4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Two commonly used utility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2EE5F012-B1E5-4906-9794-79CA3BF16C6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algn="just"/>
                <a:r>
                  <a:rPr lang="en-US" dirty="0"/>
                  <a:t>For Prospect Theory:</a:t>
                </a:r>
              </a:p>
              <a:p>
                <a:pPr algn="just"/>
                <a:r>
                  <a:rPr lang="en-US" dirty="0"/>
                  <a:t>Value Function: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2EE5F012-B1E5-4906-9794-79CA3BF16C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53" t="-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4">
                <a:extLst>
                  <a:ext uri="{FF2B5EF4-FFF2-40B4-BE49-F238E27FC236}">
                    <a16:creationId xmlns:a16="http://schemas.microsoft.com/office/drawing/2014/main" id="{C5B982C1-98C3-4B85-BBDB-D03D80F7C14C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algn="just"/>
                <a:r>
                  <a:rPr lang="en-US" dirty="0"/>
                  <a:t>Goeree et. al.</a:t>
                </a:r>
              </a:p>
              <a:p>
                <a:pPr algn="just"/>
                <a:r>
                  <a:rPr lang="en-US" dirty="0"/>
                  <a:t>Utility function: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Marcador de contenido 4">
                <a:extLst>
                  <a:ext uri="{FF2B5EF4-FFF2-40B4-BE49-F238E27FC236}">
                    <a16:creationId xmlns:a16="http://schemas.microsoft.com/office/drawing/2014/main" id="{C5B982C1-98C3-4B85-BBDB-D03D80F7C1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53" t="-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uadroTexto 2">
            <a:extLst>
              <a:ext uri="{FF2B5EF4-FFF2-40B4-BE49-F238E27FC236}">
                <a16:creationId xmlns:a16="http://schemas.microsoft.com/office/drawing/2014/main" id="{6D2B0ADB-3561-4709-9584-13B7D8D75AFB}"/>
              </a:ext>
            </a:extLst>
          </p:cNvPr>
          <p:cNvSpPr txBox="1"/>
          <p:nvPr/>
        </p:nvSpPr>
        <p:spPr>
          <a:xfrm>
            <a:off x="1481070" y="4134123"/>
            <a:ext cx="90538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 idea is that a certain value of lambda (QRE) in conjunction with the parameters of Prospect Theory (lambda and beta) will be able to map a cloud of points in the plane. Similarly, the same value of lambda (QRE) combined with a value of r (</a:t>
            </a:r>
            <a:r>
              <a:rPr lang="en-US" dirty="0" err="1"/>
              <a:t>Goeree’s</a:t>
            </a:r>
            <a:r>
              <a:rPr lang="en-US" dirty="0"/>
              <a:t> utility function) will map a cloud of points (many of them different) in the same plane.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Which are the values of the payoff matrix that should be chosen so as to separate as much as possible the two clouds?</a:t>
            </a:r>
          </a:p>
        </p:txBody>
      </p:sp>
    </p:spTree>
    <p:extLst>
      <p:ext uri="{BB962C8B-B14F-4D97-AF65-F5344CB8AC3E}">
        <p14:creationId xmlns:p14="http://schemas.microsoft.com/office/powerpoint/2010/main" val="22931464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40537AD4-8E24-480C-B87D-988CBE52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Purpose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6777113-050C-4450-9A20-62D93F882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Design a 2X2 game that:</a:t>
            </a:r>
          </a:p>
          <a:p>
            <a:pPr lvl="1" algn="just"/>
            <a:r>
              <a:rPr lang="en-US" dirty="0"/>
              <a:t>Has the payoffs that maximized the distance between the clouds of points in the plane</a:t>
            </a:r>
          </a:p>
          <a:p>
            <a:pPr lvl="1" algn="just"/>
            <a:r>
              <a:rPr lang="en-US" dirty="0"/>
              <a:t>Has a unique equilibrium in mixed strategies (why?-&gt; stability)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Have people play this optimized game</a:t>
            </a:r>
          </a:p>
          <a:p>
            <a:pPr lvl="1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4336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A8E527-6DCA-4FF4-AB15-732A2CE34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Bibliography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86C058-8A6F-4C3B-BF7A-434A1AF43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Goeree</a:t>
            </a:r>
            <a:r>
              <a:rPr lang="en-US" dirty="0"/>
              <a:t>, J.K., Holt, C.A., &amp; Palfrey, T.R. (2016). </a:t>
            </a:r>
            <a:r>
              <a:rPr lang="en-US" i="1" dirty="0"/>
              <a:t>Quantal Response Equilibrium A Stochastic Theory of Games.</a:t>
            </a:r>
            <a:r>
              <a:rPr lang="en-US" dirty="0"/>
              <a:t> USA: Princeton University Press.</a:t>
            </a:r>
          </a:p>
          <a:p>
            <a:pPr algn="just"/>
            <a:r>
              <a:rPr lang="en-US" dirty="0" err="1"/>
              <a:t>Goeree</a:t>
            </a:r>
            <a:r>
              <a:rPr lang="en-US" dirty="0"/>
              <a:t>, J.K., Holt, C.A., &amp; Palfrey, T.R. (2003). Risk averse behavior in generalized matching pennies games. </a:t>
            </a:r>
            <a:r>
              <a:rPr lang="en-US" i="1" dirty="0"/>
              <a:t>Games and Economic Behavior, 45(1), </a:t>
            </a:r>
            <a:r>
              <a:rPr lang="en-US" dirty="0"/>
              <a:t>97-113.</a:t>
            </a:r>
          </a:p>
          <a:p>
            <a:pPr algn="just"/>
            <a:r>
              <a:rPr lang="en-US" dirty="0"/>
              <a:t>McKelvey, R. D., Palfrey, T. R., &amp; Weber, R. A. (2000). The effects of payoff magnitude and heterogeneity on behavior in 2× 2 games with unique mixed strategy equilibria. </a:t>
            </a:r>
            <a:r>
              <a:rPr lang="en-US" i="1" dirty="0"/>
              <a:t>Journal of Economic Behavior &amp; Organization</a:t>
            </a:r>
            <a:r>
              <a:rPr lang="en-US" dirty="0"/>
              <a:t>, </a:t>
            </a:r>
            <a:r>
              <a:rPr lang="en-US" i="1" dirty="0"/>
              <a:t>42</a:t>
            </a:r>
            <a:r>
              <a:rPr lang="en-US" dirty="0"/>
              <a:t>(4), 523-548.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5081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8D8E04-683B-4470-AB93-26D83285F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92329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562A3C-BF00-4438-B7AE-158973344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Game Theory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AD7ECC-CBCE-43A9-B35C-48FC391C0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Elements of a game:</a:t>
            </a:r>
          </a:p>
          <a:p>
            <a:pPr lvl="1" algn="just"/>
            <a:r>
              <a:rPr lang="en-US" dirty="0"/>
              <a:t>Players</a:t>
            </a:r>
          </a:p>
          <a:p>
            <a:pPr lvl="1" algn="just"/>
            <a:r>
              <a:rPr lang="en-US" dirty="0"/>
              <a:t>Strategies</a:t>
            </a:r>
          </a:p>
          <a:p>
            <a:pPr lvl="1" algn="just"/>
            <a:r>
              <a:rPr lang="en-US" dirty="0"/>
              <a:t>Payoffs</a:t>
            </a:r>
          </a:p>
          <a:p>
            <a:pPr lvl="2" algn="just"/>
            <a:r>
              <a:rPr lang="en-US" dirty="0"/>
              <a:t>Utility</a:t>
            </a:r>
          </a:p>
        </p:txBody>
      </p:sp>
    </p:spTree>
    <p:extLst>
      <p:ext uri="{BB962C8B-B14F-4D97-AF65-F5344CB8AC3E}">
        <p14:creationId xmlns:p14="http://schemas.microsoft.com/office/powerpoint/2010/main" val="2242364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3EDE5-8613-4283-8F9C-75F3F267B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Game Theory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D3F442-D44F-4A1F-9907-E7EF9A18B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34153"/>
            <a:ext cx="8825659" cy="4623847"/>
          </a:xfrm>
        </p:spPr>
        <p:txBody>
          <a:bodyPr/>
          <a:lstStyle/>
          <a:p>
            <a:pPr algn="just"/>
            <a:r>
              <a:rPr lang="en-US" b="1" dirty="0"/>
              <a:t>Types:</a:t>
            </a:r>
          </a:p>
          <a:p>
            <a:pPr lvl="1" algn="just"/>
            <a:r>
              <a:rPr lang="en-US" dirty="0"/>
              <a:t>According to </a:t>
            </a:r>
            <a:r>
              <a:rPr lang="en-US" b="1" dirty="0"/>
              <a:t>who chooses first</a:t>
            </a:r>
          </a:p>
          <a:p>
            <a:pPr lvl="2" algn="just"/>
            <a:r>
              <a:rPr lang="en-US" dirty="0"/>
              <a:t>Simultaneous</a:t>
            </a:r>
          </a:p>
          <a:p>
            <a:pPr lvl="2" algn="just"/>
            <a:r>
              <a:rPr lang="en-US" dirty="0"/>
              <a:t>Sequential</a:t>
            </a:r>
          </a:p>
          <a:p>
            <a:pPr lvl="1" algn="just"/>
            <a:r>
              <a:rPr lang="en-US" dirty="0"/>
              <a:t>According to </a:t>
            </a:r>
            <a:r>
              <a:rPr lang="en-US" b="1" dirty="0"/>
              <a:t>payoff structure</a:t>
            </a:r>
          </a:p>
          <a:p>
            <a:pPr lvl="2" algn="just"/>
            <a:r>
              <a:rPr lang="en-US" dirty="0"/>
              <a:t>Zero sum games</a:t>
            </a:r>
          </a:p>
          <a:p>
            <a:pPr lvl="2" algn="just"/>
            <a:r>
              <a:rPr lang="en-US" dirty="0"/>
              <a:t>Constant sum games</a:t>
            </a:r>
          </a:p>
          <a:p>
            <a:pPr lvl="2" algn="just"/>
            <a:r>
              <a:rPr lang="en-US" dirty="0"/>
              <a:t>Non constant sum games</a:t>
            </a:r>
          </a:p>
          <a:p>
            <a:pPr lvl="1" algn="just"/>
            <a:r>
              <a:rPr lang="en-US" dirty="0"/>
              <a:t>According to the </a:t>
            </a:r>
            <a:r>
              <a:rPr lang="en-US" b="1" dirty="0"/>
              <a:t>number of times played</a:t>
            </a:r>
          </a:p>
          <a:p>
            <a:pPr lvl="2" algn="just"/>
            <a:r>
              <a:rPr lang="en-US" dirty="0"/>
              <a:t>One shot</a:t>
            </a:r>
          </a:p>
          <a:p>
            <a:pPr lvl="2" algn="just"/>
            <a:r>
              <a:rPr lang="en-US" dirty="0"/>
              <a:t>More than one shot</a:t>
            </a:r>
          </a:p>
          <a:p>
            <a:pPr lvl="1" algn="just"/>
            <a:r>
              <a:rPr lang="en-US" dirty="0"/>
              <a:t>etc.</a:t>
            </a:r>
          </a:p>
          <a:p>
            <a:pPr lvl="1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070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0CA70A-3219-4D9A-A5AF-A78D78E0A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Game Theory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E8365E-4193-467C-81E7-11BA43876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Dominant Strategy</a:t>
            </a:r>
          </a:p>
          <a:p>
            <a:pPr lvl="1" algn="just"/>
            <a:r>
              <a:rPr lang="en-US" dirty="0"/>
              <a:t>Weak</a:t>
            </a:r>
          </a:p>
          <a:p>
            <a:pPr lvl="1" algn="just"/>
            <a:r>
              <a:rPr lang="en-US" dirty="0"/>
              <a:t>Strong</a:t>
            </a:r>
          </a:p>
          <a:p>
            <a:pPr algn="just"/>
            <a:r>
              <a:rPr lang="en-US" b="1" dirty="0"/>
              <a:t>Equilibrium (Nash)</a:t>
            </a:r>
          </a:p>
          <a:p>
            <a:pPr lvl="1" algn="just"/>
            <a:r>
              <a:rPr lang="en-US" dirty="0"/>
              <a:t>Pure </a:t>
            </a:r>
          </a:p>
          <a:p>
            <a:pPr lvl="1" algn="just"/>
            <a:r>
              <a:rPr lang="en-US" dirty="0"/>
              <a:t>Mixed</a:t>
            </a:r>
          </a:p>
        </p:txBody>
      </p:sp>
    </p:spTree>
    <p:extLst>
      <p:ext uri="{BB962C8B-B14F-4D97-AF65-F5344CB8AC3E}">
        <p14:creationId xmlns:p14="http://schemas.microsoft.com/office/powerpoint/2010/main" val="383180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C19780-B063-4406-9019-84BF3D147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Game Theory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D3D40F-D9AB-4A19-A93E-0BD6E0947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Correspondence of </a:t>
            </a:r>
            <a:r>
              <a:rPr lang="en-US" b="1" dirty="0"/>
              <a:t>best responses</a:t>
            </a:r>
          </a:p>
        </p:txBody>
      </p:sp>
      <p:pic>
        <p:nvPicPr>
          <p:cNvPr id="1026" name="Picture 2" descr="Resultado de imagen para best response correspondences">
            <a:extLst>
              <a:ext uri="{FF2B5EF4-FFF2-40B4-BE49-F238E27FC236}">
                <a16:creationId xmlns:a16="http://schemas.microsoft.com/office/drawing/2014/main" id="{0B9A0981-405B-4CDB-B90B-C870A0E3F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507" y="4982625"/>
            <a:ext cx="476250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best response correspondences">
            <a:extLst>
              <a:ext uri="{FF2B5EF4-FFF2-40B4-BE49-F238E27FC236}">
                <a16:creationId xmlns:a16="http://schemas.microsoft.com/office/drawing/2014/main" id="{0BA31C5C-3804-43AA-97E3-D925975F7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74" y="3322418"/>
            <a:ext cx="6657975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5BC52E-EC15-4B86-8E8A-BA426360962C}"/>
              </a:ext>
            </a:extLst>
          </p:cNvPr>
          <p:cNvSpPr txBox="1"/>
          <p:nvPr/>
        </p:nvSpPr>
        <p:spPr>
          <a:xfrm>
            <a:off x="8268237" y="2421235"/>
            <a:ext cx="340002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In the top panel we can see the possible best responses for a 2x2 game.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In the panel shown below, we see how an equilibrium is determined: first we consider one player’s best response relation, then the other player’s, and finally we impose one above the other. The intersection between best responses is a Nash Equilibrium</a:t>
            </a:r>
          </a:p>
        </p:txBody>
      </p:sp>
    </p:spTree>
    <p:extLst>
      <p:ext uri="{BB962C8B-B14F-4D97-AF65-F5344CB8AC3E}">
        <p14:creationId xmlns:p14="http://schemas.microsoft.com/office/powerpoint/2010/main" val="3876205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E09A7D-6C87-44C1-AB14-D3B3FAF2A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Quantal Response Equilibrium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1D72D53-B7DB-45BE-A4C7-CA23BB453E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54955" y="2603500"/>
                <a:ext cx="8290704" cy="3416300"/>
              </a:xfrm>
            </p:spPr>
            <p:txBody>
              <a:bodyPr/>
              <a:lstStyle/>
              <a:p>
                <a:pPr algn="just"/>
                <a:r>
                  <a:rPr lang="en-US" dirty="0"/>
                  <a:t>Bounded Rationality model for equilibrium (</a:t>
                </a:r>
                <a:r>
                  <a:rPr lang="en-US" dirty="0" err="1"/>
                  <a:t>Goeree</a:t>
                </a:r>
                <a:r>
                  <a:rPr lang="en-US" dirty="0"/>
                  <a:t>, Holt &amp; Palfrey, 2016)</a:t>
                </a:r>
              </a:p>
              <a:p>
                <a:pPr algn="just"/>
                <a:r>
                  <a:rPr lang="en-US" dirty="0"/>
                  <a:t>Logit form: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⁡{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⁡{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 algn="just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∈[0,∞)</m:t>
                    </m:r>
                  </m:oMath>
                </a14:m>
                <a:r>
                  <a:rPr lang="en-US" dirty="0"/>
                  <a:t> is interpreted as a rationality parameter: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/>
                  <a:t> it is seen as “irrational”, and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 it is seen as “perfectly rational”</a:t>
                </a:r>
              </a:p>
              <a:p>
                <a:pPr marL="0" indent="0" algn="just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:r>
                  <a:rPr lang="en-US" dirty="0"/>
                  <a:t>It can be thought of as a “smooth” best response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1D72D53-B7DB-45BE-A4C7-CA23BB453E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4955" y="2603500"/>
                <a:ext cx="8290704" cy="3416300"/>
              </a:xfrm>
              <a:blipFill>
                <a:blip r:embed="rId2"/>
                <a:stretch>
                  <a:fillRect l="-588" t="-891" r="-66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DF40A2A0-0392-49D5-B8D9-5A47072E4B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65" t="24518" r="43908" b="8876"/>
          <a:stretch/>
        </p:blipFill>
        <p:spPr>
          <a:xfrm>
            <a:off x="9710670" y="4373507"/>
            <a:ext cx="2472595" cy="247398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557BECE-2C31-4753-AD4A-7B566A4687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494" t="19328" r="42007" b="14180"/>
          <a:stretch/>
        </p:blipFill>
        <p:spPr>
          <a:xfrm>
            <a:off x="9710671" y="1667732"/>
            <a:ext cx="2472752" cy="246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148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044EED-1DD5-4895-94D4-C199F28F7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QRE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C949629-D9E3-4451-8F3C-1E594B9A7A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US" b="1" dirty="0"/>
                  <a:t>System of non-linear equations: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⁡{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}</m:t>
                        </m:r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⁡{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}</m:t>
                            </m:r>
                          </m:e>
                        </m:nary>
                      </m:den>
                    </m:f>
                  </m:oMath>
                </a14:m>
                <a:r>
                  <a:rPr lang="en-US" dirty="0"/>
                  <a:t>, where </a:t>
                </a:r>
                <a:r>
                  <a:rPr lang="en-US" dirty="0" err="1"/>
                  <a:t>i</a:t>
                </a:r>
                <a:r>
                  <a:rPr lang="en-US" dirty="0"/>
                  <a:t> denotes the player and j denotes the strategy</a:t>
                </a:r>
              </a:p>
              <a:p>
                <a:pPr algn="just"/>
                <a:r>
                  <a:rPr lang="en-US" dirty="0"/>
                  <a:t>However, the expected utility of player i’s j-</a:t>
                </a:r>
                <a:r>
                  <a:rPr lang="en-US" dirty="0" err="1"/>
                  <a:t>th</a:t>
                </a:r>
                <a:r>
                  <a:rPr lang="en-US" dirty="0"/>
                  <a:t> strategy is determined by plugging in the other player’s probability of choosing his or her first and second strategy. </a:t>
                </a:r>
              </a:p>
              <a:p>
                <a:pPr algn="just"/>
                <a:r>
                  <a:rPr lang="en-US" dirty="0"/>
                  <a:t>But that player determines his or her probability by taking into account the expected utility of his or her strategies!!!</a:t>
                </a:r>
              </a:p>
              <a:p>
                <a:pPr algn="just"/>
                <a:r>
                  <a:rPr lang="en-US" dirty="0"/>
                  <a:t>Solution approach: Fix the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(for several values), then solve the system of equations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C949629-D9E3-4451-8F3C-1E594B9A7A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" t="-891" r="-622" b="-53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7223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1686DC-CC97-41DF-9195-48A7AA856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QRE 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6B0A9BDD-D4FD-496D-9DF1-F942E690E6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54954" y="2603500"/>
                <a:ext cx="8825659" cy="2128756"/>
              </a:xfrm>
            </p:spPr>
            <p:txBody>
              <a:bodyPr/>
              <a:lstStyle/>
              <a:p>
                <a:pPr algn="just"/>
                <a:r>
                  <a:rPr lang="en-US" dirty="0"/>
                  <a:t>To get a look at the problem: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∈{1,2}</m:t>
                    </m:r>
                  </m:oMath>
                </a14:m>
                <a:endParaRPr lang="en-US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⁡{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⁡{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⁡{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)}</m:t>
                          </m:r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⁡{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)}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algn="just"/>
                <a:r>
                  <a:rPr lang="en-US" dirty="0"/>
                  <a:t>But what’s the value of q?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⁡{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}</m:t>
                          </m:r>
                        </m:num>
                        <m:den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⁡{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}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⁡{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)}</m:t>
                          </m:r>
                        </m:num>
                        <m:den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⁡{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)}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6B0A9BDD-D4FD-496D-9DF1-F942E690E6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4954" y="2603500"/>
                <a:ext cx="8825659" cy="2128756"/>
              </a:xfrm>
              <a:blipFill>
                <a:blip r:embed="rId2"/>
                <a:stretch>
                  <a:fillRect l="-138" t="-143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AE31683E-F6B4-4EFC-A5E7-0595C3F3F8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072823"/>
              </p:ext>
            </p:extLst>
          </p:nvPr>
        </p:nvGraphicFramePr>
        <p:xfrm>
          <a:off x="1479127" y="4866663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88032053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1300408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6643683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22295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/>
                        <a:t>Player 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95135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/>
                        <a:t>Player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Strategies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  <a:r>
                        <a:rPr lang="en-US" dirty="0"/>
                        <a:t> (prob. q)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</a:t>
                      </a:r>
                      <a:r>
                        <a:rPr lang="en-US" dirty="0"/>
                        <a:t> (prob. 1-q)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7626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  <a:r>
                        <a:rPr lang="en-US" dirty="0"/>
                        <a:t> (prob. 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a,e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b,f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89415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</a:t>
                      </a:r>
                      <a:r>
                        <a:rPr lang="en-US" dirty="0"/>
                        <a:t> (prob. 1-p)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c,g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d,h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349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96513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542</TotalTime>
  <Words>1526</Words>
  <Application>Microsoft Office PowerPoint</Application>
  <PresentationFormat>Panorámica</PresentationFormat>
  <Paragraphs>314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2" baseType="lpstr">
      <vt:lpstr>Arial</vt:lpstr>
      <vt:lpstr>Cambria Math</vt:lpstr>
      <vt:lpstr>Century Gothic</vt:lpstr>
      <vt:lpstr>Wingdings 3</vt:lpstr>
      <vt:lpstr>Sala de reuniones Ion</vt:lpstr>
      <vt:lpstr>Quantal Response Equilibrium Simulations</vt:lpstr>
      <vt:lpstr>Game Theory</vt:lpstr>
      <vt:lpstr>Game Theory</vt:lpstr>
      <vt:lpstr>Game Theory</vt:lpstr>
      <vt:lpstr>Game Theory</vt:lpstr>
      <vt:lpstr>Game Theory</vt:lpstr>
      <vt:lpstr>Quantal Response Equilibrium</vt:lpstr>
      <vt:lpstr>QRE estimation</vt:lpstr>
      <vt:lpstr>QRE estimation</vt:lpstr>
      <vt:lpstr>QRE estimation</vt:lpstr>
      <vt:lpstr>QRE estimation</vt:lpstr>
      <vt:lpstr>QRE estimation</vt:lpstr>
      <vt:lpstr>QRE (McKelvey, Palfrey&amp; Weber, 2000)</vt:lpstr>
      <vt:lpstr>The story so far</vt:lpstr>
      <vt:lpstr>The story so far</vt:lpstr>
      <vt:lpstr>The story so far</vt:lpstr>
      <vt:lpstr>The story so far</vt:lpstr>
      <vt:lpstr>Presentación de PowerPoint</vt:lpstr>
      <vt:lpstr>What’s next?</vt:lpstr>
      <vt:lpstr>Quantal Response Equilibrium Experiments</vt:lpstr>
      <vt:lpstr>Experiments</vt:lpstr>
      <vt:lpstr>Quantal Response Equilibrium Optimal Design</vt:lpstr>
      <vt:lpstr>Games with unique mixed strategy Nash Equilibrium</vt:lpstr>
      <vt:lpstr>Two commonly used utility functions</vt:lpstr>
      <vt:lpstr>Purpose</vt:lpstr>
      <vt:lpstr>Bibliography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Hrayr Der Hagopian</dc:creator>
  <cp:lastModifiedBy>Dario Trujano Ochoa</cp:lastModifiedBy>
  <cp:revision>74</cp:revision>
  <dcterms:created xsi:type="dcterms:W3CDTF">2018-03-05T06:00:59Z</dcterms:created>
  <dcterms:modified xsi:type="dcterms:W3CDTF">2018-03-08T20:05:34Z</dcterms:modified>
</cp:coreProperties>
</file>