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2" r:id="rId12"/>
    <p:sldId id="265" r:id="rId13"/>
    <p:sldId id="278" r:id="rId14"/>
    <p:sldId id="273" r:id="rId15"/>
    <p:sldId id="274" r:id="rId16"/>
    <p:sldId id="280" r:id="rId17"/>
    <p:sldId id="279" r:id="rId18"/>
    <p:sldId id="275" r:id="rId19"/>
    <p:sldId id="277" r:id="rId20"/>
    <p:sldId id="257" r:id="rId21"/>
    <p:sldId id="267" r:id="rId22"/>
    <p:sldId id="258" r:id="rId23"/>
    <p:sldId id="266" r:id="rId24"/>
    <p:sldId id="276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94E8-68B5-4AF4-A6EC-598CBC7EE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 Simulations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C00D0-8329-4B26-9EE0-274BC9A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017" y="5344050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MX" dirty="0" err="1"/>
              <a:t>Jesus</a:t>
            </a:r>
            <a:r>
              <a:rPr lang="es-MX" dirty="0"/>
              <a:t> Manuel Villarreal Ulloa</a:t>
            </a:r>
          </a:p>
          <a:p>
            <a:pPr algn="r"/>
            <a:r>
              <a:rPr lang="es-MX" dirty="0"/>
              <a:t>Darío Trujano </a:t>
            </a:r>
            <a:r>
              <a:rPr lang="es-MX" dirty="0" err="1"/>
              <a:t>ochoa</a:t>
            </a:r>
            <a:endParaRPr lang="es-MX" dirty="0"/>
          </a:p>
          <a:p>
            <a:pPr algn="r"/>
            <a:r>
              <a:rPr lang="es-MX" dirty="0"/>
              <a:t>Hrayr Der Hagopian </a:t>
            </a:r>
            <a:r>
              <a:rPr lang="es-MX" dirty="0" err="1"/>
              <a:t>Tlapanco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931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07649-B762-4E35-B61C-DA369B33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2C9473-F18F-44FE-898F-5D0891C5B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Expected Utility Estimate:</a:t>
                </a:r>
              </a:p>
              <a:p>
                <a:pPr algn="just"/>
                <a:r>
                  <a:rPr lang="en-US" dirty="0"/>
                  <a:t>What we can do is use the unbiased MLE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a binomial distribution: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in other words, we use the relative frequency as an estimator of the probability with which each player chooses each of his, her strategies</a:t>
                </a:r>
              </a:p>
              <a:p>
                <a:pPr algn="just"/>
                <a:r>
                  <a:rPr lang="en-US" dirty="0"/>
                  <a:t>Then, we find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that maximizes the likelihood of the observed data, i.e. use MLE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2C9473-F18F-44FE-898F-5D0891C5B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6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86DC-CC97-41DF-9195-48A7AA85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Consider the previous example. Assume that player A chose 10 out of 100 times strategy 2, and player B chose half the time strategy 1, then: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=0.9=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  <a:blipFill>
                <a:blip r:embed="rId2"/>
                <a:stretch>
                  <a:fillRect l="-138" t="-891" r="-6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31683E-F6B4-4EFC-A5E7-0595C3F3F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24279"/>
              </p:ext>
            </p:extLst>
          </p:nvPr>
        </p:nvGraphicFramePr>
        <p:xfrm>
          <a:off x="1479127" y="529167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0320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04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643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29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13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94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c,g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d,h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8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CCB84-6266-4FA4-A370-37A2A97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A81243B-0F98-4277-A3CD-7793D1886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36300"/>
              </p:ext>
            </p:extLst>
          </p:nvPr>
        </p:nvGraphicFramePr>
        <p:xfrm>
          <a:off x="1155700" y="2603500"/>
          <a:ext cx="882491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3756464756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1549476181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346801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Maximum Likelihood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Bayesian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7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System of non-linear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noProof="0" dirty="0"/>
                        <a:t>Expected Utility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noProof="0" dirty="0"/>
                    </a:p>
                    <a:p>
                      <a:pPr algn="just"/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2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6F78-4B6F-4FC7-B9F5-1AC0071A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(McKelvey, Palfrey&amp; Weber, 2000)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E39E32B-0A39-4FA0-A05A-C0C9EC6B1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80" t="27462" r="36297" b="54820"/>
          <a:stretch/>
        </p:blipFill>
        <p:spPr>
          <a:xfrm>
            <a:off x="25757" y="1594136"/>
            <a:ext cx="7753082" cy="19591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1E17E4-7AB4-46AF-B980-CBB22E26F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8" t="31506" r="37465" b="28253"/>
          <a:stretch/>
        </p:blipFill>
        <p:spPr>
          <a:xfrm>
            <a:off x="5901356" y="3181080"/>
            <a:ext cx="5998723" cy="3705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9E5EA87-75B1-4C2C-85E5-E313772C4B6E}"/>
                  </a:ext>
                </a:extLst>
              </p:cNvPr>
              <p:cNvSpPr txBox="1"/>
              <p:nvPr/>
            </p:nvSpPr>
            <p:spPr>
              <a:xfrm>
                <a:off x="502276" y="3553248"/>
                <a:ext cx="51901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It can easily be shown that the equilibrium in these games is:</a:t>
                </a:r>
              </a:p>
              <a:p>
                <a:pPr algn="just"/>
                <a:r>
                  <a:rPr lang="en-US" dirty="0"/>
                  <a:t>* For player 2, choose strategy L with probability q=0.1 and strategy R with probability 1-q=0.9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For player 1, choose strategy U with probability p=0.5 and strategy D with probability 1-p=0.5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In other words,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)=(0.5,0.5,0.1,0.9)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9E5EA87-75B1-4C2C-85E5-E313772C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" y="3553248"/>
                <a:ext cx="5190186" cy="2862322"/>
              </a:xfrm>
              <a:prstGeom prst="rect">
                <a:avLst/>
              </a:prstGeom>
              <a:blipFill>
                <a:blip r:embed="rId4"/>
                <a:stretch>
                  <a:fillRect l="-939" t="-1279" r="-939" b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D752-036B-4EF2-BED5-C17246D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3A96B-407B-4EA3-A63E-08403DC4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Games:</a:t>
            </a:r>
          </a:p>
          <a:p>
            <a:pPr lvl="1"/>
            <a:r>
              <a:rPr lang="en-US" dirty="0"/>
              <a:t>Battle of the sexes (2 pure strategy equilibriums and 1 mixed)</a:t>
            </a:r>
          </a:p>
          <a:p>
            <a:pPr lvl="1"/>
            <a:r>
              <a:rPr lang="en-US" dirty="0"/>
              <a:t>Asymmetric (1 unique equilibrium in mixed strategies)</a:t>
            </a:r>
          </a:p>
          <a:p>
            <a:pPr lvl="1"/>
            <a:r>
              <a:rPr lang="en-US" dirty="0"/>
              <a:t>Prisoner’s Dilemma (1 unique equilibrium in pure strategies)</a:t>
            </a:r>
          </a:p>
          <a:p>
            <a:pPr lvl="1"/>
            <a:r>
              <a:rPr lang="en-US" dirty="0"/>
              <a:t>O’ Neill’s game (1 unique equilibrium in mixed strategies)</a:t>
            </a:r>
          </a:p>
          <a:p>
            <a:pPr lvl="1"/>
            <a:endParaRPr lang="en-US" dirty="0"/>
          </a:p>
          <a:p>
            <a:r>
              <a:rPr lang="en-US" dirty="0"/>
              <a:t>Note: QRE is sensitive to payoffs, so we chose the following payoff matrices</a:t>
            </a:r>
          </a:p>
        </p:txBody>
      </p:sp>
    </p:spTree>
    <p:extLst>
      <p:ext uri="{BB962C8B-B14F-4D97-AF65-F5344CB8AC3E}">
        <p14:creationId xmlns:p14="http://schemas.microsoft.com/office/powerpoint/2010/main" val="288082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C90E-82E5-4E7E-8497-65127BA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7F592BC-CF61-42C1-B824-D42F45020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424019"/>
              </p:ext>
            </p:extLst>
          </p:nvPr>
        </p:nvGraphicFramePr>
        <p:xfrm>
          <a:off x="125391" y="2358801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Prisoner’s Dilemma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57495CB5-9E64-4887-83D8-834CB3B29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589404"/>
              </p:ext>
            </p:extLst>
          </p:nvPr>
        </p:nvGraphicFramePr>
        <p:xfrm>
          <a:off x="6369501" y="2343774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Battle of the sexes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A690908D-98E5-462A-A12C-720FDCFFB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634929"/>
              </p:ext>
            </p:extLst>
          </p:nvPr>
        </p:nvGraphicFramePr>
        <p:xfrm>
          <a:off x="123243" y="4507428"/>
          <a:ext cx="56958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Asymmetric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91798343-873E-4CED-9006-B6303B136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49938"/>
              </p:ext>
            </p:extLst>
          </p:nvPr>
        </p:nvGraphicFramePr>
        <p:xfrm>
          <a:off x="6382385" y="4198333"/>
          <a:ext cx="569586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10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650372881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84180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O’Neill’s Game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7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4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35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15191-2B09-41F2-94C5-8C78D713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E20A99-4089-4453-95DF-29765F9D5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entury Gothic" panose="020B0502020202020204" pitchFamily="34" charset="0"/>
                  </a:rPr>
                  <a:t>Standardize the payoffs between 0 and 1 using (</a:t>
                </a:r>
                <a:r>
                  <a:rPr lang="en-US" dirty="0" err="1">
                    <a:latin typeface="Century Gothic" panose="020B0502020202020204" pitchFamily="34" charset="0"/>
                  </a:rPr>
                  <a:t>Goeree</a:t>
                </a:r>
                <a:r>
                  <a:rPr lang="en-US" dirty="0">
                    <a:latin typeface="Century Gothic" panose="020B0502020202020204" pitchFamily="34" charset="0"/>
                  </a:rPr>
                  <a:t>, Holt &amp; Palfrey, 2003):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Justification: QRE is sensitive to the payoffs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E20A99-4089-4453-95DF-29765F9D5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891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9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C90E-82E5-4E7E-8497-65127BA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so far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7F592BC-CF61-42C1-B824-D42F45020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59906"/>
              </p:ext>
            </p:extLst>
          </p:nvPr>
        </p:nvGraphicFramePr>
        <p:xfrm>
          <a:off x="125391" y="2358801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Prisoner’s Dilemma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0.66,0.66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0.33,0.33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57495CB5-9E64-4887-83D8-834CB3B29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76352"/>
              </p:ext>
            </p:extLst>
          </p:nvPr>
        </p:nvGraphicFramePr>
        <p:xfrm>
          <a:off x="6369501" y="2343774"/>
          <a:ext cx="5695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Battle of the sexes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A690908D-98E5-462A-A12C-720FDCFFB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751630"/>
              </p:ext>
            </p:extLst>
          </p:nvPr>
        </p:nvGraphicFramePr>
        <p:xfrm>
          <a:off x="123243" y="4507428"/>
          <a:ext cx="56958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1423965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Asymmetric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91798343-873E-4CED-9006-B6303B136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08092"/>
              </p:ext>
            </p:extLst>
          </p:nvPr>
        </p:nvGraphicFramePr>
        <p:xfrm>
          <a:off x="6382385" y="4198333"/>
          <a:ext cx="569586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10">
                  <a:extLst>
                    <a:ext uri="{9D8B030D-6E8A-4147-A177-3AD203B41FA5}">
                      <a16:colId xmlns:a16="http://schemas.microsoft.com/office/drawing/2014/main" val="3804995598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33096602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3706212800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1136344575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650372881"/>
                    </a:ext>
                  </a:extLst>
                </a:gridCol>
                <a:gridCol w="949310">
                  <a:extLst>
                    <a:ext uri="{9D8B030D-6E8A-4147-A177-3AD203B41FA5}">
                      <a16:colId xmlns:a16="http://schemas.microsoft.com/office/drawing/2014/main" val="284180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O’Neill’s Game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9286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80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05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1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7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4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8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32C2C8-BD38-4C3E-B2CD-453E8CB93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9" t="10309" r="29965" b="16416"/>
          <a:stretch/>
        </p:blipFill>
        <p:spPr>
          <a:xfrm>
            <a:off x="489387" y="1533336"/>
            <a:ext cx="5265321" cy="52924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82C43B-AAD1-4EAC-B537-931827B4E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87" t="10309" r="28908" b="13221"/>
          <a:stretch/>
        </p:blipFill>
        <p:spPr>
          <a:xfrm>
            <a:off x="6437292" y="1493946"/>
            <a:ext cx="5267460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0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D09FA-8128-4280-8EED-ADBDE647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38437-BDD3-44E7-8434-DCED9F7F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Estimate a different value of lambda for each player</a:t>
            </a:r>
          </a:p>
          <a:p>
            <a:pPr lvl="1" algn="just"/>
            <a:r>
              <a:rPr lang="en-US" dirty="0"/>
              <a:t>Does it make sense to assume that (generally) one player is more rational than the other?</a:t>
            </a:r>
          </a:p>
          <a:p>
            <a:pPr algn="just"/>
            <a:r>
              <a:rPr lang="en-US" dirty="0"/>
              <a:t>Hierarchical modeling</a:t>
            </a:r>
          </a:p>
          <a:p>
            <a:pPr lvl="1" algn="just"/>
            <a:r>
              <a:rPr lang="en-US" dirty="0"/>
              <a:t>Does it make sense to assume that in a given population there are more rational people than others?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119B-29CC-485F-A3DC-A86862C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AE23E-7D48-4825-AEB9-09498ADD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Study of </a:t>
            </a:r>
            <a:r>
              <a:rPr lang="en-US" b="1" dirty="0"/>
              <a:t>strategic behavior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Types:</a:t>
            </a:r>
          </a:p>
          <a:p>
            <a:pPr lvl="1" algn="just"/>
            <a:r>
              <a:rPr lang="en-US" dirty="0"/>
              <a:t>Standard</a:t>
            </a:r>
          </a:p>
          <a:p>
            <a:pPr lvl="1" algn="just"/>
            <a:r>
              <a:rPr lang="en-US" dirty="0"/>
              <a:t>Behavioral</a:t>
            </a:r>
          </a:p>
          <a:p>
            <a:pPr lvl="1" algn="just"/>
            <a:r>
              <a:rPr lang="en-US" dirty="0"/>
              <a:t>Differential</a:t>
            </a:r>
          </a:p>
          <a:p>
            <a:pPr lvl="1" algn="just"/>
            <a:r>
              <a:rPr lang="en-US" dirty="0"/>
              <a:t>Evolutionary</a:t>
            </a:r>
          </a:p>
          <a:p>
            <a:pPr lvl="1" algn="just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84256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94E8-68B5-4AF4-A6EC-598CBC7EE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C00D0-8329-4B26-9EE0-274BC9A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017" y="5344050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MX" dirty="0" err="1"/>
              <a:t>Jesus</a:t>
            </a:r>
            <a:r>
              <a:rPr lang="es-MX" dirty="0"/>
              <a:t> Manuel Villarreal Ulloa</a:t>
            </a:r>
          </a:p>
          <a:p>
            <a:pPr algn="r"/>
            <a:r>
              <a:rPr lang="es-MX" dirty="0"/>
              <a:t>Darío Trujano </a:t>
            </a:r>
            <a:r>
              <a:rPr lang="es-MX" dirty="0" err="1"/>
              <a:t>ochoa</a:t>
            </a:r>
            <a:endParaRPr lang="es-MX" dirty="0"/>
          </a:p>
          <a:p>
            <a:pPr algn="r"/>
            <a:r>
              <a:rPr lang="es-MX" dirty="0"/>
              <a:t>Hrayr Der Hagopian </a:t>
            </a:r>
            <a:r>
              <a:rPr lang="es-MX" dirty="0" err="1"/>
              <a:t>Tlapanco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05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01CB9-B679-43DF-ABF8-034D6B2E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E8C12-609D-4AFB-AE08-E4A92E57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6 different games:</a:t>
            </a:r>
          </a:p>
          <a:p>
            <a:pPr lvl="1" algn="just"/>
            <a:r>
              <a:rPr lang="en-US" dirty="0"/>
              <a:t>2X2</a:t>
            </a:r>
          </a:p>
          <a:p>
            <a:pPr lvl="1" algn="just"/>
            <a:r>
              <a:rPr lang="en-US" dirty="0"/>
              <a:t>2X3</a:t>
            </a:r>
          </a:p>
          <a:p>
            <a:pPr lvl="1" algn="just"/>
            <a:r>
              <a:rPr lang="en-US" dirty="0"/>
              <a:t>3X3</a:t>
            </a:r>
          </a:p>
          <a:p>
            <a:pPr lvl="1" algn="just"/>
            <a:r>
              <a:rPr lang="en-US" dirty="0"/>
              <a:t>3X4</a:t>
            </a:r>
          </a:p>
          <a:p>
            <a:pPr lvl="1" algn="just"/>
            <a:r>
              <a:rPr lang="en-US" dirty="0"/>
              <a:t>2X4</a:t>
            </a:r>
          </a:p>
          <a:p>
            <a:pPr lvl="1" algn="just"/>
            <a:r>
              <a:rPr lang="en-US" dirty="0"/>
              <a:t>4X4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557A4D4-FF57-4F42-A983-70DBE05F6DC9}"/>
              </a:ext>
            </a:extLst>
          </p:cNvPr>
          <p:cNvSpPr txBox="1">
            <a:spLocks/>
          </p:cNvSpPr>
          <p:nvPr/>
        </p:nvSpPr>
        <p:spPr>
          <a:xfrm>
            <a:off x="7347546" y="2601351"/>
            <a:ext cx="441086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Programmed to play “n” times against an opponent, where “n” is variable</a:t>
            </a:r>
          </a:p>
          <a:p>
            <a:pPr algn="just"/>
            <a:r>
              <a:rPr lang="en-US" dirty="0"/>
              <a:t>Feedback after every trial: your payoff and your opponent’s</a:t>
            </a:r>
          </a:p>
          <a:p>
            <a:pPr algn="just"/>
            <a:r>
              <a:rPr lang="en-US" dirty="0"/>
              <a:t>NOT available: cumulative payoff</a:t>
            </a:r>
          </a:p>
          <a:p>
            <a:pPr algn="just"/>
            <a:r>
              <a:rPr lang="en-US" dirty="0"/>
              <a:t>Why?-&gt; Independence assumption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94E8-68B5-4AF4-A6EC-598CBC7EE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 Optimal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C00D0-8329-4B26-9EE0-274BC9A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017" y="5344050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MX" dirty="0" err="1"/>
              <a:t>Jesus</a:t>
            </a:r>
            <a:r>
              <a:rPr lang="es-MX" dirty="0"/>
              <a:t> Manuel Villarreal Ulloa</a:t>
            </a:r>
          </a:p>
          <a:p>
            <a:pPr algn="r"/>
            <a:r>
              <a:rPr lang="es-MX" dirty="0"/>
              <a:t>Darío Trujano </a:t>
            </a:r>
            <a:r>
              <a:rPr lang="es-MX" dirty="0" err="1"/>
              <a:t>ochoa</a:t>
            </a:r>
            <a:endParaRPr lang="es-MX" dirty="0"/>
          </a:p>
          <a:p>
            <a:pPr algn="r"/>
            <a:r>
              <a:rPr lang="es-MX" dirty="0"/>
              <a:t>Hrayr Der Hagopian </a:t>
            </a:r>
            <a:r>
              <a:rPr lang="es-MX" dirty="0" err="1"/>
              <a:t>Tlapanco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132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286D8-37C8-4403-A3BA-31501FB0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Games with unique mixed strategy Nash Equilibrium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0DC0C-5970-4193-9F6B-1649EED6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Lemma:</a:t>
            </a:r>
            <a:r>
              <a:rPr lang="en-US" dirty="0"/>
              <a:t> In any 2X2 normal form game, there is a unique mixed Nash equilibrium in the non-degenerated sense </a:t>
            </a:r>
            <a:r>
              <a:rPr lang="en-US" dirty="0" err="1"/>
              <a:t>iff</a:t>
            </a:r>
            <a:r>
              <a:rPr lang="en-US" dirty="0"/>
              <a:t> no player is always indifferent between his strategies nor has a weakly (or strongly) dominant strategy</a:t>
            </a:r>
          </a:p>
          <a:p>
            <a:endParaRPr lang="en-US" dirty="0"/>
          </a:p>
          <a:p>
            <a:r>
              <a:rPr lang="en-US" dirty="0"/>
              <a:t>Additional requirement: Either of the two holds: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) a&gt;c and b&lt;d for player 1 and e&lt;f and g&gt;h for player 2</a:t>
            </a:r>
          </a:p>
          <a:p>
            <a:pPr lvl="1"/>
            <a:r>
              <a:rPr lang="en-US" dirty="0"/>
              <a:t>ii) a&lt;c and b&gt;d for player 1 and e&gt;f and g&lt;h for player 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6EAF40-F18B-4B32-A1F4-660FEFB6F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39950"/>
              </p:ext>
            </p:extLst>
          </p:nvPr>
        </p:nvGraphicFramePr>
        <p:xfrm>
          <a:off x="1775341" y="525303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0320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04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643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29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13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94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c,g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d,h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4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C2444-8347-47A5-B52C-ACF2F54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commonly used 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EE5F012-B1E5-4906-9794-79CA3BF16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For Prospect Theory:</a:t>
                </a:r>
              </a:p>
              <a:p>
                <a:pPr algn="just"/>
                <a:r>
                  <a:rPr lang="en-US" dirty="0"/>
                  <a:t>Value Function: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EE5F012-B1E5-4906-9794-79CA3BF16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53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C5B982C1-98C3-4B85-BBDB-D03D80F7C1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Goeree et. al.</a:t>
                </a:r>
              </a:p>
              <a:p>
                <a:pPr algn="just"/>
                <a:r>
                  <a:rPr lang="en-US" dirty="0"/>
                  <a:t>Utility function: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C5B982C1-98C3-4B85-BBDB-D03D80F7C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53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6D2B0ADB-3561-4709-9584-13B7D8D75AFB}"/>
              </a:ext>
            </a:extLst>
          </p:cNvPr>
          <p:cNvSpPr txBox="1"/>
          <p:nvPr/>
        </p:nvSpPr>
        <p:spPr>
          <a:xfrm>
            <a:off x="1481070" y="4134123"/>
            <a:ext cx="9053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idea is that a certain value of lambda (QRE) in conjunction with the parameters of Prospect Theory (lambda and beta) will be able to map a cloud of points in the plane. Similarly, the same value of lambda (QRE) combined with a value of r (</a:t>
            </a:r>
            <a:r>
              <a:rPr lang="en-US" dirty="0" err="1"/>
              <a:t>Goeree’s</a:t>
            </a:r>
            <a:r>
              <a:rPr lang="en-US" dirty="0"/>
              <a:t> utility function) will map a cloud of points (many of them different) in the same plane.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Which are the values of the payoff matrix that should be chosen so as to separate as much as possible the two clouds?</a:t>
            </a:r>
          </a:p>
        </p:txBody>
      </p:sp>
    </p:spTree>
    <p:extLst>
      <p:ext uri="{BB962C8B-B14F-4D97-AF65-F5344CB8AC3E}">
        <p14:creationId xmlns:p14="http://schemas.microsoft.com/office/powerpoint/2010/main" val="229314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0537AD4-8E24-480C-B87D-988CBE52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777113-050C-4450-9A20-62D93F88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 a 2X2 game that:</a:t>
            </a:r>
          </a:p>
          <a:p>
            <a:pPr lvl="1" algn="just"/>
            <a:r>
              <a:rPr lang="en-US" dirty="0"/>
              <a:t>Has the payoffs that maximized the distance between the clouds of points in the plane</a:t>
            </a:r>
          </a:p>
          <a:p>
            <a:pPr lvl="1" algn="just"/>
            <a:r>
              <a:rPr lang="en-US" dirty="0"/>
              <a:t>Has a unique equilibrium in mixed strategies (why?-&gt; stability)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Have people play this optimized game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3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E527-6DCA-4FF4-AB15-732A2CE3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6C058-8A6F-4C3B-BF7A-434A1AF4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Goeree</a:t>
            </a:r>
            <a:r>
              <a:rPr lang="en-US" dirty="0"/>
              <a:t>, J.K., Holt, C.A., &amp; Palfrey, T.R. (2016). </a:t>
            </a:r>
            <a:r>
              <a:rPr lang="en-US" i="1" dirty="0"/>
              <a:t>Quantal Response Equilibrium A Stochastic Theory of Games.</a:t>
            </a:r>
            <a:r>
              <a:rPr lang="en-US" dirty="0"/>
              <a:t> USA: Princeton University Press.</a:t>
            </a:r>
          </a:p>
          <a:p>
            <a:pPr algn="just"/>
            <a:r>
              <a:rPr lang="en-US" dirty="0" err="1"/>
              <a:t>Goeree</a:t>
            </a:r>
            <a:r>
              <a:rPr lang="en-US" dirty="0"/>
              <a:t>, J.K., Holt, C.A., &amp; Palfrey, T.R. (2003). Risk averse behavior in generalized matching pennies games. </a:t>
            </a:r>
            <a:r>
              <a:rPr lang="en-US" i="1" dirty="0"/>
              <a:t>Games and Economic Behavior, 45(1), </a:t>
            </a:r>
            <a:r>
              <a:rPr lang="en-US" dirty="0"/>
              <a:t>97-113.</a:t>
            </a:r>
          </a:p>
          <a:p>
            <a:pPr algn="just"/>
            <a:r>
              <a:rPr lang="en-US" dirty="0"/>
              <a:t>McKelvey, R. D., Palfrey, T. R., &amp; Weber, R. A. (2000). The effects of payoff magnitude and heterogeneity on behavior in 2× 2 games with unique mixed strategy equilibria. </a:t>
            </a:r>
            <a:r>
              <a:rPr lang="en-US" i="1" dirty="0"/>
              <a:t>Journal of Economic Behavior &amp; Organization</a:t>
            </a:r>
            <a:r>
              <a:rPr lang="en-US" dirty="0"/>
              <a:t>, </a:t>
            </a:r>
            <a:r>
              <a:rPr lang="en-US" i="1" dirty="0"/>
              <a:t>42</a:t>
            </a:r>
            <a:r>
              <a:rPr lang="en-US" dirty="0"/>
              <a:t>(4), 523-548.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0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D8E04-683B-4470-AB93-26D83285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9232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2A3C-BF00-4438-B7AE-15897334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D7ECC-CBCE-43A9-B35C-48FC391C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Elements of a game:</a:t>
            </a:r>
          </a:p>
          <a:p>
            <a:pPr lvl="1" algn="just"/>
            <a:r>
              <a:rPr lang="en-US" dirty="0"/>
              <a:t>Players</a:t>
            </a:r>
          </a:p>
          <a:p>
            <a:pPr lvl="1" algn="just"/>
            <a:r>
              <a:rPr lang="en-US" dirty="0"/>
              <a:t>Strategies</a:t>
            </a:r>
          </a:p>
          <a:p>
            <a:pPr lvl="1" algn="just"/>
            <a:r>
              <a:rPr lang="en-US" dirty="0"/>
              <a:t>Payoffs</a:t>
            </a:r>
          </a:p>
          <a:p>
            <a:pPr lvl="1" algn="just"/>
            <a:r>
              <a:rPr lang="en-US" dirty="0"/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22423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EDE5-8613-4283-8F9C-75F3F26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3F442-D44F-4A1F-9907-E7EF9A18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 algn="just"/>
            <a:r>
              <a:rPr lang="en-US" b="1" dirty="0"/>
              <a:t>Types:</a:t>
            </a:r>
          </a:p>
          <a:p>
            <a:pPr lvl="1" algn="just"/>
            <a:r>
              <a:rPr lang="en-US" dirty="0"/>
              <a:t>According to </a:t>
            </a:r>
            <a:r>
              <a:rPr lang="en-US" b="1" dirty="0"/>
              <a:t>who chooses first</a:t>
            </a:r>
          </a:p>
          <a:p>
            <a:pPr lvl="2" algn="just"/>
            <a:r>
              <a:rPr lang="en-US" dirty="0"/>
              <a:t>Simultaneous</a:t>
            </a:r>
          </a:p>
          <a:p>
            <a:pPr lvl="2" algn="just"/>
            <a:r>
              <a:rPr lang="en-US" dirty="0"/>
              <a:t>Sequential</a:t>
            </a:r>
          </a:p>
          <a:p>
            <a:pPr lvl="1" algn="just"/>
            <a:r>
              <a:rPr lang="en-US" dirty="0"/>
              <a:t>According to </a:t>
            </a:r>
            <a:r>
              <a:rPr lang="en-US" b="1" dirty="0"/>
              <a:t>payoff structure</a:t>
            </a:r>
          </a:p>
          <a:p>
            <a:pPr lvl="2" algn="just"/>
            <a:r>
              <a:rPr lang="en-US" dirty="0"/>
              <a:t>Zero sum games</a:t>
            </a:r>
          </a:p>
          <a:p>
            <a:pPr lvl="2" algn="just"/>
            <a:r>
              <a:rPr lang="en-US" dirty="0"/>
              <a:t>Constant sum games</a:t>
            </a:r>
          </a:p>
          <a:p>
            <a:pPr lvl="2" algn="just"/>
            <a:r>
              <a:rPr lang="en-US" dirty="0"/>
              <a:t>Non constant sum games</a:t>
            </a:r>
          </a:p>
          <a:p>
            <a:pPr lvl="1" algn="just"/>
            <a:r>
              <a:rPr lang="en-US" dirty="0"/>
              <a:t>According to the </a:t>
            </a:r>
            <a:r>
              <a:rPr lang="en-US" b="1" dirty="0"/>
              <a:t>number of times played</a:t>
            </a:r>
          </a:p>
          <a:p>
            <a:pPr lvl="2" algn="just"/>
            <a:r>
              <a:rPr lang="en-US" dirty="0"/>
              <a:t>One shot</a:t>
            </a:r>
          </a:p>
          <a:p>
            <a:pPr lvl="2" algn="just"/>
            <a:r>
              <a:rPr lang="en-US" dirty="0"/>
              <a:t>More than one shot</a:t>
            </a:r>
          </a:p>
          <a:p>
            <a:pPr lvl="1" algn="just"/>
            <a:r>
              <a:rPr lang="en-US" dirty="0"/>
              <a:t>etc.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7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CA70A-3219-4D9A-A5AF-A78D78E0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8365E-4193-467C-81E7-11BA4387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Dominant Strategy</a:t>
            </a:r>
          </a:p>
          <a:p>
            <a:pPr lvl="1" algn="just"/>
            <a:r>
              <a:rPr lang="en-US" dirty="0"/>
              <a:t>Weak</a:t>
            </a:r>
          </a:p>
          <a:p>
            <a:pPr lvl="1" algn="just"/>
            <a:r>
              <a:rPr lang="en-US" dirty="0"/>
              <a:t>Strong</a:t>
            </a:r>
          </a:p>
          <a:p>
            <a:pPr algn="just"/>
            <a:r>
              <a:rPr lang="en-US" b="1" dirty="0"/>
              <a:t>Equilibrium (Nash)</a:t>
            </a:r>
          </a:p>
          <a:p>
            <a:pPr lvl="1" algn="just"/>
            <a:r>
              <a:rPr lang="en-US" dirty="0"/>
              <a:t>Pure </a:t>
            </a:r>
          </a:p>
          <a:p>
            <a:pPr lvl="1" algn="just"/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831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19780-B063-4406-9019-84BF3D14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Theory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3D40F-D9AB-4A19-A93E-0BD6E094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Correspondence of </a:t>
            </a:r>
            <a:r>
              <a:rPr lang="en-US" b="1" dirty="0"/>
              <a:t>best responses</a:t>
            </a:r>
          </a:p>
        </p:txBody>
      </p:sp>
      <p:pic>
        <p:nvPicPr>
          <p:cNvPr id="1026" name="Picture 2" descr="Resultado de imagen para best response correspondences">
            <a:extLst>
              <a:ext uri="{FF2B5EF4-FFF2-40B4-BE49-F238E27FC236}">
                <a16:creationId xmlns:a16="http://schemas.microsoft.com/office/drawing/2014/main" id="{0B9A0981-405B-4CDB-B90B-C870A0E3F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9" y="2983138"/>
            <a:ext cx="47625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est response correspondences">
            <a:extLst>
              <a:ext uri="{FF2B5EF4-FFF2-40B4-BE49-F238E27FC236}">
                <a16:creationId xmlns:a16="http://schemas.microsoft.com/office/drawing/2014/main" id="{0BA31C5C-3804-43AA-97E3-D925975F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43" y="4794826"/>
            <a:ext cx="66579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5BC52E-EC15-4B86-8E8A-BA426360962C}"/>
              </a:ext>
            </a:extLst>
          </p:cNvPr>
          <p:cNvSpPr txBox="1"/>
          <p:nvPr/>
        </p:nvSpPr>
        <p:spPr>
          <a:xfrm>
            <a:off x="8268237" y="2421235"/>
            <a:ext cx="3400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the bottom panel we can see the possible best responses for a 2x2 game.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the panel shown above, we see how an equilibrium is determined: first we consider one player’s best response relation, then the other player’s, and finally we impose one above the other. The intersection between best responses is a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387620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09A7D-6C87-44C1-AB14-D3B3FAF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Quantal Response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D72D53-B7DB-45BE-A4C7-CA23BB453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Bounded Rationality model for equilibrium (</a:t>
                </a:r>
                <a:r>
                  <a:rPr lang="en-US" dirty="0" err="1"/>
                  <a:t>Goeree</a:t>
                </a:r>
                <a:r>
                  <a:rPr lang="en-US" dirty="0"/>
                  <a:t>, Holt &amp; Palfrey, 2016)</a:t>
                </a:r>
              </a:p>
              <a:p>
                <a:pPr algn="just"/>
                <a:r>
                  <a:rPr lang="en-US" dirty="0"/>
                  <a:t>Logit form: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∈[0,∞)</m:t>
                    </m:r>
                  </m:oMath>
                </a14:m>
                <a:r>
                  <a:rPr lang="en-US" dirty="0"/>
                  <a:t> is interpreted as a rationality parameter: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it is seen as “irrational”, and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it is seen as “perfectly rational”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It can be thought of as a “smooth” best response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D72D53-B7DB-45BE-A4C7-CA23BB453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  <a:blipFill>
                <a:blip r:embed="rId2"/>
                <a:stretch>
                  <a:fillRect l="-552" t="-891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F40A2A0-0392-49D5-B8D9-5A47072E4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5" t="24518" r="43908" b="8876"/>
          <a:stretch/>
        </p:blipFill>
        <p:spPr>
          <a:xfrm>
            <a:off x="9710670" y="4373507"/>
            <a:ext cx="2472595" cy="24739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57BECE-2C31-4753-AD4A-7B566A46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94" t="19328" r="42007" b="14180"/>
          <a:stretch/>
        </p:blipFill>
        <p:spPr>
          <a:xfrm>
            <a:off x="9710671" y="1667732"/>
            <a:ext cx="2472752" cy="24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4EED-1DD5-4895-94D4-C199F28F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949629-D9E3-4451-8F3C-1E594B9A7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System of non-linear equations: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, where </a:t>
                </a:r>
                <a:r>
                  <a:rPr lang="en-US" dirty="0" err="1"/>
                  <a:t>i</a:t>
                </a:r>
                <a:r>
                  <a:rPr lang="en-US" dirty="0"/>
                  <a:t> denotes the player and j denotes the strategy</a:t>
                </a:r>
              </a:p>
              <a:p>
                <a:pPr algn="just"/>
                <a:r>
                  <a:rPr lang="en-US" dirty="0"/>
                  <a:t>However, the expected utility of player i’s j-</a:t>
                </a:r>
                <a:r>
                  <a:rPr lang="en-US" dirty="0" err="1"/>
                  <a:t>th</a:t>
                </a:r>
                <a:r>
                  <a:rPr lang="en-US" dirty="0"/>
                  <a:t> strategy is determined by plugging in the other player’s probability of choosing his or her first and second strategy. </a:t>
                </a:r>
              </a:p>
              <a:p>
                <a:pPr algn="just"/>
                <a:r>
                  <a:rPr lang="en-US" dirty="0"/>
                  <a:t>But that player determines his or her probability by taking into account the expected utility of his or her strategies!!!</a:t>
                </a:r>
              </a:p>
              <a:p>
                <a:pPr algn="just"/>
                <a:r>
                  <a:rPr lang="en-US" dirty="0"/>
                  <a:t>Solution approach: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(for several values), then solve the system of equations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949629-D9E3-4451-8F3C-1E594B9A7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622" b="-5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86DC-CC97-41DF-9195-48A7AA85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To get a look at the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But what’s the value of q?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A9BDD-D4FD-496D-9DF1-F942E690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31683E-F6B4-4EFC-A5E7-0595C3F3F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2823"/>
              </p:ext>
            </p:extLst>
          </p:nvPr>
        </p:nvGraphicFramePr>
        <p:xfrm>
          <a:off x="1479127" y="486666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0320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04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643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29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Player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13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Player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dirty="0"/>
                        <a:t> (prob.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b,f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94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 (prob. 1-p)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c,g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d,h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65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475</TotalTime>
  <Words>1528</Words>
  <Application>Microsoft Office PowerPoint</Application>
  <PresentationFormat>Panorámica</PresentationFormat>
  <Paragraphs>312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Wingdings 3</vt:lpstr>
      <vt:lpstr>Sala de reuniones Ion</vt:lpstr>
      <vt:lpstr>Quantal Response Equilibrium Simulations</vt:lpstr>
      <vt:lpstr>Game Theory</vt:lpstr>
      <vt:lpstr>Game Theory</vt:lpstr>
      <vt:lpstr>Game Theory</vt:lpstr>
      <vt:lpstr>Game Theory</vt:lpstr>
      <vt:lpstr>Game Theory</vt:lpstr>
      <vt:lpstr>Quantal Response Equilibrium</vt:lpstr>
      <vt:lpstr>QRE estimation</vt:lpstr>
      <vt:lpstr>QRE estimation</vt:lpstr>
      <vt:lpstr>QRE estimation</vt:lpstr>
      <vt:lpstr>QRE estimation</vt:lpstr>
      <vt:lpstr>QRE estimation</vt:lpstr>
      <vt:lpstr>QRE (McKelvey, Palfrey&amp; Weber, 2000)</vt:lpstr>
      <vt:lpstr>The story so far</vt:lpstr>
      <vt:lpstr>The story so far</vt:lpstr>
      <vt:lpstr>The story so far</vt:lpstr>
      <vt:lpstr>The story so far</vt:lpstr>
      <vt:lpstr>Presentación de PowerPoint</vt:lpstr>
      <vt:lpstr>What’s next?</vt:lpstr>
      <vt:lpstr>Quantal Response Equilibrium Experiments</vt:lpstr>
      <vt:lpstr>Experiments</vt:lpstr>
      <vt:lpstr>Quantal Response Equilibrium Optimal Design</vt:lpstr>
      <vt:lpstr>Games with unique mixed strategy Nash Equilibrium</vt:lpstr>
      <vt:lpstr>Two commonly used utility functions</vt:lpstr>
      <vt:lpstr>Purpose</vt:lpstr>
      <vt:lpstr>Bibliography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Hrayr Der Hagopian</dc:creator>
  <cp:lastModifiedBy>Hrayr Der Hagopian</cp:lastModifiedBy>
  <cp:revision>70</cp:revision>
  <dcterms:created xsi:type="dcterms:W3CDTF">2018-03-05T06:00:59Z</dcterms:created>
  <dcterms:modified xsi:type="dcterms:W3CDTF">2018-03-08T02:04:00Z</dcterms:modified>
</cp:coreProperties>
</file>