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69975B-EC7D-4EDE-A2D5-588CE4F5575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818AE-7497-4A78-B0FC-8BA058BC2A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b="1" dirty="0">
              <a:latin typeface="Aptos" panose="020B0004020202020204" pitchFamily="34" charset="0"/>
            </a:rPr>
            <a:t>Pertenencia</a:t>
          </a:r>
          <a:r>
            <a:rPr lang="es-MX" sz="1400" dirty="0">
              <a:latin typeface="Aptos" panose="020B0004020202020204" pitchFamily="34" charset="0"/>
            </a:rPr>
            <a:t> Si un elemento está en un conjunto: 𝑎∈𝐴.</a:t>
          </a:r>
          <a:endParaRPr lang="en-US" sz="1400" dirty="0">
            <a:latin typeface="Aptos" panose="020B0004020202020204" pitchFamily="34" charset="0"/>
          </a:endParaRPr>
        </a:p>
      </dgm:t>
    </dgm:pt>
    <dgm:pt modelId="{9078576D-582D-40A4-B71F-AA548B81C248}" type="parTrans" cxnId="{9C9D07B8-EFBD-45C5-A8ED-858CB5DF4BF8}">
      <dgm:prSet/>
      <dgm:spPr/>
      <dgm:t>
        <a:bodyPr/>
        <a:lstStyle/>
        <a:p>
          <a:endParaRPr lang="en-US"/>
        </a:p>
      </dgm:t>
    </dgm:pt>
    <dgm:pt modelId="{1C408C56-40EF-4EAD-9352-7147B883639A}" type="sibTrans" cxnId="{9C9D07B8-EFBD-45C5-A8ED-858CB5DF4B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C59E22-3F45-4A2C-B3EC-A2E02E226B3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 b="1" dirty="0">
              <a:latin typeface="Aptos" panose="020B0004020202020204" pitchFamily="34" charset="0"/>
            </a:rPr>
            <a:t>Unicidad de elementos </a:t>
          </a:r>
          <a:r>
            <a:rPr lang="es-MX" sz="1200" dirty="0">
              <a:latin typeface="Aptos" panose="020B0004020202020204" pitchFamily="34" charset="0"/>
            </a:rPr>
            <a:t>En un conjunto no se repiten elementos.</a:t>
          </a:r>
          <a:endParaRPr lang="en-US" sz="1200" dirty="0">
            <a:latin typeface="Aptos" panose="020B0004020202020204" pitchFamily="34" charset="0"/>
          </a:endParaRPr>
        </a:p>
      </dgm:t>
    </dgm:pt>
    <dgm:pt modelId="{D407B79F-1E75-494A-9CC6-D44578CDE24E}" type="parTrans" cxnId="{65530F9E-FB29-4197-A886-64FACBB70189}">
      <dgm:prSet/>
      <dgm:spPr/>
      <dgm:t>
        <a:bodyPr/>
        <a:lstStyle/>
        <a:p>
          <a:endParaRPr lang="en-US"/>
        </a:p>
      </dgm:t>
    </dgm:pt>
    <dgm:pt modelId="{79BAB817-AD3F-41EC-82E7-B9CC43F066BD}" type="sibTrans" cxnId="{65530F9E-FB29-4197-A886-64FACBB701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29D550-B717-4922-B835-737D5B0417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b="1" dirty="0">
              <a:latin typeface="Aptos" panose="020B0004020202020204" pitchFamily="34" charset="0"/>
            </a:rPr>
            <a:t>Irrelevancia del orden </a:t>
          </a:r>
          <a:r>
            <a:rPr lang="es-MX" sz="1400" dirty="0">
              <a:latin typeface="Aptos" panose="020B0004020202020204" pitchFamily="34" charset="0"/>
            </a:rPr>
            <a:t>El orden no importa.</a:t>
          </a:r>
          <a:endParaRPr lang="en-US" sz="1400" dirty="0">
            <a:latin typeface="Aptos" panose="020B0004020202020204" pitchFamily="34" charset="0"/>
          </a:endParaRPr>
        </a:p>
      </dgm:t>
    </dgm:pt>
    <dgm:pt modelId="{696E9CEC-6907-4B4B-AB08-FC80A6A78AFF}" type="parTrans" cxnId="{DF4BDC90-DE85-4C08-AB63-55AA249F46FF}">
      <dgm:prSet/>
      <dgm:spPr/>
      <dgm:t>
        <a:bodyPr/>
        <a:lstStyle/>
        <a:p>
          <a:endParaRPr lang="en-US"/>
        </a:p>
      </dgm:t>
    </dgm:pt>
    <dgm:pt modelId="{2D05BCA4-49DB-4E5D-88B2-BFFFA43A6AEE}" type="sibTrans" cxnId="{DF4BDC90-DE85-4C08-AB63-55AA249F46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2A939C-2B51-4C4A-B389-785A42EF7F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 b="1" dirty="0">
              <a:latin typeface="Aptos" panose="020B0004020202020204" pitchFamily="34" charset="0"/>
            </a:rPr>
            <a:t>Subconjuntos</a:t>
          </a:r>
          <a:r>
            <a:rPr lang="es-MX" sz="1200" dirty="0">
              <a:latin typeface="Aptos" panose="020B0004020202020204" pitchFamily="34" charset="0"/>
            </a:rPr>
            <a:t> Un conjunto 𝐵 es subconjunto de 𝐴 si todos sus elementos están en 𝐴.</a:t>
          </a:r>
          <a:endParaRPr lang="en-US" sz="1200" dirty="0">
            <a:latin typeface="Aptos" panose="020B0004020202020204" pitchFamily="34" charset="0"/>
          </a:endParaRPr>
        </a:p>
      </dgm:t>
    </dgm:pt>
    <dgm:pt modelId="{9879B820-051F-4007-8878-4D9D006E96C0}" type="parTrans" cxnId="{0D47A32F-9904-4E28-B8EB-BA5EAC6BD608}">
      <dgm:prSet/>
      <dgm:spPr/>
      <dgm:t>
        <a:bodyPr/>
        <a:lstStyle/>
        <a:p>
          <a:endParaRPr lang="en-US"/>
        </a:p>
      </dgm:t>
    </dgm:pt>
    <dgm:pt modelId="{A0119CA0-A7D5-4FD7-A8EC-E4C826803C8F}" type="sibTrans" cxnId="{0D47A32F-9904-4E28-B8EB-BA5EAC6BD6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774339-F5EE-404A-ADEC-01ABD780331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400" b="1" dirty="0">
              <a:latin typeface="Aptos" panose="020B0004020202020204" pitchFamily="34" charset="0"/>
            </a:rPr>
            <a:t>Conjunto vacío </a:t>
          </a:r>
          <a:r>
            <a:rPr lang="es-MX" sz="1400" dirty="0">
              <a:latin typeface="Aptos" panose="020B0004020202020204" pitchFamily="34" charset="0"/>
            </a:rPr>
            <a:t>Es el conjunto sin elementos: ∅={}.</a:t>
          </a:r>
          <a:endParaRPr lang="en-US" sz="1400" dirty="0">
            <a:latin typeface="Aptos" panose="020B0004020202020204" pitchFamily="34" charset="0"/>
          </a:endParaRPr>
        </a:p>
      </dgm:t>
    </dgm:pt>
    <dgm:pt modelId="{E4FE9462-AA8B-4D53-A027-A048BF1C1A32}" type="parTrans" cxnId="{F6B016EB-86DB-42C7-B89A-E8696D365CBA}">
      <dgm:prSet/>
      <dgm:spPr/>
      <dgm:t>
        <a:bodyPr/>
        <a:lstStyle/>
        <a:p>
          <a:endParaRPr lang="en-US"/>
        </a:p>
      </dgm:t>
    </dgm:pt>
    <dgm:pt modelId="{11D495CA-F58C-473A-A31C-CCB6B6AA376D}" type="sibTrans" cxnId="{F6B016EB-86DB-42C7-B89A-E8696D365C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539207-654B-4A81-95FA-A873232196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MX" sz="1200" b="1" dirty="0">
              <a:latin typeface="Aptos" panose="020B0004020202020204" pitchFamily="34" charset="0"/>
            </a:rPr>
            <a:t>Igualdad de conjuntos </a:t>
          </a:r>
          <a:r>
            <a:rPr lang="es-MX" sz="1200" dirty="0">
              <a:latin typeface="Aptos" panose="020B0004020202020204" pitchFamily="34" charset="0"/>
            </a:rPr>
            <a:t>Dos conjuntos son iguales si tienen exactamente los mismos elementos.</a:t>
          </a:r>
          <a:endParaRPr lang="en-US" sz="1200" dirty="0">
            <a:latin typeface="Aptos" panose="020B0004020202020204" pitchFamily="34" charset="0"/>
          </a:endParaRPr>
        </a:p>
      </dgm:t>
    </dgm:pt>
    <dgm:pt modelId="{086F3201-332A-4C19-8DCD-B12B6D3F4277}" type="parTrans" cxnId="{884C92BE-BBC4-49DD-95D3-778B691BF3BE}">
      <dgm:prSet/>
      <dgm:spPr/>
      <dgm:t>
        <a:bodyPr/>
        <a:lstStyle/>
        <a:p>
          <a:endParaRPr lang="en-US"/>
        </a:p>
      </dgm:t>
    </dgm:pt>
    <dgm:pt modelId="{969A2F22-CC69-4863-A118-B8CD8848D518}" type="sibTrans" cxnId="{884C92BE-BBC4-49DD-95D3-778B691BF3BE}">
      <dgm:prSet/>
      <dgm:spPr/>
      <dgm:t>
        <a:bodyPr/>
        <a:lstStyle/>
        <a:p>
          <a:endParaRPr lang="en-US"/>
        </a:p>
      </dgm:t>
    </dgm:pt>
    <dgm:pt modelId="{6AAAB3A0-1AB3-441F-B932-5A8925946AE1}" type="pres">
      <dgm:prSet presAssocID="{EF69975B-EC7D-4EDE-A2D5-588CE4F5575A}" presName="root" presStyleCnt="0">
        <dgm:presLayoutVars>
          <dgm:dir/>
          <dgm:resizeHandles val="exact"/>
        </dgm:presLayoutVars>
      </dgm:prSet>
      <dgm:spPr/>
    </dgm:pt>
    <dgm:pt modelId="{DF1FC303-8F3A-42D3-B86B-19CB72E0F465}" type="pres">
      <dgm:prSet presAssocID="{EF69975B-EC7D-4EDE-A2D5-588CE4F5575A}" presName="container" presStyleCnt="0">
        <dgm:presLayoutVars>
          <dgm:dir/>
          <dgm:resizeHandles val="exact"/>
        </dgm:presLayoutVars>
      </dgm:prSet>
      <dgm:spPr/>
    </dgm:pt>
    <dgm:pt modelId="{4D646F39-35B3-4DD7-9CF6-4CEA6F3265DE}" type="pres">
      <dgm:prSet presAssocID="{2B9818AE-7497-4A78-B0FC-8BA058BC2A6D}" presName="compNode" presStyleCnt="0"/>
      <dgm:spPr/>
    </dgm:pt>
    <dgm:pt modelId="{58AA822F-E1A9-4CD7-A815-5FB227921676}" type="pres">
      <dgm:prSet presAssocID="{2B9818AE-7497-4A78-B0FC-8BA058BC2A6D}" presName="iconBgRect" presStyleLbl="bgShp" presStyleIdx="0" presStyleCnt="6"/>
      <dgm:spPr/>
    </dgm:pt>
    <dgm:pt modelId="{1874AD74-834B-4F04-85B1-F4DD78745B0C}" type="pres">
      <dgm:prSet presAssocID="{2B9818AE-7497-4A78-B0FC-8BA058BC2A6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6C2BEBF4-ED02-416A-8E48-697C506956FB}" type="pres">
      <dgm:prSet presAssocID="{2B9818AE-7497-4A78-B0FC-8BA058BC2A6D}" presName="spaceRect" presStyleCnt="0"/>
      <dgm:spPr/>
    </dgm:pt>
    <dgm:pt modelId="{FA7FF2E4-E6BA-4C66-B029-8432C9810AAA}" type="pres">
      <dgm:prSet presAssocID="{2B9818AE-7497-4A78-B0FC-8BA058BC2A6D}" presName="textRect" presStyleLbl="revTx" presStyleIdx="0" presStyleCnt="6">
        <dgm:presLayoutVars>
          <dgm:chMax val="1"/>
          <dgm:chPref val="1"/>
        </dgm:presLayoutVars>
      </dgm:prSet>
      <dgm:spPr/>
    </dgm:pt>
    <dgm:pt modelId="{F894FC16-1491-41B9-A4A3-EBE881C4FC3D}" type="pres">
      <dgm:prSet presAssocID="{1C408C56-40EF-4EAD-9352-7147B883639A}" presName="sibTrans" presStyleLbl="sibTrans2D1" presStyleIdx="0" presStyleCnt="0"/>
      <dgm:spPr/>
    </dgm:pt>
    <dgm:pt modelId="{5BFEB489-A836-4C54-A4EE-0E18144E75E7}" type="pres">
      <dgm:prSet presAssocID="{B9C59E22-3F45-4A2C-B3EC-A2E02E226B30}" presName="compNode" presStyleCnt="0"/>
      <dgm:spPr/>
    </dgm:pt>
    <dgm:pt modelId="{A902C5E6-1EEB-4873-8685-E0899612605F}" type="pres">
      <dgm:prSet presAssocID="{B9C59E22-3F45-4A2C-B3EC-A2E02E226B30}" presName="iconBgRect" presStyleLbl="bgShp" presStyleIdx="1" presStyleCnt="6"/>
      <dgm:spPr/>
    </dgm:pt>
    <dgm:pt modelId="{2A98AEE3-9231-4711-B87A-53FC5FFF58BF}" type="pres">
      <dgm:prSet presAssocID="{B9C59E22-3F45-4A2C-B3EC-A2E02E226B3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7E4C8B62-1251-474F-A74D-89BBE6EE1A34}" type="pres">
      <dgm:prSet presAssocID="{B9C59E22-3F45-4A2C-B3EC-A2E02E226B30}" presName="spaceRect" presStyleCnt="0"/>
      <dgm:spPr/>
    </dgm:pt>
    <dgm:pt modelId="{FB4330DD-3BEF-4A15-AA54-51B688C0F9B3}" type="pres">
      <dgm:prSet presAssocID="{B9C59E22-3F45-4A2C-B3EC-A2E02E226B30}" presName="textRect" presStyleLbl="revTx" presStyleIdx="1" presStyleCnt="6">
        <dgm:presLayoutVars>
          <dgm:chMax val="1"/>
          <dgm:chPref val="1"/>
        </dgm:presLayoutVars>
      </dgm:prSet>
      <dgm:spPr/>
    </dgm:pt>
    <dgm:pt modelId="{1325EFDD-4260-4BA0-881F-23600064F160}" type="pres">
      <dgm:prSet presAssocID="{79BAB817-AD3F-41EC-82E7-B9CC43F066BD}" presName="sibTrans" presStyleLbl="sibTrans2D1" presStyleIdx="0" presStyleCnt="0"/>
      <dgm:spPr/>
    </dgm:pt>
    <dgm:pt modelId="{D3814FE6-C7C1-4255-8194-6A971A20692F}" type="pres">
      <dgm:prSet presAssocID="{0329D550-B717-4922-B835-737D5B0417BD}" presName="compNode" presStyleCnt="0"/>
      <dgm:spPr/>
    </dgm:pt>
    <dgm:pt modelId="{82E09480-45F3-4501-A70E-11B3A1531784}" type="pres">
      <dgm:prSet presAssocID="{0329D550-B717-4922-B835-737D5B0417BD}" presName="iconBgRect" presStyleLbl="bgShp" presStyleIdx="2" presStyleCnt="6"/>
      <dgm:spPr/>
    </dgm:pt>
    <dgm:pt modelId="{EB921C59-B8C6-4894-B0A2-BBD6636A1132}" type="pres">
      <dgm:prSet presAssocID="{0329D550-B717-4922-B835-737D5B0417B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AB264986-EA7D-4BA0-82D1-857E712F87DA}" type="pres">
      <dgm:prSet presAssocID="{0329D550-B717-4922-B835-737D5B0417BD}" presName="spaceRect" presStyleCnt="0"/>
      <dgm:spPr/>
    </dgm:pt>
    <dgm:pt modelId="{F6590374-1400-4158-9638-1B9FDB829BA1}" type="pres">
      <dgm:prSet presAssocID="{0329D550-B717-4922-B835-737D5B0417BD}" presName="textRect" presStyleLbl="revTx" presStyleIdx="2" presStyleCnt="6">
        <dgm:presLayoutVars>
          <dgm:chMax val="1"/>
          <dgm:chPref val="1"/>
        </dgm:presLayoutVars>
      </dgm:prSet>
      <dgm:spPr/>
    </dgm:pt>
    <dgm:pt modelId="{365DEB97-7F62-43E7-A97C-C3C4A094CAC0}" type="pres">
      <dgm:prSet presAssocID="{2D05BCA4-49DB-4E5D-88B2-BFFFA43A6AEE}" presName="sibTrans" presStyleLbl="sibTrans2D1" presStyleIdx="0" presStyleCnt="0"/>
      <dgm:spPr/>
    </dgm:pt>
    <dgm:pt modelId="{2B1D43D5-CFD2-46EC-8306-009C62DA7C6C}" type="pres">
      <dgm:prSet presAssocID="{712A939C-2B51-4C4A-B389-785A42EF7F3A}" presName="compNode" presStyleCnt="0"/>
      <dgm:spPr/>
    </dgm:pt>
    <dgm:pt modelId="{BEF72C12-BF1B-43A2-B3EE-562A889AD682}" type="pres">
      <dgm:prSet presAssocID="{712A939C-2B51-4C4A-B389-785A42EF7F3A}" presName="iconBgRect" presStyleLbl="bgShp" presStyleIdx="3" presStyleCnt="6"/>
      <dgm:spPr/>
    </dgm:pt>
    <dgm:pt modelId="{C208C740-9B50-4340-9ECB-55C488E62684}" type="pres">
      <dgm:prSet presAssocID="{712A939C-2B51-4C4A-B389-785A42EF7F3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812C7D09-4787-4EE1-891F-790F09112F0F}" type="pres">
      <dgm:prSet presAssocID="{712A939C-2B51-4C4A-B389-785A42EF7F3A}" presName="spaceRect" presStyleCnt="0"/>
      <dgm:spPr/>
    </dgm:pt>
    <dgm:pt modelId="{AEA9FBE5-E03A-4E81-B1E6-D990AA542457}" type="pres">
      <dgm:prSet presAssocID="{712A939C-2B51-4C4A-B389-785A42EF7F3A}" presName="textRect" presStyleLbl="revTx" presStyleIdx="3" presStyleCnt="6">
        <dgm:presLayoutVars>
          <dgm:chMax val="1"/>
          <dgm:chPref val="1"/>
        </dgm:presLayoutVars>
      </dgm:prSet>
      <dgm:spPr/>
    </dgm:pt>
    <dgm:pt modelId="{5A4F97F1-4CEB-4142-AA77-F916D2CFEEEE}" type="pres">
      <dgm:prSet presAssocID="{A0119CA0-A7D5-4FD7-A8EC-E4C826803C8F}" presName="sibTrans" presStyleLbl="sibTrans2D1" presStyleIdx="0" presStyleCnt="0"/>
      <dgm:spPr/>
    </dgm:pt>
    <dgm:pt modelId="{E2E0E4C0-975D-42CB-8621-41BA7C3577AC}" type="pres">
      <dgm:prSet presAssocID="{63774339-F5EE-404A-ADEC-01ABD7803317}" presName="compNode" presStyleCnt="0"/>
      <dgm:spPr/>
    </dgm:pt>
    <dgm:pt modelId="{C1EBB52B-F7DB-4493-8152-745005FD8E9E}" type="pres">
      <dgm:prSet presAssocID="{63774339-F5EE-404A-ADEC-01ABD7803317}" presName="iconBgRect" presStyleLbl="bgShp" presStyleIdx="4" presStyleCnt="6"/>
      <dgm:spPr/>
    </dgm:pt>
    <dgm:pt modelId="{5585023B-9E2C-4676-9720-323B420FE1C4}" type="pres">
      <dgm:prSet presAssocID="{63774339-F5EE-404A-ADEC-01ABD780331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o"/>
        </a:ext>
      </dgm:extLst>
    </dgm:pt>
    <dgm:pt modelId="{C6917468-F50D-4E4B-B921-E93DBEB42BF3}" type="pres">
      <dgm:prSet presAssocID="{63774339-F5EE-404A-ADEC-01ABD7803317}" presName="spaceRect" presStyleCnt="0"/>
      <dgm:spPr/>
    </dgm:pt>
    <dgm:pt modelId="{0EDE73B5-6900-4DF4-A30C-F4CC8DE06DD0}" type="pres">
      <dgm:prSet presAssocID="{63774339-F5EE-404A-ADEC-01ABD7803317}" presName="textRect" presStyleLbl="revTx" presStyleIdx="4" presStyleCnt="6">
        <dgm:presLayoutVars>
          <dgm:chMax val="1"/>
          <dgm:chPref val="1"/>
        </dgm:presLayoutVars>
      </dgm:prSet>
      <dgm:spPr/>
    </dgm:pt>
    <dgm:pt modelId="{FD997D6F-761E-488F-999E-AE7F3D50FF04}" type="pres">
      <dgm:prSet presAssocID="{11D495CA-F58C-473A-A31C-CCB6B6AA376D}" presName="sibTrans" presStyleLbl="sibTrans2D1" presStyleIdx="0" presStyleCnt="0"/>
      <dgm:spPr/>
    </dgm:pt>
    <dgm:pt modelId="{76AC158D-3E26-481E-A798-C38C6CE82B60}" type="pres">
      <dgm:prSet presAssocID="{70539207-654B-4A81-95FA-A87323219643}" presName="compNode" presStyleCnt="0"/>
      <dgm:spPr/>
    </dgm:pt>
    <dgm:pt modelId="{E002FB59-F37D-4F6F-872A-A66BFEBB3A16}" type="pres">
      <dgm:prSet presAssocID="{70539207-654B-4A81-95FA-A87323219643}" presName="iconBgRect" presStyleLbl="bgShp" presStyleIdx="5" presStyleCnt="6"/>
      <dgm:spPr/>
    </dgm:pt>
    <dgm:pt modelId="{B7C78218-2C5C-4F5F-ADA5-F48D8391665A}" type="pres">
      <dgm:prSet presAssocID="{70539207-654B-4A81-95FA-A8732321964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E0E45B5-3B56-46D2-9977-93DB32DA9D86}" type="pres">
      <dgm:prSet presAssocID="{70539207-654B-4A81-95FA-A87323219643}" presName="spaceRect" presStyleCnt="0"/>
      <dgm:spPr/>
    </dgm:pt>
    <dgm:pt modelId="{B1928007-C33A-4428-A897-D4DB358BD4D0}" type="pres">
      <dgm:prSet presAssocID="{70539207-654B-4A81-95FA-A8732321964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62DD428-FDC5-435D-B16A-B22699775851}" type="presOf" srcId="{11D495CA-F58C-473A-A31C-CCB6B6AA376D}" destId="{FD997D6F-761E-488F-999E-AE7F3D50FF04}" srcOrd="0" destOrd="0" presId="urn:microsoft.com/office/officeart/2018/2/layout/IconCircleList"/>
    <dgm:cxn modelId="{0D47A32F-9904-4E28-B8EB-BA5EAC6BD608}" srcId="{EF69975B-EC7D-4EDE-A2D5-588CE4F5575A}" destId="{712A939C-2B51-4C4A-B389-785A42EF7F3A}" srcOrd="3" destOrd="0" parTransId="{9879B820-051F-4007-8878-4D9D006E96C0}" sibTransId="{A0119CA0-A7D5-4FD7-A8EC-E4C826803C8F}"/>
    <dgm:cxn modelId="{65E1F33B-A573-466D-84DF-06FB309904D0}" type="presOf" srcId="{B9C59E22-3F45-4A2C-B3EC-A2E02E226B30}" destId="{FB4330DD-3BEF-4A15-AA54-51B688C0F9B3}" srcOrd="0" destOrd="0" presId="urn:microsoft.com/office/officeart/2018/2/layout/IconCircleList"/>
    <dgm:cxn modelId="{2CEDA65E-0B51-49EA-A671-C96DFF084B80}" type="presOf" srcId="{0329D550-B717-4922-B835-737D5B0417BD}" destId="{F6590374-1400-4158-9638-1B9FDB829BA1}" srcOrd="0" destOrd="0" presId="urn:microsoft.com/office/officeart/2018/2/layout/IconCircleList"/>
    <dgm:cxn modelId="{5B58EC44-9D84-4CA7-B5E9-2BFF2C3D2667}" type="presOf" srcId="{2B9818AE-7497-4A78-B0FC-8BA058BC2A6D}" destId="{FA7FF2E4-E6BA-4C66-B029-8432C9810AAA}" srcOrd="0" destOrd="0" presId="urn:microsoft.com/office/officeart/2018/2/layout/IconCircleList"/>
    <dgm:cxn modelId="{AAE7F553-360B-41DF-874F-506FFAE3946B}" type="presOf" srcId="{712A939C-2B51-4C4A-B389-785A42EF7F3A}" destId="{AEA9FBE5-E03A-4E81-B1E6-D990AA542457}" srcOrd="0" destOrd="0" presId="urn:microsoft.com/office/officeart/2018/2/layout/IconCircleList"/>
    <dgm:cxn modelId="{544AFF75-51C7-4596-AC8B-AC4BECD20EAB}" type="presOf" srcId="{79BAB817-AD3F-41EC-82E7-B9CC43F066BD}" destId="{1325EFDD-4260-4BA0-881F-23600064F160}" srcOrd="0" destOrd="0" presId="urn:microsoft.com/office/officeart/2018/2/layout/IconCircleList"/>
    <dgm:cxn modelId="{DF4BDC90-DE85-4C08-AB63-55AA249F46FF}" srcId="{EF69975B-EC7D-4EDE-A2D5-588CE4F5575A}" destId="{0329D550-B717-4922-B835-737D5B0417BD}" srcOrd="2" destOrd="0" parTransId="{696E9CEC-6907-4B4B-AB08-FC80A6A78AFF}" sibTransId="{2D05BCA4-49DB-4E5D-88B2-BFFFA43A6AEE}"/>
    <dgm:cxn modelId="{B065D591-3153-41C8-8B4C-E3D455C3C596}" type="presOf" srcId="{63774339-F5EE-404A-ADEC-01ABD7803317}" destId="{0EDE73B5-6900-4DF4-A30C-F4CC8DE06DD0}" srcOrd="0" destOrd="0" presId="urn:microsoft.com/office/officeart/2018/2/layout/IconCircleList"/>
    <dgm:cxn modelId="{65530F9E-FB29-4197-A886-64FACBB70189}" srcId="{EF69975B-EC7D-4EDE-A2D5-588CE4F5575A}" destId="{B9C59E22-3F45-4A2C-B3EC-A2E02E226B30}" srcOrd="1" destOrd="0" parTransId="{D407B79F-1E75-494A-9CC6-D44578CDE24E}" sibTransId="{79BAB817-AD3F-41EC-82E7-B9CC43F066BD}"/>
    <dgm:cxn modelId="{DBD109A9-334C-49A3-8D0F-FA4540469DBA}" type="presOf" srcId="{70539207-654B-4A81-95FA-A87323219643}" destId="{B1928007-C33A-4428-A897-D4DB358BD4D0}" srcOrd="0" destOrd="0" presId="urn:microsoft.com/office/officeart/2018/2/layout/IconCircleList"/>
    <dgm:cxn modelId="{9C9D07B8-EFBD-45C5-A8ED-858CB5DF4BF8}" srcId="{EF69975B-EC7D-4EDE-A2D5-588CE4F5575A}" destId="{2B9818AE-7497-4A78-B0FC-8BA058BC2A6D}" srcOrd="0" destOrd="0" parTransId="{9078576D-582D-40A4-B71F-AA548B81C248}" sibTransId="{1C408C56-40EF-4EAD-9352-7147B883639A}"/>
    <dgm:cxn modelId="{C6464DBC-FC8F-4EF6-A3D8-DD875131CCFF}" type="presOf" srcId="{2D05BCA4-49DB-4E5D-88B2-BFFFA43A6AEE}" destId="{365DEB97-7F62-43E7-A97C-C3C4A094CAC0}" srcOrd="0" destOrd="0" presId="urn:microsoft.com/office/officeart/2018/2/layout/IconCircleList"/>
    <dgm:cxn modelId="{254A5EBD-D5A5-4132-B787-506D5299040F}" type="presOf" srcId="{1C408C56-40EF-4EAD-9352-7147B883639A}" destId="{F894FC16-1491-41B9-A4A3-EBE881C4FC3D}" srcOrd="0" destOrd="0" presId="urn:microsoft.com/office/officeart/2018/2/layout/IconCircleList"/>
    <dgm:cxn modelId="{884C92BE-BBC4-49DD-95D3-778B691BF3BE}" srcId="{EF69975B-EC7D-4EDE-A2D5-588CE4F5575A}" destId="{70539207-654B-4A81-95FA-A87323219643}" srcOrd="5" destOrd="0" parTransId="{086F3201-332A-4C19-8DCD-B12B6D3F4277}" sibTransId="{969A2F22-CC69-4863-A118-B8CD8848D518}"/>
    <dgm:cxn modelId="{F6B016EB-86DB-42C7-B89A-E8696D365CBA}" srcId="{EF69975B-EC7D-4EDE-A2D5-588CE4F5575A}" destId="{63774339-F5EE-404A-ADEC-01ABD7803317}" srcOrd="4" destOrd="0" parTransId="{E4FE9462-AA8B-4D53-A027-A048BF1C1A32}" sibTransId="{11D495CA-F58C-473A-A31C-CCB6B6AA376D}"/>
    <dgm:cxn modelId="{F02239EB-495B-4D62-9C4C-DE5EBEB499F2}" type="presOf" srcId="{A0119CA0-A7D5-4FD7-A8EC-E4C826803C8F}" destId="{5A4F97F1-4CEB-4142-AA77-F916D2CFEEEE}" srcOrd="0" destOrd="0" presId="urn:microsoft.com/office/officeart/2018/2/layout/IconCircleList"/>
    <dgm:cxn modelId="{49D456EF-B906-4A1C-8191-4A45A987CCEB}" type="presOf" srcId="{EF69975B-EC7D-4EDE-A2D5-588CE4F5575A}" destId="{6AAAB3A0-1AB3-441F-B932-5A8925946AE1}" srcOrd="0" destOrd="0" presId="urn:microsoft.com/office/officeart/2018/2/layout/IconCircleList"/>
    <dgm:cxn modelId="{D74C9DB5-945C-4FF9-8A30-7D8F20A619A5}" type="presParOf" srcId="{6AAAB3A0-1AB3-441F-B932-5A8925946AE1}" destId="{DF1FC303-8F3A-42D3-B86B-19CB72E0F465}" srcOrd="0" destOrd="0" presId="urn:microsoft.com/office/officeart/2018/2/layout/IconCircleList"/>
    <dgm:cxn modelId="{428F4732-A819-4C4A-AF16-44A833D5017C}" type="presParOf" srcId="{DF1FC303-8F3A-42D3-B86B-19CB72E0F465}" destId="{4D646F39-35B3-4DD7-9CF6-4CEA6F3265DE}" srcOrd="0" destOrd="0" presId="urn:microsoft.com/office/officeart/2018/2/layout/IconCircleList"/>
    <dgm:cxn modelId="{D9FBAFED-CCE9-4C05-B5AF-F54B45B938B7}" type="presParOf" srcId="{4D646F39-35B3-4DD7-9CF6-4CEA6F3265DE}" destId="{58AA822F-E1A9-4CD7-A815-5FB227921676}" srcOrd="0" destOrd="0" presId="urn:microsoft.com/office/officeart/2018/2/layout/IconCircleList"/>
    <dgm:cxn modelId="{4E1A998A-17B7-404A-824C-6F4E7A58DA03}" type="presParOf" srcId="{4D646F39-35B3-4DD7-9CF6-4CEA6F3265DE}" destId="{1874AD74-834B-4F04-85B1-F4DD78745B0C}" srcOrd="1" destOrd="0" presId="urn:microsoft.com/office/officeart/2018/2/layout/IconCircleList"/>
    <dgm:cxn modelId="{355F19EC-315C-4ABF-B902-9F0B3D01C5DB}" type="presParOf" srcId="{4D646F39-35B3-4DD7-9CF6-4CEA6F3265DE}" destId="{6C2BEBF4-ED02-416A-8E48-697C506956FB}" srcOrd="2" destOrd="0" presId="urn:microsoft.com/office/officeart/2018/2/layout/IconCircleList"/>
    <dgm:cxn modelId="{0344D42D-0D95-43E7-B4D4-0EADD2A6D1EE}" type="presParOf" srcId="{4D646F39-35B3-4DD7-9CF6-4CEA6F3265DE}" destId="{FA7FF2E4-E6BA-4C66-B029-8432C9810AAA}" srcOrd="3" destOrd="0" presId="urn:microsoft.com/office/officeart/2018/2/layout/IconCircleList"/>
    <dgm:cxn modelId="{0BE756AE-2979-4400-815C-6736563138A9}" type="presParOf" srcId="{DF1FC303-8F3A-42D3-B86B-19CB72E0F465}" destId="{F894FC16-1491-41B9-A4A3-EBE881C4FC3D}" srcOrd="1" destOrd="0" presId="urn:microsoft.com/office/officeart/2018/2/layout/IconCircleList"/>
    <dgm:cxn modelId="{B8A6A3EE-1D14-4700-9E78-302849C3DB31}" type="presParOf" srcId="{DF1FC303-8F3A-42D3-B86B-19CB72E0F465}" destId="{5BFEB489-A836-4C54-A4EE-0E18144E75E7}" srcOrd="2" destOrd="0" presId="urn:microsoft.com/office/officeart/2018/2/layout/IconCircleList"/>
    <dgm:cxn modelId="{FF2DA889-3C44-4B0D-B14A-907811FEBB6D}" type="presParOf" srcId="{5BFEB489-A836-4C54-A4EE-0E18144E75E7}" destId="{A902C5E6-1EEB-4873-8685-E0899612605F}" srcOrd="0" destOrd="0" presId="urn:microsoft.com/office/officeart/2018/2/layout/IconCircleList"/>
    <dgm:cxn modelId="{5C6B7680-EF67-46A2-822C-533A9F2EF8DC}" type="presParOf" srcId="{5BFEB489-A836-4C54-A4EE-0E18144E75E7}" destId="{2A98AEE3-9231-4711-B87A-53FC5FFF58BF}" srcOrd="1" destOrd="0" presId="urn:microsoft.com/office/officeart/2018/2/layout/IconCircleList"/>
    <dgm:cxn modelId="{CE7F264B-B306-4746-B148-D79C0E1E9403}" type="presParOf" srcId="{5BFEB489-A836-4C54-A4EE-0E18144E75E7}" destId="{7E4C8B62-1251-474F-A74D-89BBE6EE1A34}" srcOrd="2" destOrd="0" presId="urn:microsoft.com/office/officeart/2018/2/layout/IconCircleList"/>
    <dgm:cxn modelId="{2CA6DDA5-09B7-482D-8A62-0396498B0EAB}" type="presParOf" srcId="{5BFEB489-A836-4C54-A4EE-0E18144E75E7}" destId="{FB4330DD-3BEF-4A15-AA54-51B688C0F9B3}" srcOrd="3" destOrd="0" presId="urn:microsoft.com/office/officeart/2018/2/layout/IconCircleList"/>
    <dgm:cxn modelId="{43C9EE3A-2C84-4C18-B4C1-FBFBB4EE8DBC}" type="presParOf" srcId="{DF1FC303-8F3A-42D3-B86B-19CB72E0F465}" destId="{1325EFDD-4260-4BA0-881F-23600064F160}" srcOrd="3" destOrd="0" presId="urn:microsoft.com/office/officeart/2018/2/layout/IconCircleList"/>
    <dgm:cxn modelId="{AD06199B-9C64-46BE-A2DD-148DCE5AC587}" type="presParOf" srcId="{DF1FC303-8F3A-42D3-B86B-19CB72E0F465}" destId="{D3814FE6-C7C1-4255-8194-6A971A20692F}" srcOrd="4" destOrd="0" presId="urn:microsoft.com/office/officeart/2018/2/layout/IconCircleList"/>
    <dgm:cxn modelId="{704BE4EE-2968-4611-80ED-E179AE4B8BC3}" type="presParOf" srcId="{D3814FE6-C7C1-4255-8194-6A971A20692F}" destId="{82E09480-45F3-4501-A70E-11B3A1531784}" srcOrd="0" destOrd="0" presId="urn:microsoft.com/office/officeart/2018/2/layout/IconCircleList"/>
    <dgm:cxn modelId="{C42440BD-3B6D-48FA-995C-B91D03F9891C}" type="presParOf" srcId="{D3814FE6-C7C1-4255-8194-6A971A20692F}" destId="{EB921C59-B8C6-4894-B0A2-BBD6636A1132}" srcOrd="1" destOrd="0" presId="urn:microsoft.com/office/officeart/2018/2/layout/IconCircleList"/>
    <dgm:cxn modelId="{945DCDD5-6CE0-468B-8F92-61B22DA3AFA9}" type="presParOf" srcId="{D3814FE6-C7C1-4255-8194-6A971A20692F}" destId="{AB264986-EA7D-4BA0-82D1-857E712F87DA}" srcOrd="2" destOrd="0" presId="urn:microsoft.com/office/officeart/2018/2/layout/IconCircleList"/>
    <dgm:cxn modelId="{F1981B29-5820-4C9D-BCDA-E78C6B2DE554}" type="presParOf" srcId="{D3814FE6-C7C1-4255-8194-6A971A20692F}" destId="{F6590374-1400-4158-9638-1B9FDB829BA1}" srcOrd="3" destOrd="0" presId="urn:microsoft.com/office/officeart/2018/2/layout/IconCircleList"/>
    <dgm:cxn modelId="{1539502E-1D99-4709-B4F0-9A8C1777E2DF}" type="presParOf" srcId="{DF1FC303-8F3A-42D3-B86B-19CB72E0F465}" destId="{365DEB97-7F62-43E7-A97C-C3C4A094CAC0}" srcOrd="5" destOrd="0" presId="urn:microsoft.com/office/officeart/2018/2/layout/IconCircleList"/>
    <dgm:cxn modelId="{9F96071F-26CC-4261-9A3C-3ACB46544CBF}" type="presParOf" srcId="{DF1FC303-8F3A-42D3-B86B-19CB72E0F465}" destId="{2B1D43D5-CFD2-46EC-8306-009C62DA7C6C}" srcOrd="6" destOrd="0" presId="urn:microsoft.com/office/officeart/2018/2/layout/IconCircleList"/>
    <dgm:cxn modelId="{230D8C31-7689-4FFB-98A6-6C1CBA4008CD}" type="presParOf" srcId="{2B1D43D5-CFD2-46EC-8306-009C62DA7C6C}" destId="{BEF72C12-BF1B-43A2-B3EE-562A889AD682}" srcOrd="0" destOrd="0" presId="urn:microsoft.com/office/officeart/2018/2/layout/IconCircleList"/>
    <dgm:cxn modelId="{6831BE58-13C1-445C-8D87-F95403D07584}" type="presParOf" srcId="{2B1D43D5-CFD2-46EC-8306-009C62DA7C6C}" destId="{C208C740-9B50-4340-9ECB-55C488E62684}" srcOrd="1" destOrd="0" presId="urn:microsoft.com/office/officeart/2018/2/layout/IconCircleList"/>
    <dgm:cxn modelId="{74EAD51F-65FE-444E-A102-4C8C6269BA90}" type="presParOf" srcId="{2B1D43D5-CFD2-46EC-8306-009C62DA7C6C}" destId="{812C7D09-4787-4EE1-891F-790F09112F0F}" srcOrd="2" destOrd="0" presId="urn:microsoft.com/office/officeart/2018/2/layout/IconCircleList"/>
    <dgm:cxn modelId="{3F9F250D-D6FC-4124-A4CA-C9177F894632}" type="presParOf" srcId="{2B1D43D5-CFD2-46EC-8306-009C62DA7C6C}" destId="{AEA9FBE5-E03A-4E81-B1E6-D990AA542457}" srcOrd="3" destOrd="0" presId="urn:microsoft.com/office/officeart/2018/2/layout/IconCircleList"/>
    <dgm:cxn modelId="{051C5811-EF4E-41BD-88C4-C6193E5975D1}" type="presParOf" srcId="{DF1FC303-8F3A-42D3-B86B-19CB72E0F465}" destId="{5A4F97F1-4CEB-4142-AA77-F916D2CFEEEE}" srcOrd="7" destOrd="0" presId="urn:microsoft.com/office/officeart/2018/2/layout/IconCircleList"/>
    <dgm:cxn modelId="{6A1C7B5B-AED4-437D-AB33-490899A249C6}" type="presParOf" srcId="{DF1FC303-8F3A-42D3-B86B-19CB72E0F465}" destId="{E2E0E4C0-975D-42CB-8621-41BA7C3577AC}" srcOrd="8" destOrd="0" presId="urn:microsoft.com/office/officeart/2018/2/layout/IconCircleList"/>
    <dgm:cxn modelId="{DE23F460-7121-41E0-9EBA-9DB5A413FF1B}" type="presParOf" srcId="{E2E0E4C0-975D-42CB-8621-41BA7C3577AC}" destId="{C1EBB52B-F7DB-4493-8152-745005FD8E9E}" srcOrd="0" destOrd="0" presId="urn:microsoft.com/office/officeart/2018/2/layout/IconCircleList"/>
    <dgm:cxn modelId="{ED4D73EF-8AC8-4A7E-9C49-0C8D3B312193}" type="presParOf" srcId="{E2E0E4C0-975D-42CB-8621-41BA7C3577AC}" destId="{5585023B-9E2C-4676-9720-323B420FE1C4}" srcOrd="1" destOrd="0" presId="urn:microsoft.com/office/officeart/2018/2/layout/IconCircleList"/>
    <dgm:cxn modelId="{6439758C-DA31-4422-89EF-BC1772E3A766}" type="presParOf" srcId="{E2E0E4C0-975D-42CB-8621-41BA7C3577AC}" destId="{C6917468-F50D-4E4B-B921-E93DBEB42BF3}" srcOrd="2" destOrd="0" presId="urn:microsoft.com/office/officeart/2018/2/layout/IconCircleList"/>
    <dgm:cxn modelId="{16443ED5-056D-4DAE-AEA4-CED8F09CA1A4}" type="presParOf" srcId="{E2E0E4C0-975D-42CB-8621-41BA7C3577AC}" destId="{0EDE73B5-6900-4DF4-A30C-F4CC8DE06DD0}" srcOrd="3" destOrd="0" presId="urn:microsoft.com/office/officeart/2018/2/layout/IconCircleList"/>
    <dgm:cxn modelId="{E379E949-1A65-468D-A596-403A93210A06}" type="presParOf" srcId="{DF1FC303-8F3A-42D3-B86B-19CB72E0F465}" destId="{FD997D6F-761E-488F-999E-AE7F3D50FF04}" srcOrd="9" destOrd="0" presId="urn:microsoft.com/office/officeart/2018/2/layout/IconCircleList"/>
    <dgm:cxn modelId="{9C4C9B05-5B21-457B-9498-0D8CB46456EB}" type="presParOf" srcId="{DF1FC303-8F3A-42D3-B86B-19CB72E0F465}" destId="{76AC158D-3E26-481E-A798-C38C6CE82B60}" srcOrd="10" destOrd="0" presId="urn:microsoft.com/office/officeart/2018/2/layout/IconCircleList"/>
    <dgm:cxn modelId="{BD7D5E10-FBF1-4231-A9FB-F4FA268DE679}" type="presParOf" srcId="{76AC158D-3E26-481E-A798-C38C6CE82B60}" destId="{E002FB59-F37D-4F6F-872A-A66BFEBB3A16}" srcOrd="0" destOrd="0" presId="urn:microsoft.com/office/officeart/2018/2/layout/IconCircleList"/>
    <dgm:cxn modelId="{395B722F-4F87-4D5A-819E-4290DAB3786C}" type="presParOf" srcId="{76AC158D-3E26-481E-A798-C38C6CE82B60}" destId="{B7C78218-2C5C-4F5F-ADA5-F48D8391665A}" srcOrd="1" destOrd="0" presId="urn:microsoft.com/office/officeart/2018/2/layout/IconCircleList"/>
    <dgm:cxn modelId="{778AC53A-41EF-411D-8498-2E238EE20BED}" type="presParOf" srcId="{76AC158D-3E26-481E-A798-C38C6CE82B60}" destId="{8E0E45B5-3B56-46D2-9977-93DB32DA9D86}" srcOrd="2" destOrd="0" presId="urn:microsoft.com/office/officeart/2018/2/layout/IconCircleList"/>
    <dgm:cxn modelId="{8F1B4A93-5550-4790-9D4D-C472064D4692}" type="presParOf" srcId="{76AC158D-3E26-481E-A798-C38C6CE82B60}" destId="{B1928007-C33A-4428-A897-D4DB358BD4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77202-5F9D-4A16-961A-1AB09BA9B2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3D4800-4D80-4D12-AF3E-63AA517D1735}">
      <dgm:prSet/>
      <dgm:spPr/>
      <dgm:t>
        <a:bodyPr/>
        <a:lstStyle/>
        <a:p>
          <a:r>
            <a:rPr lang="es-PA" b="1"/>
            <a:t>Conmutatividad</a:t>
          </a:r>
          <a:r>
            <a:rPr lang="es-PA"/>
            <a:t> 𝐴∪𝐵=𝐵∪𝐴   𝐴∩𝐵=𝐵∩𝐴</a:t>
          </a:r>
          <a:endParaRPr lang="en-US"/>
        </a:p>
      </dgm:t>
    </dgm:pt>
    <dgm:pt modelId="{B2BE28B4-5C1C-40F1-ABBD-7B799A452346}" type="parTrans" cxnId="{138D3452-AAD0-411D-92EA-4EE60BDA3153}">
      <dgm:prSet/>
      <dgm:spPr/>
      <dgm:t>
        <a:bodyPr/>
        <a:lstStyle/>
        <a:p>
          <a:endParaRPr lang="en-US"/>
        </a:p>
      </dgm:t>
    </dgm:pt>
    <dgm:pt modelId="{4C48DE59-2EA8-44F6-AF93-E4375F25D28D}" type="sibTrans" cxnId="{138D3452-AAD0-411D-92EA-4EE60BDA3153}">
      <dgm:prSet/>
      <dgm:spPr/>
      <dgm:t>
        <a:bodyPr/>
        <a:lstStyle/>
        <a:p>
          <a:endParaRPr lang="en-US"/>
        </a:p>
      </dgm:t>
    </dgm:pt>
    <dgm:pt modelId="{F78F3F6E-09EB-4318-A871-8F54FFEAF421}">
      <dgm:prSet/>
      <dgm:spPr/>
      <dgm:t>
        <a:bodyPr/>
        <a:lstStyle/>
        <a:p>
          <a:r>
            <a:rPr lang="es-PA" b="1"/>
            <a:t>Asociatividad</a:t>
          </a:r>
          <a:r>
            <a:rPr lang="es-PA"/>
            <a:t>(𝐴∪𝐵)∪𝐶=𝐴∪(𝐵∪𝐶)(𝐴∩𝐵)∩𝐶=𝐴∩(𝐵∩𝐶)</a:t>
          </a:r>
          <a:endParaRPr lang="en-US"/>
        </a:p>
      </dgm:t>
    </dgm:pt>
    <dgm:pt modelId="{F7FEEE6D-46A0-41C4-9BEF-3D87D401C809}" type="parTrans" cxnId="{0392FCEB-5BAF-4810-AE3B-8CBC4BFBE569}">
      <dgm:prSet/>
      <dgm:spPr/>
      <dgm:t>
        <a:bodyPr/>
        <a:lstStyle/>
        <a:p>
          <a:endParaRPr lang="en-US"/>
        </a:p>
      </dgm:t>
    </dgm:pt>
    <dgm:pt modelId="{C8CC89A4-B5D9-409B-81FF-606CA67B1C23}" type="sibTrans" cxnId="{0392FCEB-5BAF-4810-AE3B-8CBC4BFBE569}">
      <dgm:prSet/>
      <dgm:spPr/>
      <dgm:t>
        <a:bodyPr/>
        <a:lstStyle/>
        <a:p>
          <a:endParaRPr lang="en-US"/>
        </a:p>
      </dgm:t>
    </dgm:pt>
    <dgm:pt modelId="{83684699-72FF-4A78-9ACC-E7F0E165ABD3}">
      <dgm:prSet/>
      <dgm:spPr/>
      <dgm:t>
        <a:bodyPr/>
        <a:lstStyle/>
        <a:p>
          <a:r>
            <a:rPr lang="es-PA" b="1"/>
            <a:t>Distributividad </a:t>
          </a:r>
          <a:r>
            <a:rPr lang="es-PA"/>
            <a:t>𝐴∩(𝐵∪𝐶)=(𝐴∩𝐵)∪(𝐴∩𝐶)𝐴∪(𝐵∩𝐶)=(𝐴∪𝐵)∩(𝐴∪ 𝐶)</a:t>
          </a:r>
          <a:endParaRPr lang="en-US"/>
        </a:p>
      </dgm:t>
    </dgm:pt>
    <dgm:pt modelId="{09002A81-29F4-462F-A6A7-31B2763098D4}" type="parTrans" cxnId="{8B1EDC69-D907-4DCE-96C7-A87B5AE22139}">
      <dgm:prSet/>
      <dgm:spPr/>
      <dgm:t>
        <a:bodyPr/>
        <a:lstStyle/>
        <a:p>
          <a:endParaRPr lang="en-US"/>
        </a:p>
      </dgm:t>
    </dgm:pt>
    <dgm:pt modelId="{BD6D631C-0799-42C3-A53A-DC33F32B1054}" type="sibTrans" cxnId="{8B1EDC69-D907-4DCE-96C7-A87B5AE22139}">
      <dgm:prSet/>
      <dgm:spPr/>
      <dgm:t>
        <a:bodyPr/>
        <a:lstStyle/>
        <a:p>
          <a:endParaRPr lang="en-US"/>
        </a:p>
      </dgm:t>
    </dgm:pt>
    <dgm:pt modelId="{5DF0C26F-F5BF-43A4-BF9A-E9E70053B7CB}">
      <dgm:prSet/>
      <dgm:spPr/>
      <dgm:t>
        <a:bodyPr/>
        <a:lstStyle/>
        <a:p>
          <a:r>
            <a:rPr lang="es-PA" b="1"/>
            <a:t>Leyes de De Morgan </a:t>
          </a:r>
          <a:r>
            <a:rPr lang="es-PA"/>
            <a:t>(𝐴∪𝐵)𝑐=𝐴𝑐∩𝐵𝑐(𝐴∩𝐵)𝑐=𝐴𝑐∪𝐵𝑐</a:t>
          </a:r>
          <a:endParaRPr lang="en-US"/>
        </a:p>
      </dgm:t>
    </dgm:pt>
    <dgm:pt modelId="{DE1DB349-50AE-4DED-820E-70692A8258D3}" type="parTrans" cxnId="{201D1891-B954-4A89-8ADC-D432CF62089D}">
      <dgm:prSet/>
      <dgm:spPr/>
      <dgm:t>
        <a:bodyPr/>
        <a:lstStyle/>
        <a:p>
          <a:endParaRPr lang="en-US"/>
        </a:p>
      </dgm:t>
    </dgm:pt>
    <dgm:pt modelId="{93F9E98D-E511-4F12-9E06-B265476F9DF8}" type="sibTrans" cxnId="{201D1891-B954-4A89-8ADC-D432CF62089D}">
      <dgm:prSet/>
      <dgm:spPr/>
      <dgm:t>
        <a:bodyPr/>
        <a:lstStyle/>
        <a:p>
          <a:endParaRPr lang="en-US"/>
        </a:p>
      </dgm:t>
    </dgm:pt>
    <dgm:pt modelId="{1E71C6F2-481E-44B4-A88D-B66098507F76}">
      <dgm:prSet/>
      <dgm:spPr/>
      <dgm:t>
        <a:bodyPr/>
        <a:lstStyle/>
        <a:p>
          <a:r>
            <a:rPr lang="es-PA" b="1"/>
            <a:t>Propiedades con el vacío y el universal </a:t>
          </a:r>
          <a:r>
            <a:rPr lang="es-PA"/>
            <a:t>𝐴∪∅=𝐴𝐴∩∅=∅𝐴∪𝑈=𝑈𝐴∩𝑈=𝐴</a:t>
          </a:r>
          <a:endParaRPr lang="en-US"/>
        </a:p>
      </dgm:t>
    </dgm:pt>
    <dgm:pt modelId="{429DF1AA-3A84-4361-85D2-6FF9C6A35C88}" type="parTrans" cxnId="{33E8A5B1-5343-4F13-9D0D-8C4ED5F083BE}">
      <dgm:prSet/>
      <dgm:spPr/>
      <dgm:t>
        <a:bodyPr/>
        <a:lstStyle/>
        <a:p>
          <a:endParaRPr lang="en-US"/>
        </a:p>
      </dgm:t>
    </dgm:pt>
    <dgm:pt modelId="{470D74DD-6A54-4471-A441-85F29DBCDE94}" type="sibTrans" cxnId="{33E8A5B1-5343-4F13-9D0D-8C4ED5F083BE}">
      <dgm:prSet/>
      <dgm:spPr/>
      <dgm:t>
        <a:bodyPr/>
        <a:lstStyle/>
        <a:p>
          <a:endParaRPr lang="en-US"/>
        </a:p>
      </dgm:t>
    </dgm:pt>
    <dgm:pt modelId="{9156B4B2-F553-4A17-A8FD-3BDEC2341EE4}" type="pres">
      <dgm:prSet presAssocID="{8C077202-5F9D-4A16-961A-1AB09BA9B275}" presName="linear" presStyleCnt="0">
        <dgm:presLayoutVars>
          <dgm:animLvl val="lvl"/>
          <dgm:resizeHandles val="exact"/>
        </dgm:presLayoutVars>
      </dgm:prSet>
      <dgm:spPr/>
    </dgm:pt>
    <dgm:pt modelId="{02D46D87-5C78-4A6A-92D2-EEF0A78C23FC}" type="pres">
      <dgm:prSet presAssocID="{E93D4800-4D80-4D12-AF3E-63AA517D173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972A16A-8E46-45B5-B8C2-8A9576D6052F}" type="pres">
      <dgm:prSet presAssocID="{4C48DE59-2EA8-44F6-AF93-E4375F25D28D}" presName="spacer" presStyleCnt="0"/>
      <dgm:spPr/>
    </dgm:pt>
    <dgm:pt modelId="{BF0EE116-4292-4A2F-A05D-EA1BFCC08221}" type="pres">
      <dgm:prSet presAssocID="{F78F3F6E-09EB-4318-A871-8F54FFEAF4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A739D6-7C44-4F71-B636-8D0001C25702}" type="pres">
      <dgm:prSet presAssocID="{C8CC89A4-B5D9-409B-81FF-606CA67B1C23}" presName="spacer" presStyleCnt="0"/>
      <dgm:spPr/>
    </dgm:pt>
    <dgm:pt modelId="{07069D82-2511-4F90-8CB2-38D6DBF3B0D6}" type="pres">
      <dgm:prSet presAssocID="{83684699-72FF-4A78-9ACC-E7F0E165ABD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5C6551E-5DFD-4344-A1D3-7E80EFA769F6}" type="pres">
      <dgm:prSet presAssocID="{BD6D631C-0799-42C3-A53A-DC33F32B1054}" presName="spacer" presStyleCnt="0"/>
      <dgm:spPr/>
    </dgm:pt>
    <dgm:pt modelId="{DEFCAE91-FFCB-4DD7-93A3-536097B65860}" type="pres">
      <dgm:prSet presAssocID="{5DF0C26F-F5BF-43A4-BF9A-E9E70053B7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D957E0D-9BAF-423F-A37F-56EE0FDA9870}" type="pres">
      <dgm:prSet presAssocID="{93F9E98D-E511-4F12-9E06-B265476F9DF8}" presName="spacer" presStyleCnt="0"/>
      <dgm:spPr/>
    </dgm:pt>
    <dgm:pt modelId="{DDC64F97-42F6-44C4-B813-0FE2852A05B0}" type="pres">
      <dgm:prSet presAssocID="{1E71C6F2-481E-44B4-A88D-B66098507F7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66C231-92D6-41B3-804B-2CD3FE248B76}" type="presOf" srcId="{1E71C6F2-481E-44B4-A88D-B66098507F76}" destId="{DDC64F97-42F6-44C4-B813-0FE2852A05B0}" srcOrd="0" destOrd="0" presId="urn:microsoft.com/office/officeart/2005/8/layout/vList2"/>
    <dgm:cxn modelId="{F4690E37-4B87-4843-9946-66EF430164D2}" type="presOf" srcId="{F78F3F6E-09EB-4318-A871-8F54FFEAF421}" destId="{BF0EE116-4292-4A2F-A05D-EA1BFCC08221}" srcOrd="0" destOrd="0" presId="urn:microsoft.com/office/officeart/2005/8/layout/vList2"/>
    <dgm:cxn modelId="{8B1EDC69-D907-4DCE-96C7-A87B5AE22139}" srcId="{8C077202-5F9D-4A16-961A-1AB09BA9B275}" destId="{83684699-72FF-4A78-9ACC-E7F0E165ABD3}" srcOrd="2" destOrd="0" parTransId="{09002A81-29F4-462F-A6A7-31B2763098D4}" sibTransId="{BD6D631C-0799-42C3-A53A-DC33F32B1054}"/>
    <dgm:cxn modelId="{138D3452-AAD0-411D-92EA-4EE60BDA3153}" srcId="{8C077202-5F9D-4A16-961A-1AB09BA9B275}" destId="{E93D4800-4D80-4D12-AF3E-63AA517D1735}" srcOrd="0" destOrd="0" parTransId="{B2BE28B4-5C1C-40F1-ABBD-7B799A452346}" sibTransId="{4C48DE59-2EA8-44F6-AF93-E4375F25D28D}"/>
    <dgm:cxn modelId="{201D1891-B954-4A89-8ADC-D432CF62089D}" srcId="{8C077202-5F9D-4A16-961A-1AB09BA9B275}" destId="{5DF0C26F-F5BF-43A4-BF9A-E9E70053B7CB}" srcOrd="3" destOrd="0" parTransId="{DE1DB349-50AE-4DED-820E-70692A8258D3}" sibTransId="{93F9E98D-E511-4F12-9E06-B265476F9DF8}"/>
    <dgm:cxn modelId="{3CE1F79F-1998-4690-9079-140FFE760C82}" type="presOf" srcId="{E93D4800-4D80-4D12-AF3E-63AA517D1735}" destId="{02D46D87-5C78-4A6A-92D2-EEF0A78C23FC}" srcOrd="0" destOrd="0" presId="urn:microsoft.com/office/officeart/2005/8/layout/vList2"/>
    <dgm:cxn modelId="{33E8A5B1-5343-4F13-9D0D-8C4ED5F083BE}" srcId="{8C077202-5F9D-4A16-961A-1AB09BA9B275}" destId="{1E71C6F2-481E-44B4-A88D-B66098507F76}" srcOrd="4" destOrd="0" parTransId="{429DF1AA-3A84-4361-85D2-6FF9C6A35C88}" sibTransId="{470D74DD-6A54-4471-A441-85F29DBCDE94}"/>
    <dgm:cxn modelId="{E0E292CC-9227-4945-AB79-A1FAD36368F4}" type="presOf" srcId="{83684699-72FF-4A78-9ACC-E7F0E165ABD3}" destId="{07069D82-2511-4F90-8CB2-38D6DBF3B0D6}" srcOrd="0" destOrd="0" presId="urn:microsoft.com/office/officeart/2005/8/layout/vList2"/>
    <dgm:cxn modelId="{0F8901E8-2986-4D3D-8D3E-1435B4F1C1E5}" type="presOf" srcId="{5DF0C26F-F5BF-43A4-BF9A-E9E70053B7CB}" destId="{DEFCAE91-FFCB-4DD7-93A3-536097B65860}" srcOrd="0" destOrd="0" presId="urn:microsoft.com/office/officeart/2005/8/layout/vList2"/>
    <dgm:cxn modelId="{0392FCEB-5BAF-4810-AE3B-8CBC4BFBE569}" srcId="{8C077202-5F9D-4A16-961A-1AB09BA9B275}" destId="{F78F3F6E-09EB-4318-A871-8F54FFEAF421}" srcOrd="1" destOrd="0" parTransId="{F7FEEE6D-46A0-41C4-9BEF-3D87D401C809}" sibTransId="{C8CC89A4-B5D9-409B-81FF-606CA67B1C23}"/>
    <dgm:cxn modelId="{8C4574F8-C992-4677-870D-21F01C25459F}" type="presOf" srcId="{8C077202-5F9D-4A16-961A-1AB09BA9B275}" destId="{9156B4B2-F553-4A17-A8FD-3BDEC2341EE4}" srcOrd="0" destOrd="0" presId="urn:microsoft.com/office/officeart/2005/8/layout/vList2"/>
    <dgm:cxn modelId="{BE9FE3BE-F863-4E15-A612-57231E1E7071}" type="presParOf" srcId="{9156B4B2-F553-4A17-A8FD-3BDEC2341EE4}" destId="{02D46D87-5C78-4A6A-92D2-EEF0A78C23FC}" srcOrd="0" destOrd="0" presId="urn:microsoft.com/office/officeart/2005/8/layout/vList2"/>
    <dgm:cxn modelId="{B6396114-5067-4728-BC0F-61091555F33C}" type="presParOf" srcId="{9156B4B2-F553-4A17-A8FD-3BDEC2341EE4}" destId="{1972A16A-8E46-45B5-B8C2-8A9576D6052F}" srcOrd="1" destOrd="0" presId="urn:microsoft.com/office/officeart/2005/8/layout/vList2"/>
    <dgm:cxn modelId="{0AAE1E59-C43E-4CA3-95E2-0380989D6EBD}" type="presParOf" srcId="{9156B4B2-F553-4A17-A8FD-3BDEC2341EE4}" destId="{BF0EE116-4292-4A2F-A05D-EA1BFCC08221}" srcOrd="2" destOrd="0" presId="urn:microsoft.com/office/officeart/2005/8/layout/vList2"/>
    <dgm:cxn modelId="{92C76302-112D-4C9B-8BB2-A593EC99E330}" type="presParOf" srcId="{9156B4B2-F553-4A17-A8FD-3BDEC2341EE4}" destId="{EEA739D6-7C44-4F71-B636-8D0001C25702}" srcOrd="3" destOrd="0" presId="urn:microsoft.com/office/officeart/2005/8/layout/vList2"/>
    <dgm:cxn modelId="{B4E8F9A8-1D9D-476A-BC2B-283DA2292D1F}" type="presParOf" srcId="{9156B4B2-F553-4A17-A8FD-3BDEC2341EE4}" destId="{07069D82-2511-4F90-8CB2-38D6DBF3B0D6}" srcOrd="4" destOrd="0" presId="urn:microsoft.com/office/officeart/2005/8/layout/vList2"/>
    <dgm:cxn modelId="{B1927778-79D0-4EC4-BB76-A089EF2202E7}" type="presParOf" srcId="{9156B4B2-F553-4A17-A8FD-3BDEC2341EE4}" destId="{B5C6551E-5DFD-4344-A1D3-7E80EFA769F6}" srcOrd="5" destOrd="0" presId="urn:microsoft.com/office/officeart/2005/8/layout/vList2"/>
    <dgm:cxn modelId="{68CD7515-63B4-4F64-97F7-62515B88A5A6}" type="presParOf" srcId="{9156B4B2-F553-4A17-A8FD-3BDEC2341EE4}" destId="{DEFCAE91-FFCB-4DD7-93A3-536097B65860}" srcOrd="6" destOrd="0" presId="urn:microsoft.com/office/officeart/2005/8/layout/vList2"/>
    <dgm:cxn modelId="{038FFA71-6FAA-456D-942C-4C1C08AA435B}" type="presParOf" srcId="{9156B4B2-F553-4A17-A8FD-3BDEC2341EE4}" destId="{3D957E0D-9BAF-423F-A37F-56EE0FDA9870}" srcOrd="7" destOrd="0" presId="urn:microsoft.com/office/officeart/2005/8/layout/vList2"/>
    <dgm:cxn modelId="{59B24CF8-0C48-4A8A-8887-EBEEBC094226}" type="presParOf" srcId="{9156B4B2-F553-4A17-A8FD-3BDEC2341EE4}" destId="{DDC64F97-42F6-44C4-B813-0FE2852A05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5BCF8-E6C0-4259-8DE9-AD7C59EA0DE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E84B4F-6CE4-49E6-A255-BBE89F59AAB8}">
      <dgm:prSet/>
      <dgm:spPr/>
      <dgm:t>
        <a:bodyPr/>
        <a:lstStyle/>
        <a:p>
          <a:r>
            <a:rPr lang="es-MX" b="1"/>
            <a:t>Unión</a:t>
          </a:r>
          <a:r>
            <a:rPr lang="es-MX"/>
            <a:t> La unión de un conjunto infinito con cualquier otro (finito o infinito) es infinita</a:t>
          </a:r>
          <a:endParaRPr lang="en-US"/>
        </a:p>
      </dgm:t>
    </dgm:pt>
    <dgm:pt modelId="{67D104A4-9DD5-4B4F-99A2-EBF88BE96D60}" type="parTrans" cxnId="{9472EF8C-B292-4FA6-9F6F-A96EEF9B1646}">
      <dgm:prSet/>
      <dgm:spPr/>
      <dgm:t>
        <a:bodyPr/>
        <a:lstStyle/>
        <a:p>
          <a:endParaRPr lang="en-US"/>
        </a:p>
      </dgm:t>
    </dgm:pt>
    <dgm:pt modelId="{11587635-ADE1-49DE-8DB0-A651BBCE7EAE}" type="sibTrans" cxnId="{9472EF8C-B292-4FA6-9F6F-A96EEF9B1646}">
      <dgm:prSet/>
      <dgm:spPr/>
      <dgm:t>
        <a:bodyPr/>
        <a:lstStyle/>
        <a:p>
          <a:endParaRPr lang="en-US"/>
        </a:p>
      </dgm:t>
    </dgm:pt>
    <dgm:pt modelId="{0187E8E6-FF19-4E56-B184-5031762249B7}">
      <dgm:prSet/>
      <dgm:spPr/>
      <dgm:t>
        <a:bodyPr/>
        <a:lstStyle/>
        <a:p>
          <a:r>
            <a:rPr lang="es-MX" b="1"/>
            <a:t>Subconjuntos </a:t>
          </a:r>
          <a:r>
            <a:rPr lang="es-MX"/>
            <a:t>Si un conjunto contiene un subconjunto infinito, entonces también es infinito.</a:t>
          </a:r>
          <a:endParaRPr lang="en-US"/>
        </a:p>
      </dgm:t>
    </dgm:pt>
    <dgm:pt modelId="{6C508FCC-D7F7-45D0-9A42-E5F67B6B7027}" type="parTrans" cxnId="{642B3F70-9931-47F3-9FE6-8660868A44C7}">
      <dgm:prSet/>
      <dgm:spPr/>
      <dgm:t>
        <a:bodyPr/>
        <a:lstStyle/>
        <a:p>
          <a:endParaRPr lang="en-US"/>
        </a:p>
      </dgm:t>
    </dgm:pt>
    <dgm:pt modelId="{A08C879B-0E6A-488D-89D4-7207C66194D5}" type="sibTrans" cxnId="{642B3F70-9931-47F3-9FE6-8660868A44C7}">
      <dgm:prSet/>
      <dgm:spPr/>
      <dgm:t>
        <a:bodyPr/>
        <a:lstStyle/>
        <a:p>
          <a:endParaRPr lang="en-US"/>
        </a:p>
      </dgm:t>
    </dgm:pt>
    <dgm:pt modelId="{44EFF62D-E398-44CB-8041-C736BFB5FE2F}">
      <dgm:prSet/>
      <dgm:spPr/>
      <dgm:t>
        <a:bodyPr/>
        <a:lstStyle/>
        <a:p>
          <a:r>
            <a:rPr lang="es-MX" b="1"/>
            <a:t>Conjunto potencia</a:t>
          </a:r>
          <a:r>
            <a:rPr lang="es-MX"/>
            <a:t> El conjunto de partes de un conjunto infinito también es infinito.</a:t>
          </a:r>
          <a:endParaRPr lang="en-US"/>
        </a:p>
      </dgm:t>
    </dgm:pt>
    <dgm:pt modelId="{98619150-83DD-4DA0-8B83-6E3DA1789001}" type="parTrans" cxnId="{7D493194-A723-4125-9EF7-8EE03C1E270E}">
      <dgm:prSet/>
      <dgm:spPr/>
      <dgm:t>
        <a:bodyPr/>
        <a:lstStyle/>
        <a:p>
          <a:endParaRPr lang="en-US"/>
        </a:p>
      </dgm:t>
    </dgm:pt>
    <dgm:pt modelId="{B83C4764-DAC0-4B60-A33A-8FE42E1CAB84}" type="sibTrans" cxnId="{7D493194-A723-4125-9EF7-8EE03C1E270E}">
      <dgm:prSet/>
      <dgm:spPr/>
      <dgm:t>
        <a:bodyPr/>
        <a:lstStyle/>
        <a:p>
          <a:endParaRPr lang="en-US"/>
        </a:p>
      </dgm:t>
    </dgm:pt>
    <dgm:pt modelId="{D83F9359-B136-4EB3-AEDD-8471B9859267}">
      <dgm:prSet/>
      <dgm:spPr/>
      <dgm:t>
        <a:bodyPr/>
        <a:lstStyle/>
        <a:p>
          <a:r>
            <a:rPr lang="es-MX" b="1"/>
            <a:t>Equipotencia con subconjuntos propios </a:t>
          </a:r>
          <a:r>
            <a:rPr lang="es-MX"/>
            <a:t>Un conjunto infinito puede tener el mismo “tamaño” que un subconjunto propio.</a:t>
          </a:r>
          <a:endParaRPr lang="en-US"/>
        </a:p>
      </dgm:t>
    </dgm:pt>
    <dgm:pt modelId="{3B40D06B-FFDD-4FE4-8A3E-204A3F5127D5}" type="parTrans" cxnId="{CBA1C45B-0477-4D1F-A023-19BC515A2852}">
      <dgm:prSet/>
      <dgm:spPr/>
      <dgm:t>
        <a:bodyPr/>
        <a:lstStyle/>
        <a:p>
          <a:endParaRPr lang="en-US"/>
        </a:p>
      </dgm:t>
    </dgm:pt>
    <dgm:pt modelId="{26D6728A-1B86-420E-8FC0-EA0557662673}" type="sibTrans" cxnId="{CBA1C45B-0477-4D1F-A023-19BC515A2852}">
      <dgm:prSet/>
      <dgm:spPr/>
      <dgm:t>
        <a:bodyPr/>
        <a:lstStyle/>
        <a:p>
          <a:endParaRPr lang="en-US"/>
        </a:p>
      </dgm:t>
    </dgm:pt>
    <dgm:pt modelId="{1D96C142-CB5A-476A-B518-8B1530A2E886}">
      <dgm:prSet/>
      <dgm:spPr/>
      <dgm:t>
        <a:bodyPr/>
        <a:lstStyle/>
        <a:p>
          <a:r>
            <a:rPr lang="es-MX" b="1"/>
            <a:t>Cardinalidad infinita</a:t>
          </a:r>
          <a:r>
            <a:rPr lang="es-MX"/>
            <a:t> No existe un número natural que exprese la cardinalidad de un conjunto infinito.</a:t>
          </a:r>
          <a:endParaRPr lang="en-US"/>
        </a:p>
      </dgm:t>
    </dgm:pt>
    <dgm:pt modelId="{313079D2-F953-41C3-B761-4BE83173B07C}" type="parTrans" cxnId="{E6E946F8-E399-4E9F-B5D2-D9852FC66395}">
      <dgm:prSet/>
      <dgm:spPr/>
      <dgm:t>
        <a:bodyPr/>
        <a:lstStyle/>
        <a:p>
          <a:endParaRPr lang="en-US"/>
        </a:p>
      </dgm:t>
    </dgm:pt>
    <dgm:pt modelId="{66E9C6A8-8597-492B-BE4D-D5DCDFD6A603}" type="sibTrans" cxnId="{E6E946F8-E399-4E9F-B5D2-D9852FC66395}">
      <dgm:prSet/>
      <dgm:spPr/>
      <dgm:t>
        <a:bodyPr/>
        <a:lstStyle/>
        <a:p>
          <a:endParaRPr lang="en-US"/>
        </a:p>
      </dgm:t>
    </dgm:pt>
    <dgm:pt modelId="{7A1AC8FB-EA12-4108-AB24-B141214E3434}" type="pres">
      <dgm:prSet presAssocID="{3965BCF8-E6C0-4259-8DE9-AD7C59EA0DE5}" presName="outerComposite" presStyleCnt="0">
        <dgm:presLayoutVars>
          <dgm:chMax val="5"/>
          <dgm:dir/>
          <dgm:resizeHandles val="exact"/>
        </dgm:presLayoutVars>
      </dgm:prSet>
      <dgm:spPr/>
    </dgm:pt>
    <dgm:pt modelId="{939E204F-78DF-4E0A-9479-2A59422D0E74}" type="pres">
      <dgm:prSet presAssocID="{3965BCF8-E6C0-4259-8DE9-AD7C59EA0DE5}" presName="dummyMaxCanvas" presStyleCnt="0">
        <dgm:presLayoutVars/>
      </dgm:prSet>
      <dgm:spPr/>
    </dgm:pt>
    <dgm:pt modelId="{9882F122-71D4-447C-BC5A-1E7A708B4BDE}" type="pres">
      <dgm:prSet presAssocID="{3965BCF8-E6C0-4259-8DE9-AD7C59EA0DE5}" presName="FiveNodes_1" presStyleLbl="node1" presStyleIdx="0" presStyleCnt="5">
        <dgm:presLayoutVars>
          <dgm:bulletEnabled val="1"/>
        </dgm:presLayoutVars>
      </dgm:prSet>
      <dgm:spPr/>
    </dgm:pt>
    <dgm:pt modelId="{A23416A0-542F-4E4F-9EB3-1101F0A55D4D}" type="pres">
      <dgm:prSet presAssocID="{3965BCF8-E6C0-4259-8DE9-AD7C59EA0DE5}" presName="FiveNodes_2" presStyleLbl="node1" presStyleIdx="1" presStyleCnt="5">
        <dgm:presLayoutVars>
          <dgm:bulletEnabled val="1"/>
        </dgm:presLayoutVars>
      </dgm:prSet>
      <dgm:spPr/>
    </dgm:pt>
    <dgm:pt modelId="{63E5F35F-B0FE-4334-9A96-D0EEA7C6F9EC}" type="pres">
      <dgm:prSet presAssocID="{3965BCF8-E6C0-4259-8DE9-AD7C59EA0DE5}" presName="FiveNodes_3" presStyleLbl="node1" presStyleIdx="2" presStyleCnt="5">
        <dgm:presLayoutVars>
          <dgm:bulletEnabled val="1"/>
        </dgm:presLayoutVars>
      </dgm:prSet>
      <dgm:spPr/>
    </dgm:pt>
    <dgm:pt modelId="{23952321-515D-4A05-964A-C0F61AA3680D}" type="pres">
      <dgm:prSet presAssocID="{3965BCF8-E6C0-4259-8DE9-AD7C59EA0DE5}" presName="FiveNodes_4" presStyleLbl="node1" presStyleIdx="3" presStyleCnt="5">
        <dgm:presLayoutVars>
          <dgm:bulletEnabled val="1"/>
        </dgm:presLayoutVars>
      </dgm:prSet>
      <dgm:spPr/>
    </dgm:pt>
    <dgm:pt modelId="{11D5977A-D90F-413A-A089-19AAE41E094A}" type="pres">
      <dgm:prSet presAssocID="{3965BCF8-E6C0-4259-8DE9-AD7C59EA0DE5}" presName="FiveNodes_5" presStyleLbl="node1" presStyleIdx="4" presStyleCnt="5">
        <dgm:presLayoutVars>
          <dgm:bulletEnabled val="1"/>
        </dgm:presLayoutVars>
      </dgm:prSet>
      <dgm:spPr/>
    </dgm:pt>
    <dgm:pt modelId="{C4BDFE06-9B52-4216-BD4D-F5EC5DE2431C}" type="pres">
      <dgm:prSet presAssocID="{3965BCF8-E6C0-4259-8DE9-AD7C59EA0DE5}" presName="FiveConn_1-2" presStyleLbl="fgAccFollowNode1" presStyleIdx="0" presStyleCnt="4">
        <dgm:presLayoutVars>
          <dgm:bulletEnabled val="1"/>
        </dgm:presLayoutVars>
      </dgm:prSet>
      <dgm:spPr/>
    </dgm:pt>
    <dgm:pt modelId="{D7150A5C-D033-4E76-8E6E-B4A7D4328547}" type="pres">
      <dgm:prSet presAssocID="{3965BCF8-E6C0-4259-8DE9-AD7C59EA0DE5}" presName="FiveConn_2-3" presStyleLbl="fgAccFollowNode1" presStyleIdx="1" presStyleCnt="4">
        <dgm:presLayoutVars>
          <dgm:bulletEnabled val="1"/>
        </dgm:presLayoutVars>
      </dgm:prSet>
      <dgm:spPr/>
    </dgm:pt>
    <dgm:pt modelId="{B2642C52-D3E6-4D38-9D7F-716BDDA18499}" type="pres">
      <dgm:prSet presAssocID="{3965BCF8-E6C0-4259-8DE9-AD7C59EA0DE5}" presName="FiveConn_3-4" presStyleLbl="fgAccFollowNode1" presStyleIdx="2" presStyleCnt="4">
        <dgm:presLayoutVars>
          <dgm:bulletEnabled val="1"/>
        </dgm:presLayoutVars>
      </dgm:prSet>
      <dgm:spPr/>
    </dgm:pt>
    <dgm:pt modelId="{2D1C22C3-E0B6-47BB-AA63-D732C9D11EB9}" type="pres">
      <dgm:prSet presAssocID="{3965BCF8-E6C0-4259-8DE9-AD7C59EA0DE5}" presName="FiveConn_4-5" presStyleLbl="fgAccFollowNode1" presStyleIdx="3" presStyleCnt="4">
        <dgm:presLayoutVars>
          <dgm:bulletEnabled val="1"/>
        </dgm:presLayoutVars>
      </dgm:prSet>
      <dgm:spPr/>
    </dgm:pt>
    <dgm:pt modelId="{BE62557F-A073-4C74-9CF3-B17DCC9E0EED}" type="pres">
      <dgm:prSet presAssocID="{3965BCF8-E6C0-4259-8DE9-AD7C59EA0DE5}" presName="FiveNodes_1_text" presStyleLbl="node1" presStyleIdx="4" presStyleCnt="5">
        <dgm:presLayoutVars>
          <dgm:bulletEnabled val="1"/>
        </dgm:presLayoutVars>
      </dgm:prSet>
      <dgm:spPr/>
    </dgm:pt>
    <dgm:pt modelId="{973EB17C-8CA6-497C-8F87-CF54B5F6862F}" type="pres">
      <dgm:prSet presAssocID="{3965BCF8-E6C0-4259-8DE9-AD7C59EA0DE5}" presName="FiveNodes_2_text" presStyleLbl="node1" presStyleIdx="4" presStyleCnt="5">
        <dgm:presLayoutVars>
          <dgm:bulletEnabled val="1"/>
        </dgm:presLayoutVars>
      </dgm:prSet>
      <dgm:spPr/>
    </dgm:pt>
    <dgm:pt modelId="{4A28B552-D8CF-4271-9A0E-57B89DA57C00}" type="pres">
      <dgm:prSet presAssocID="{3965BCF8-E6C0-4259-8DE9-AD7C59EA0DE5}" presName="FiveNodes_3_text" presStyleLbl="node1" presStyleIdx="4" presStyleCnt="5">
        <dgm:presLayoutVars>
          <dgm:bulletEnabled val="1"/>
        </dgm:presLayoutVars>
      </dgm:prSet>
      <dgm:spPr/>
    </dgm:pt>
    <dgm:pt modelId="{88F012B3-AD42-4CC4-AEC0-D234C4BEF97D}" type="pres">
      <dgm:prSet presAssocID="{3965BCF8-E6C0-4259-8DE9-AD7C59EA0DE5}" presName="FiveNodes_4_text" presStyleLbl="node1" presStyleIdx="4" presStyleCnt="5">
        <dgm:presLayoutVars>
          <dgm:bulletEnabled val="1"/>
        </dgm:presLayoutVars>
      </dgm:prSet>
      <dgm:spPr/>
    </dgm:pt>
    <dgm:pt modelId="{D7944529-5DB0-47C5-83E4-1E1300F2444D}" type="pres">
      <dgm:prSet presAssocID="{3965BCF8-E6C0-4259-8DE9-AD7C59EA0DE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E045200-7795-4B1C-92A1-99F6DCBFE777}" type="presOf" srcId="{0187E8E6-FF19-4E56-B184-5031762249B7}" destId="{A23416A0-542F-4E4F-9EB3-1101F0A55D4D}" srcOrd="0" destOrd="0" presId="urn:microsoft.com/office/officeart/2005/8/layout/vProcess5"/>
    <dgm:cxn modelId="{DA870A05-335B-45CC-B0FF-F84A92D40FBC}" type="presOf" srcId="{D83F9359-B136-4EB3-AEDD-8471B9859267}" destId="{88F012B3-AD42-4CC4-AEC0-D234C4BEF97D}" srcOrd="1" destOrd="0" presId="urn:microsoft.com/office/officeart/2005/8/layout/vProcess5"/>
    <dgm:cxn modelId="{D038840A-2D73-4DD8-9016-F9C04C0CD583}" type="presOf" srcId="{1D96C142-CB5A-476A-B518-8B1530A2E886}" destId="{11D5977A-D90F-413A-A089-19AAE41E094A}" srcOrd="0" destOrd="0" presId="urn:microsoft.com/office/officeart/2005/8/layout/vProcess5"/>
    <dgm:cxn modelId="{41E8C810-B94B-45BA-8F8F-11DFA158EEE8}" type="presOf" srcId="{3965BCF8-E6C0-4259-8DE9-AD7C59EA0DE5}" destId="{7A1AC8FB-EA12-4108-AB24-B141214E3434}" srcOrd="0" destOrd="0" presId="urn:microsoft.com/office/officeart/2005/8/layout/vProcess5"/>
    <dgm:cxn modelId="{7E582112-7832-4118-964E-A6DFD6B1BC6F}" type="presOf" srcId="{9BE84B4F-6CE4-49E6-A255-BBE89F59AAB8}" destId="{BE62557F-A073-4C74-9CF3-B17DCC9E0EED}" srcOrd="1" destOrd="0" presId="urn:microsoft.com/office/officeart/2005/8/layout/vProcess5"/>
    <dgm:cxn modelId="{1430A224-C5ED-46E0-B4C3-AAD70CD53975}" type="presOf" srcId="{11587635-ADE1-49DE-8DB0-A651BBCE7EAE}" destId="{C4BDFE06-9B52-4216-BD4D-F5EC5DE2431C}" srcOrd="0" destOrd="0" presId="urn:microsoft.com/office/officeart/2005/8/layout/vProcess5"/>
    <dgm:cxn modelId="{CBA1C45B-0477-4D1F-A023-19BC515A2852}" srcId="{3965BCF8-E6C0-4259-8DE9-AD7C59EA0DE5}" destId="{D83F9359-B136-4EB3-AEDD-8471B9859267}" srcOrd="3" destOrd="0" parTransId="{3B40D06B-FFDD-4FE4-8A3E-204A3F5127D5}" sibTransId="{26D6728A-1B86-420E-8FC0-EA0557662673}"/>
    <dgm:cxn modelId="{1393755C-80E8-4B59-8062-E4C85DAD3AAE}" type="presOf" srcId="{44EFF62D-E398-44CB-8041-C736BFB5FE2F}" destId="{4A28B552-D8CF-4271-9A0E-57B89DA57C00}" srcOrd="1" destOrd="0" presId="urn:microsoft.com/office/officeart/2005/8/layout/vProcess5"/>
    <dgm:cxn modelId="{642B3F70-9931-47F3-9FE6-8660868A44C7}" srcId="{3965BCF8-E6C0-4259-8DE9-AD7C59EA0DE5}" destId="{0187E8E6-FF19-4E56-B184-5031762249B7}" srcOrd="1" destOrd="0" parTransId="{6C508FCC-D7F7-45D0-9A42-E5F67B6B7027}" sibTransId="{A08C879B-0E6A-488D-89D4-7207C66194D5}"/>
    <dgm:cxn modelId="{DA95C571-1AB1-41A0-94E5-74EF987D3482}" type="presOf" srcId="{26D6728A-1B86-420E-8FC0-EA0557662673}" destId="{2D1C22C3-E0B6-47BB-AA63-D732C9D11EB9}" srcOrd="0" destOrd="0" presId="urn:microsoft.com/office/officeart/2005/8/layout/vProcess5"/>
    <dgm:cxn modelId="{AABC7252-E8FA-4F6F-84F6-4F9F0E355CAE}" type="presOf" srcId="{0187E8E6-FF19-4E56-B184-5031762249B7}" destId="{973EB17C-8CA6-497C-8F87-CF54B5F6862F}" srcOrd="1" destOrd="0" presId="urn:microsoft.com/office/officeart/2005/8/layout/vProcess5"/>
    <dgm:cxn modelId="{5942CB53-3F7E-401E-AF47-D0F1112038A9}" type="presOf" srcId="{9BE84B4F-6CE4-49E6-A255-BBE89F59AAB8}" destId="{9882F122-71D4-447C-BC5A-1E7A708B4BDE}" srcOrd="0" destOrd="0" presId="urn:microsoft.com/office/officeart/2005/8/layout/vProcess5"/>
    <dgm:cxn modelId="{919CE780-FAB1-41AE-92A6-73877D54CF98}" type="presOf" srcId="{1D96C142-CB5A-476A-B518-8B1530A2E886}" destId="{D7944529-5DB0-47C5-83E4-1E1300F2444D}" srcOrd="1" destOrd="0" presId="urn:microsoft.com/office/officeart/2005/8/layout/vProcess5"/>
    <dgm:cxn modelId="{9472EF8C-B292-4FA6-9F6F-A96EEF9B1646}" srcId="{3965BCF8-E6C0-4259-8DE9-AD7C59EA0DE5}" destId="{9BE84B4F-6CE4-49E6-A255-BBE89F59AAB8}" srcOrd="0" destOrd="0" parTransId="{67D104A4-9DD5-4B4F-99A2-EBF88BE96D60}" sibTransId="{11587635-ADE1-49DE-8DB0-A651BBCE7EAE}"/>
    <dgm:cxn modelId="{7D493194-A723-4125-9EF7-8EE03C1E270E}" srcId="{3965BCF8-E6C0-4259-8DE9-AD7C59EA0DE5}" destId="{44EFF62D-E398-44CB-8041-C736BFB5FE2F}" srcOrd="2" destOrd="0" parTransId="{98619150-83DD-4DA0-8B83-6E3DA1789001}" sibTransId="{B83C4764-DAC0-4B60-A33A-8FE42E1CAB84}"/>
    <dgm:cxn modelId="{62489E9F-713E-4DDA-915B-3271C48D9668}" type="presOf" srcId="{A08C879B-0E6A-488D-89D4-7207C66194D5}" destId="{D7150A5C-D033-4E76-8E6E-B4A7D4328547}" srcOrd="0" destOrd="0" presId="urn:microsoft.com/office/officeart/2005/8/layout/vProcess5"/>
    <dgm:cxn modelId="{C8D218E6-F798-4CCB-AD8F-35E37F0E845B}" type="presOf" srcId="{44EFF62D-E398-44CB-8041-C736BFB5FE2F}" destId="{63E5F35F-B0FE-4334-9A96-D0EEA7C6F9EC}" srcOrd="0" destOrd="0" presId="urn:microsoft.com/office/officeart/2005/8/layout/vProcess5"/>
    <dgm:cxn modelId="{76E665F4-B965-4244-8D58-9B330016ED05}" type="presOf" srcId="{B83C4764-DAC0-4B60-A33A-8FE42E1CAB84}" destId="{B2642C52-D3E6-4D38-9D7F-716BDDA18499}" srcOrd="0" destOrd="0" presId="urn:microsoft.com/office/officeart/2005/8/layout/vProcess5"/>
    <dgm:cxn modelId="{E6E946F8-E399-4E9F-B5D2-D9852FC66395}" srcId="{3965BCF8-E6C0-4259-8DE9-AD7C59EA0DE5}" destId="{1D96C142-CB5A-476A-B518-8B1530A2E886}" srcOrd="4" destOrd="0" parTransId="{313079D2-F953-41C3-B761-4BE83173B07C}" sibTransId="{66E9C6A8-8597-492B-BE4D-D5DCDFD6A603}"/>
    <dgm:cxn modelId="{E583ECF9-9712-41AD-B803-353AE5139E4E}" type="presOf" srcId="{D83F9359-B136-4EB3-AEDD-8471B9859267}" destId="{23952321-515D-4A05-964A-C0F61AA3680D}" srcOrd="0" destOrd="0" presId="urn:microsoft.com/office/officeart/2005/8/layout/vProcess5"/>
    <dgm:cxn modelId="{8268A769-3E34-4B5C-A7AC-3E371C7DA935}" type="presParOf" srcId="{7A1AC8FB-EA12-4108-AB24-B141214E3434}" destId="{939E204F-78DF-4E0A-9479-2A59422D0E74}" srcOrd="0" destOrd="0" presId="urn:microsoft.com/office/officeart/2005/8/layout/vProcess5"/>
    <dgm:cxn modelId="{309F0996-F4E6-4947-9301-757BCDB32FCA}" type="presParOf" srcId="{7A1AC8FB-EA12-4108-AB24-B141214E3434}" destId="{9882F122-71D4-447C-BC5A-1E7A708B4BDE}" srcOrd="1" destOrd="0" presId="urn:microsoft.com/office/officeart/2005/8/layout/vProcess5"/>
    <dgm:cxn modelId="{EE6E61CA-3C62-4E41-BA73-58CB646B9046}" type="presParOf" srcId="{7A1AC8FB-EA12-4108-AB24-B141214E3434}" destId="{A23416A0-542F-4E4F-9EB3-1101F0A55D4D}" srcOrd="2" destOrd="0" presId="urn:microsoft.com/office/officeart/2005/8/layout/vProcess5"/>
    <dgm:cxn modelId="{ABFC1F12-2EEA-4312-9E72-B7911444C578}" type="presParOf" srcId="{7A1AC8FB-EA12-4108-AB24-B141214E3434}" destId="{63E5F35F-B0FE-4334-9A96-D0EEA7C6F9EC}" srcOrd="3" destOrd="0" presId="urn:microsoft.com/office/officeart/2005/8/layout/vProcess5"/>
    <dgm:cxn modelId="{AA2D3EA4-D9D6-4746-8C68-BE182A93F05D}" type="presParOf" srcId="{7A1AC8FB-EA12-4108-AB24-B141214E3434}" destId="{23952321-515D-4A05-964A-C0F61AA3680D}" srcOrd="4" destOrd="0" presId="urn:microsoft.com/office/officeart/2005/8/layout/vProcess5"/>
    <dgm:cxn modelId="{90B5882B-47A3-4A9E-B3D6-57AD0039E172}" type="presParOf" srcId="{7A1AC8FB-EA12-4108-AB24-B141214E3434}" destId="{11D5977A-D90F-413A-A089-19AAE41E094A}" srcOrd="5" destOrd="0" presId="urn:microsoft.com/office/officeart/2005/8/layout/vProcess5"/>
    <dgm:cxn modelId="{542059F7-16D0-4B56-99BC-E9524EEAECEA}" type="presParOf" srcId="{7A1AC8FB-EA12-4108-AB24-B141214E3434}" destId="{C4BDFE06-9B52-4216-BD4D-F5EC5DE2431C}" srcOrd="6" destOrd="0" presId="urn:microsoft.com/office/officeart/2005/8/layout/vProcess5"/>
    <dgm:cxn modelId="{8CCE0E10-6381-4E0C-A897-D56046A6E8FB}" type="presParOf" srcId="{7A1AC8FB-EA12-4108-AB24-B141214E3434}" destId="{D7150A5C-D033-4E76-8E6E-B4A7D4328547}" srcOrd="7" destOrd="0" presId="urn:microsoft.com/office/officeart/2005/8/layout/vProcess5"/>
    <dgm:cxn modelId="{CE89F25C-205D-4319-AD25-3B684EF83E9B}" type="presParOf" srcId="{7A1AC8FB-EA12-4108-AB24-B141214E3434}" destId="{B2642C52-D3E6-4D38-9D7F-716BDDA18499}" srcOrd="8" destOrd="0" presId="urn:microsoft.com/office/officeart/2005/8/layout/vProcess5"/>
    <dgm:cxn modelId="{5D84A3CA-A4F0-4E19-954E-015E6CCF0711}" type="presParOf" srcId="{7A1AC8FB-EA12-4108-AB24-B141214E3434}" destId="{2D1C22C3-E0B6-47BB-AA63-D732C9D11EB9}" srcOrd="9" destOrd="0" presId="urn:microsoft.com/office/officeart/2005/8/layout/vProcess5"/>
    <dgm:cxn modelId="{8E5820F3-D2F5-4E7E-B056-CAC820FF7A44}" type="presParOf" srcId="{7A1AC8FB-EA12-4108-AB24-B141214E3434}" destId="{BE62557F-A073-4C74-9CF3-B17DCC9E0EED}" srcOrd="10" destOrd="0" presId="urn:microsoft.com/office/officeart/2005/8/layout/vProcess5"/>
    <dgm:cxn modelId="{922EDF3A-E9E0-4DBE-8334-D6F4097D38B3}" type="presParOf" srcId="{7A1AC8FB-EA12-4108-AB24-B141214E3434}" destId="{973EB17C-8CA6-497C-8F87-CF54B5F6862F}" srcOrd="11" destOrd="0" presId="urn:microsoft.com/office/officeart/2005/8/layout/vProcess5"/>
    <dgm:cxn modelId="{EFF1250E-0886-48A5-94B3-8AE0331A48F0}" type="presParOf" srcId="{7A1AC8FB-EA12-4108-AB24-B141214E3434}" destId="{4A28B552-D8CF-4271-9A0E-57B89DA57C00}" srcOrd="12" destOrd="0" presId="urn:microsoft.com/office/officeart/2005/8/layout/vProcess5"/>
    <dgm:cxn modelId="{7809B39A-65FD-4E1C-92EC-FBDD3DAFC941}" type="presParOf" srcId="{7A1AC8FB-EA12-4108-AB24-B141214E3434}" destId="{88F012B3-AD42-4CC4-AEC0-D234C4BEF97D}" srcOrd="13" destOrd="0" presId="urn:microsoft.com/office/officeart/2005/8/layout/vProcess5"/>
    <dgm:cxn modelId="{1FD0C473-0287-4470-B603-233A025B665D}" type="presParOf" srcId="{7A1AC8FB-EA12-4108-AB24-B141214E3434}" destId="{D7944529-5DB0-47C5-83E4-1E1300F2444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A822F-E1A9-4CD7-A815-5FB227921676}">
      <dsp:nvSpPr>
        <dsp:cNvPr id="0" name=""/>
        <dsp:cNvSpPr/>
      </dsp:nvSpPr>
      <dsp:spPr>
        <a:xfrm>
          <a:off x="683042" y="44805"/>
          <a:ext cx="728384" cy="728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4AD74-834B-4F04-85B1-F4DD78745B0C}">
      <dsp:nvSpPr>
        <dsp:cNvPr id="0" name=""/>
        <dsp:cNvSpPr/>
      </dsp:nvSpPr>
      <dsp:spPr>
        <a:xfrm>
          <a:off x="836003" y="197765"/>
          <a:ext cx="422463" cy="4224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FF2E4-E6BA-4C66-B029-8432C9810AAA}">
      <dsp:nvSpPr>
        <dsp:cNvPr id="0" name=""/>
        <dsp:cNvSpPr/>
      </dsp:nvSpPr>
      <dsp:spPr>
        <a:xfrm>
          <a:off x="1567509" y="44805"/>
          <a:ext cx="1716907" cy="72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latin typeface="Aptos" panose="020B0004020202020204" pitchFamily="34" charset="0"/>
            </a:rPr>
            <a:t>Pertenencia</a:t>
          </a:r>
          <a:r>
            <a:rPr lang="es-MX" sz="1400" kern="1200" dirty="0">
              <a:latin typeface="Aptos" panose="020B0004020202020204" pitchFamily="34" charset="0"/>
            </a:rPr>
            <a:t> Si un elemento está en un conjunto: 𝑎∈𝐴.</a:t>
          </a:r>
          <a:endParaRPr lang="en-US" sz="1400" kern="1200" dirty="0">
            <a:latin typeface="Aptos" panose="020B0004020202020204" pitchFamily="34" charset="0"/>
          </a:endParaRPr>
        </a:p>
      </dsp:txBody>
      <dsp:txXfrm>
        <a:off x="1567509" y="44805"/>
        <a:ext cx="1716907" cy="728384"/>
      </dsp:txXfrm>
    </dsp:sp>
    <dsp:sp modelId="{A902C5E6-1EEB-4873-8685-E0899612605F}">
      <dsp:nvSpPr>
        <dsp:cNvPr id="0" name=""/>
        <dsp:cNvSpPr/>
      </dsp:nvSpPr>
      <dsp:spPr>
        <a:xfrm>
          <a:off x="3583575" y="44805"/>
          <a:ext cx="728384" cy="728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8AEE3-9231-4711-B87A-53FC5FFF58BF}">
      <dsp:nvSpPr>
        <dsp:cNvPr id="0" name=""/>
        <dsp:cNvSpPr/>
      </dsp:nvSpPr>
      <dsp:spPr>
        <a:xfrm>
          <a:off x="3736535" y="197765"/>
          <a:ext cx="422463" cy="4224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330DD-3BEF-4A15-AA54-51B688C0F9B3}">
      <dsp:nvSpPr>
        <dsp:cNvPr id="0" name=""/>
        <dsp:cNvSpPr/>
      </dsp:nvSpPr>
      <dsp:spPr>
        <a:xfrm>
          <a:off x="4468042" y="44805"/>
          <a:ext cx="1716907" cy="72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Aptos" panose="020B0004020202020204" pitchFamily="34" charset="0"/>
            </a:rPr>
            <a:t>Unicidad de elementos </a:t>
          </a:r>
          <a:r>
            <a:rPr lang="es-MX" sz="1200" kern="1200" dirty="0">
              <a:latin typeface="Aptos" panose="020B0004020202020204" pitchFamily="34" charset="0"/>
            </a:rPr>
            <a:t>En un conjunto no se repiten elementos.</a:t>
          </a:r>
          <a:endParaRPr lang="en-US" sz="1200" kern="1200" dirty="0">
            <a:latin typeface="Aptos" panose="020B0004020202020204" pitchFamily="34" charset="0"/>
          </a:endParaRPr>
        </a:p>
      </dsp:txBody>
      <dsp:txXfrm>
        <a:off x="4468042" y="44805"/>
        <a:ext cx="1716907" cy="728384"/>
      </dsp:txXfrm>
    </dsp:sp>
    <dsp:sp modelId="{82E09480-45F3-4501-A70E-11B3A1531784}">
      <dsp:nvSpPr>
        <dsp:cNvPr id="0" name=""/>
        <dsp:cNvSpPr/>
      </dsp:nvSpPr>
      <dsp:spPr>
        <a:xfrm>
          <a:off x="683042" y="1359114"/>
          <a:ext cx="728384" cy="728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21C59-B8C6-4894-B0A2-BBD6636A1132}">
      <dsp:nvSpPr>
        <dsp:cNvPr id="0" name=""/>
        <dsp:cNvSpPr/>
      </dsp:nvSpPr>
      <dsp:spPr>
        <a:xfrm>
          <a:off x="836003" y="1512074"/>
          <a:ext cx="422463" cy="4224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90374-1400-4158-9638-1B9FDB829BA1}">
      <dsp:nvSpPr>
        <dsp:cNvPr id="0" name=""/>
        <dsp:cNvSpPr/>
      </dsp:nvSpPr>
      <dsp:spPr>
        <a:xfrm>
          <a:off x="1567509" y="1359114"/>
          <a:ext cx="1716907" cy="72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latin typeface="Aptos" panose="020B0004020202020204" pitchFamily="34" charset="0"/>
            </a:rPr>
            <a:t>Irrelevancia del orden </a:t>
          </a:r>
          <a:r>
            <a:rPr lang="es-MX" sz="1400" kern="1200" dirty="0">
              <a:latin typeface="Aptos" panose="020B0004020202020204" pitchFamily="34" charset="0"/>
            </a:rPr>
            <a:t>El orden no importa.</a:t>
          </a:r>
          <a:endParaRPr lang="en-US" sz="1400" kern="1200" dirty="0">
            <a:latin typeface="Aptos" panose="020B0004020202020204" pitchFamily="34" charset="0"/>
          </a:endParaRPr>
        </a:p>
      </dsp:txBody>
      <dsp:txXfrm>
        <a:off x="1567509" y="1359114"/>
        <a:ext cx="1716907" cy="728384"/>
      </dsp:txXfrm>
    </dsp:sp>
    <dsp:sp modelId="{BEF72C12-BF1B-43A2-B3EE-562A889AD682}">
      <dsp:nvSpPr>
        <dsp:cNvPr id="0" name=""/>
        <dsp:cNvSpPr/>
      </dsp:nvSpPr>
      <dsp:spPr>
        <a:xfrm>
          <a:off x="3583575" y="1359114"/>
          <a:ext cx="728384" cy="728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8C740-9B50-4340-9ECB-55C488E62684}">
      <dsp:nvSpPr>
        <dsp:cNvPr id="0" name=""/>
        <dsp:cNvSpPr/>
      </dsp:nvSpPr>
      <dsp:spPr>
        <a:xfrm>
          <a:off x="3736535" y="1512074"/>
          <a:ext cx="422463" cy="4224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9FBE5-E03A-4E81-B1E6-D990AA542457}">
      <dsp:nvSpPr>
        <dsp:cNvPr id="0" name=""/>
        <dsp:cNvSpPr/>
      </dsp:nvSpPr>
      <dsp:spPr>
        <a:xfrm>
          <a:off x="4468042" y="1359114"/>
          <a:ext cx="1716907" cy="72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Aptos" panose="020B0004020202020204" pitchFamily="34" charset="0"/>
            </a:rPr>
            <a:t>Subconjuntos</a:t>
          </a:r>
          <a:r>
            <a:rPr lang="es-MX" sz="1200" kern="1200" dirty="0">
              <a:latin typeface="Aptos" panose="020B0004020202020204" pitchFamily="34" charset="0"/>
            </a:rPr>
            <a:t> Un conjunto 𝐵 es subconjunto de 𝐴 si todos sus elementos están en 𝐴.</a:t>
          </a:r>
          <a:endParaRPr lang="en-US" sz="1200" kern="1200" dirty="0">
            <a:latin typeface="Aptos" panose="020B0004020202020204" pitchFamily="34" charset="0"/>
          </a:endParaRPr>
        </a:p>
      </dsp:txBody>
      <dsp:txXfrm>
        <a:off x="4468042" y="1359114"/>
        <a:ext cx="1716907" cy="728384"/>
      </dsp:txXfrm>
    </dsp:sp>
    <dsp:sp modelId="{C1EBB52B-F7DB-4493-8152-745005FD8E9E}">
      <dsp:nvSpPr>
        <dsp:cNvPr id="0" name=""/>
        <dsp:cNvSpPr/>
      </dsp:nvSpPr>
      <dsp:spPr>
        <a:xfrm>
          <a:off x="683042" y="2673423"/>
          <a:ext cx="728384" cy="728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5023B-9E2C-4676-9720-323B420FE1C4}">
      <dsp:nvSpPr>
        <dsp:cNvPr id="0" name=""/>
        <dsp:cNvSpPr/>
      </dsp:nvSpPr>
      <dsp:spPr>
        <a:xfrm>
          <a:off x="836003" y="2826383"/>
          <a:ext cx="422463" cy="4224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E73B5-6900-4DF4-A30C-F4CC8DE06DD0}">
      <dsp:nvSpPr>
        <dsp:cNvPr id="0" name=""/>
        <dsp:cNvSpPr/>
      </dsp:nvSpPr>
      <dsp:spPr>
        <a:xfrm>
          <a:off x="1567509" y="2673423"/>
          <a:ext cx="1716907" cy="72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 dirty="0">
              <a:latin typeface="Aptos" panose="020B0004020202020204" pitchFamily="34" charset="0"/>
            </a:rPr>
            <a:t>Conjunto vacío </a:t>
          </a:r>
          <a:r>
            <a:rPr lang="es-MX" sz="1400" kern="1200" dirty="0">
              <a:latin typeface="Aptos" panose="020B0004020202020204" pitchFamily="34" charset="0"/>
            </a:rPr>
            <a:t>Es el conjunto sin elementos: ∅={}.</a:t>
          </a:r>
          <a:endParaRPr lang="en-US" sz="1400" kern="1200" dirty="0">
            <a:latin typeface="Aptos" panose="020B0004020202020204" pitchFamily="34" charset="0"/>
          </a:endParaRPr>
        </a:p>
      </dsp:txBody>
      <dsp:txXfrm>
        <a:off x="1567509" y="2673423"/>
        <a:ext cx="1716907" cy="728384"/>
      </dsp:txXfrm>
    </dsp:sp>
    <dsp:sp modelId="{E002FB59-F37D-4F6F-872A-A66BFEBB3A16}">
      <dsp:nvSpPr>
        <dsp:cNvPr id="0" name=""/>
        <dsp:cNvSpPr/>
      </dsp:nvSpPr>
      <dsp:spPr>
        <a:xfrm>
          <a:off x="3583575" y="2673423"/>
          <a:ext cx="728384" cy="72838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78218-2C5C-4F5F-ADA5-F48D8391665A}">
      <dsp:nvSpPr>
        <dsp:cNvPr id="0" name=""/>
        <dsp:cNvSpPr/>
      </dsp:nvSpPr>
      <dsp:spPr>
        <a:xfrm>
          <a:off x="3736535" y="2826383"/>
          <a:ext cx="422463" cy="4224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28007-C33A-4428-A897-D4DB358BD4D0}">
      <dsp:nvSpPr>
        <dsp:cNvPr id="0" name=""/>
        <dsp:cNvSpPr/>
      </dsp:nvSpPr>
      <dsp:spPr>
        <a:xfrm>
          <a:off x="4468042" y="2673423"/>
          <a:ext cx="1716907" cy="72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Aptos" panose="020B0004020202020204" pitchFamily="34" charset="0"/>
            </a:rPr>
            <a:t>Igualdad de conjuntos </a:t>
          </a:r>
          <a:r>
            <a:rPr lang="es-MX" sz="1200" kern="1200" dirty="0">
              <a:latin typeface="Aptos" panose="020B0004020202020204" pitchFamily="34" charset="0"/>
            </a:rPr>
            <a:t>Dos conjuntos son iguales si tienen exactamente los mismos elementos.</a:t>
          </a:r>
          <a:endParaRPr lang="en-US" sz="1200" kern="1200" dirty="0">
            <a:latin typeface="Aptos" panose="020B0004020202020204" pitchFamily="34" charset="0"/>
          </a:endParaRPr>
        </a:p>
      </dsp:txBody>
      <dsp:txXfrm>
        <a:off x="4468042" y="2673423"/>
        <a:ext cx="1716907" cy="7283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46D87-5C78-4A6A-92D2-EEF0A78C23FC}">
      <dsp:nvSpPr>
        <dsp:cNvPr id="0" name=""/>
        <dsp:cNvSpPr/>
      </dsp:nvSpPr>
      <dsp:spPr>
        <a:xfrm>
          <a:off x="0" y="341768"/>
          <a:ext cx="61084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/>
            <a:t>Conmutatividad</a:t>
          </a:r>
          <a:r>
            <a:rPr lang="es-PA" sz="1400" kern="1200"/>
            <a:t> 𝐴∪𝐵=𝐵∪𝐴   𝐴∩𝐵=𝐵∩𝐴</a:t>
          </a:r>
          <a:endParaRPr lang="en-US" sz="1400" kern="1200"/>
        </a:p>
      </dsp:txBody>
      <dsp:txXfrm>
        <a:off x="16392" y="358160"/>
        <a:ext cx="6075705" cy="303006"/>
      </dsp:txXfrm>
    </dsp:sp>
    <dsp:sp modelId="{BF0EE116-4292-4A2F-A05D-EA1BFCC08221}">
      <dsp:nvSpPr>
        <dsp:cNvPr id="0" name=""/>
        <dsp:cNvSpPr/>
      </dsp:nvSpPr>
      <dsp:spPr>
        <a:xfrm>
          <a:off x="0" y="717878"/>
          <a:ext cx="61084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/>
            <a:t>Asociatividad</a:t>
          </a:r>
          <a:r>
            <a:rPr lang="es-PA" sz="1400" kern="1200"/>
            <a:t>(𝐴∪𝐵)∪𝐶=𝐴∪(𝐵∪𝐶)(𝐴∩𝐵)∩𝐶=𝐴∩(𝐵∩𝐶)</a:t>
          </a:r>
          <a:endParaRPr lang="en-US" sz="1400" kern="1200"/>
        </a:p>
      </dsp:txBody>
      <dsp:txXfrm>
        <a:off x="16392" y="734270"/>
        <a:ext cx="6075705" cy="303006"/>
      </dsp:txXfrm>
    </dsp:sp>
    <dsp:sp modelId="{07069D82-2511-4F90-8CB2-38D6DBF3B0D6}">
      <dsp:nvSpPr>
        <dsp:cNvPr id="0" name=""/>
        <dsp:cNvSpPr/>
      </dsp:nvSpPr>
      <dsp:spPr>
        <a:xfrm>
          <a:off x="0" y="1093989"/>
          <a:ext cx="61084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/>
            <a:t>Distributividad </a:t>
          </a:r>
          <a:r>
            <a:rPr lang="es-PA" sz="1400" kern="1200"/>
            <a:t>𝐴∩(𝐵∪𝐶)=(𝐴∩𝐵)∪(𝐴∩𝐶)𝐴∪(𝐵∩𝐶)=(𝐴∪𝐵)∩(𝐴∪ 𝐶)</a:t>
          </a:r>
          <a:endParaRPr lang="en-US" sz="1400" kern="1200"/>
        </a:p>
      </dsp:txBody>
      <dsp:txXfrm>
        <a:off x="16392" y="1110381"/>
        <a:ext cx="6075705" cy="303006"/>
      </dsp:txXfrm>
    </dsp:sp>
    <dsp:sp modelId="{DEFCAE91-FFCB-4DD7-93A3-536097B65860}">
      <dsp:nvSpPr>
        <dsp:cNvPr id="0" name=""/>
        <dsp:cNvSpPr/>
      </dsp:nvSpPr>
      <dsp:spPr>
        <a:xfrm>
          <a:off x="0" y="1470099"/>
          <a:ext cx="61084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/>
            <a:t>Leyes de De Morgan </a:t>
          </a:r>
          <a:r>
            <a:rPr lang="es-PA" sz="1400" kern="1200"/>
            <a:t>(𝐴∪𝐵)𝑐=𝐴𝑐∩𝐵𝑐(𝐴∩𝐵)𝑐=𝐴𝑐∪𝐵𝑐</a:t>
          </a:r>
          <a:endParaRPr lang="en-US" sz="1400" kern="1200"/>
        </a:p>
      </dsp:txBody>
      <dsp:txXfrm>
        <a:off x="16392" y="1486491"/>
        <a:ext cx="6075705" cy="303006"/>
      </dsp:txXfrm>
    </dsp:sp>
    <dsp:sp modelId="{DDC64F97-42F6-44C4-B813-0FE2852A05B0}">
      <dsp:nvSpPr>
        <dsp:cNvPr id="0" name=""/>
        <dsp:cNvSpPr/>
      </dsp:nvSpPr>
      <dsp:spPr>
        <a:xfrm>
          <a:off x="0" y="1846208"/>
          <a:ext cx="610848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400" b="1" kern="1200"/>
            <a:t>Propiedades con el vacío y el universal </a:t>
          </a:r>
          <a:r>
            <a:rPr lang="es-PA" sz="1400" kern="1200"/>
            <a:t>𝐴∪∅=𝐴𝐴∩∅=∅𝐴∪𝑈=𝑈𝐴∩𝑈=𝐴</a:t>
          </a:r>
          <a:endParaRPr lang="en-US" sz="1400" kern="1200"/>
        </a:p>
      </dsp:txBody>
      <dsp:txXfrm>
        <a:off x="16392" y="1862600"/>
        <a:ext cx="6075705" cy="30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2F122-71D4-447C-BC5A-1E7A708B4BDE}">
      <dsp:nvSpPr>
        <dsp:cNvPr id="0" name=""/>
        <dsp:cNvSpPr/>
      </dsp:nvSpPr>
      <dsp:spPr>
        <a:xfrm>
          <a:off x="0" y="0"/>
          <a:ext cx="4726623" cy="626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Unión</a:t>
          </a:r>
          <a:r>
            <a:rPr lang="es-MX" sz="1200" kern="1200"/>
            <a:t> La unión de un conjunto infinito con cualquier otro (finito o infinito) es infinita</a:t>
          </a:r>
          <a:endParaRPr lang="en-US" sz="1200" kern="1200"/>
        </a:p>
      </dsp:txBody>
      <dsp:txXfrm>
        <a:off x="18335" y="18335"/>
        <a:ext cx="3977858" cy="589347"/>
      </dsp:txXfrm>
    </dsp:sp>
    <dsp:sp modelId="{A23416A0-542F-4E4F-9EB3-1101F0A55D4D}">
      <dsp:nvSpPr>
        <dsp:cNvPr id="0" name=""/>
        <dsp:cNvSpPr/>
      </dsp:nvSpPr>
      <dsp:spPr>
        <a:xfrm>
          <a:off x="352962" y="712964"/>
          <a:ext cx="4726623" cy="626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Subconjuntos </a:t>
          </a:r>
          <a:r>
            <a:rPr lang="es-MX" sz="1200" kern="1200"/>
            <a:t>Si un conjunto contiene un subconjunto infinito, entonces también es infinito.</a:t>
          </a:r>
          <a:endParaRPr lang="en-US" sz="1200" kern="1200"/>
        </a:p>
      </dsp:txBody>
      <dsp:txXfrm>
        <a:off x="371297" y="731299"/>
        <a:ext cx="3930079" cy="589347"/>
      </dsp:txXfrm>
    </dsp:sp>
    <dsp:sp modelId="{63E5F35F-B0FE-4334-9A96-D0EEA7C6F9EC}">
      <dsp:nvSpPr>
        <dsp:cNvPr id="0" name=""/>
        <dsp:cNvSpPr/>
      </dsp:nvSpPr>
      <dsp:spPr>
        <a:xfrm>
          <a:off x="705924" y="1425928"/>
          <a:ext cx="4726623" cy="626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Conjunto potencia</a:t>
          </a:r>
          <a:r>
            <a:rPr lang="es-MX" sz="1200" kern="1200"/>
            <a:t> El conjunto de partes de un conjunto infinito también es infinito.</a:t>
          </a:r>
          <a:endParaRPr lang="en-US" sz="1200" kern="1200"/>
        </a:p>
      </dsp:txBody>
      <dsp:txXfrm>
        <a:off x="724259" y="1444263"/>
        <a:ext cx="3930079" cy="589347"/>
      </dsp:txXfrm>
    </dsp:sp>
    <dsp:sp modelId="{23952321-515D-4A05-964A-C0F61AA3680D}">
      <dsp:nvSpPr>
        <dsp:cNvPr id="0" name=""/>
        <dsp:cNvSpPr/>
      </dsp:nvSpPr>
      <dsp:spPr>
        <a:xfrm>
          <a:off x="1058886" y="2138893"/>
          <a:ext cx="4726623" cy="626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Equipotencia con subconjuntos propios </a:t>
          </a:r>
          <a:r>
            <a:rPr lang="es-MX" sz="1200" kern="1200"/>
            <a:t>Un conjunto infinito puede tener el mismo “tamaño” que un subconjunto propio.</a:t>
          </a:r>
          <a:endParaRPr lang="en-US" sz="1200" kern="1200"/>
        </a:p>
      </dsp:txBody>
      <dsp:txXfrm>
        <a:off x="1077221" y="2157228"/>
        <a:ext cx="3930079" cy="589347"/>
      </dsp:txXfrm>
    </dsp:sp>
    <dsp:sp modelId="{11D5977A-D90F-413A-A089-19AAE41E094A}">
      <dsp:nvSpPr>
        <dsp:cNvPr id="0" name=""/>
        <dsp:cNvSpPr/>
      </dsp:nvSpPr>
      <dsp:spPr>
        <a:xfrm>
          <a:off x="1411848" y="2851857"/>
          <a:ext cx="4726623" cy="6260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/>
            <a:t>Cardinalidad infinita</a:t>
          </a:r>
          <a:r>
            <a:rPr lang="es-MX" sz="1200" kern="1200"/>
            <a:t> No existe un número natural que exprese la cardinalidad de un conjunto infinito.</a:t>
          </a:r>
          <a:endParaRPr lang="en-US" sz="1200" kern="1200"/>
        </a:p>
      </dsp:txBody>
      <dsp:txXfrm>
        <a:off x="1430183" y="2870192"/>
        <a:ext cx="3930079" cy="589347"/>
      </dsp:txXfrm>
    </dsp:sp>
    <dsp:sp modelId="{C4BDFE06-9B52-4216-BD4D-F5EC5DE2431C}">
      <dsp:nvSpPr>
        <dsp:cNvPr id="0" name=""/>
        <dsp:cNvSpPr/>
      </dsp:nvSpPr>
      <dsp:spPr>
        <a:xfrm>
          <a:off x="4319712" y="457340"/>
          <a:ext cx="406911" cy="4069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11267" y="457340"/>
        <a:ext cx="223801" cy="306201"/>
      </dsp:txXfrm>
    </dsp:sp>
    <dsp:sp modelId="{D7150A5C-D033-4E76-8E6E-B4A7D4328547}">
      <dsp:nvSpPr>
        <dsp:cNvPr id="0" name=""/>
        <dsp:cNvSpPr/>
      </dsp:nvSpPr>
      <dsp:spPr>
        <a:xfrm>
          <a:off x="4672674" y="1170304"/>
          <a:ext cx="406911" cy="4069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64229" y="1170304"/>
        <a:ext cx="223801" cy="306201"/>
      </dsp:txXfrm>
    </dsp:sp>
    <dsp:sp modelId="{B2642C52-D3E6-4D38-9D7F-716BDDA18499}">
      <dsp:nvSpPr>
        <dsp:cNvPr id="0" name=""/>
        <dsp:cNvSpPr/>
      </dsp:nvSpPr>
      <dsp:spPr>
        <a:xfrm>
          <a:off x="5025636" y="1872835"/>
          <a:ext cx="406911" cy="4069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117191" y="1872835"/>
        <a:ext cx="223801" cy="306201"/>
      </dsp:txXfrm>
    </dsp:sp>
    <dsp:sp modelId="{2D1C22C3-E0B6-47BB-AA63-D732C9D11EB9}">
      <dsp:nvSpPr>
        <dsp:cNvPr id="0" name=""/>
        <dsp:cNvSpPr/>
      </dsp:nvSpPr>
      <dsp:spPr>
        <a:xfrm>
          <a:off x="5378598" y="2592755"/>
          <a:ext cx="406911" cy="40691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470153" y="2592755"/>
        <a:ext cx="223801" cy="30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8558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6241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569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13251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60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5224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42950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6337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1669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118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6774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7044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505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3653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8375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839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s-PA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7B973-2455-4C2B-91A5-DAC3123D565E}" type="datetimeFigureOut">
              <a:rPr lang="es-PA" smtClean="0"/>
              <a:t>09/23/2025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B706507-896C-4D41-9593-F7F97A9B3D2D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1802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A45A749-F931-5C8B-4530-A6761187B167}"/>
              </a:ext>
            </a:extLst>
          </p:cNvPr>
          <p:cNvSpPr txBox="1"/>
          <p:nvPr/>
        </p:nvSpPr>
        <p:spPr>
          <a:xfrm>
            <a:off x="3190604" y="336776"/>
            <a:ext cx="6093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s-PA" b="1" dirty="0">
                <a:solidFill>
                  <a:srgbClr val="000000"/>
                </a:solidFill>
                <a:latin typeface="ArialMT"/>
              </a:rPr>
              <a:t>UNIVERSIDAD DE PANAMÁ </a:t>
            </a:r>
            <a:endParaRPr lang="es-PA" b="1" dirty="0">
              <a:solidFill>
                <a:srgbClr val="000000"/>
              </a:solidFill>
              <a:latin typeface="Corbel" panose="020B0503020204020204"/>
            </a:endParaRPr>
          </a:p>
          <a:p>
            <a:pPr algn="ctr" defTabSz="457200"/>
            <a:r>
              <a:rPr lang="es-PA" b="1" dirty="0">
                <a:solidFill>
                  <a:srgbClr val="000000"/>
                </a:solidFill>
                <a:latin typeface="ArialMT"/>
              </a:rPr>
              <a:t>CENTRO REGIONAL UNIVERSITARIO DE COCLÉ </a:t>
            </a:r>
            <a:endParaRPr lang="es-PA" b="1" dirty="0">
              <a:solidFill>
                <a:srgbClr val="000000"/>
              </a:solidFill>
              <a:latin typeface="Corbel" panose="020B0503020204020204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25CF918-74C9-B7F3-320F-338409707CFC}"/>
              </a:ext>
            </a:extLst>
          </p:cNvPr>
          <p:cNvSpPr txBox="1"/>
          <p:nvPr/>
        </p:nvSpPr>
        <p:spPr>
          <a:xfrm>
            <a:off x="3190604" y="1271179"/>
            <a:ext cx="60938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lang="es-PA" b="1" dirty="0">
                <a:solidFill>
                  <a:srgbClr val="000000"/>
                </a:solidFill>
                <a:latin typeface="ArialMT"/>
              </a:rPr>
              <a:t>Estudiantes </a:t>
            </a:r>
          </a:p>
          <a:p>
            <a:pPr algn="ctr" defTabSz="457200"/>
            <a:r>
              <a:rPr lang="es-PA" b="1" dirty="0">
                <a:solidFill>
                  <a:srgbClr val="000000"/>
                </a:solidFill>
                <a:latin typeface="ArialMT"/>
              </a:rPr>
              <a:t>Manuel Vargas 2-755-1717</a:t>
            </a:r>
          </a:p>
          <a:p>
            <a:pPr algn="ctr" defTabSz="457200"/>
            <a:r>
              <a:rPr lang="es-PA" b="1" dirty="0">
                <a:solidFill>
                  <a:srgbClr val="000000"/>
                </a:solidFill>
                <a:latin typeface="ArialMT"/>
              </a:rPr>
              <a:t>Olmedo Sánchez 2-753-1660</a:t>
            </a:r>
          </a:p>
          <a:p>
            <a:r>
              <a:rPr lang="es-PA" b="1">
                <a:solidFill>
                  <a:srgbClr val="000000"/>
                </a:solidFill>
                <a:latin typeface="ArialMT"/>
              </a:rPr>
              <a:t>                       Luis </a:t>
            </a:r>
            <a:r>
              <a:rPr lang="es-PA" b="1" dirty="0">
                <a:solidFill>
                  <a:srgbClr val="000000"/>
                </a:solidFill>
                <a:latin typeface="ArialMT"/>
              </a:rPr>
              <a:t>Domínguez</a:t>
            </a:r>
            <a:r>
              <a:rPr lang="es-PA" dirty="0">
                <a:solidFill>
                  <a:srgbClr val="000000"/>
                </a:solidFill>
                <a:latin typeface="ArialMT"/>
              </a:rPr>
              <a:t> </a:t>
            </a:r>
            <a:r>
              <a:rPr lang="es-PA" b="1" dirty="0"/>
              <a:t>8-1011-1507 </a:t>
            </a:r>
            <a:r>
              <a:rPr lang="es-PA" b="1" dirty="0">
                <a:solidFill>
                  <a:srgbClr val="000000"/>
                </a:solidFill>
                <a:latin typeface="ArialMT"/>
              </a:rPr>
              <a:t>   </a:t>
            </a:r>
          </a:p>
          <a:p>
            <a:pPr algn="ctr" defTabSz="457200"/>
            <a:endParaRPr lang="es-PA" b="1" dirty="0">
              <a:solidFill>
                <a:srgbClr val="000000"/>
              </a:solidFill>
              <a:latin typeface="ArialMT"/>
            </a:endParaRPr>
          </a:p>
          <a:p>
            <a:pPr algn="ctr" defTabSz="457200"/>
            <a:endParaRPr lang="es-PA" b="1" dirty="0">
              <a:solidFill>
                <a:srgbClr val="000000"/>
              </a:solidFill>
              <a:latin typeface="ArialMT"/>
            </a:endParaRPr>
          </a:p>
          <a:p>
            <a:pPr algn="ctr" defTabSz="457200"/>
            <a:endParaRPr lang="es-PA" b="1" dirty="0">
              <a:solidFill>
                <a:srgbClr val="000000"/>
              </a:solidFill>
              <a:latin typeface="ArialMT"/>
            </a:endParaRPr>
          </a:p>
          <a:p>
            <a:pPr algn="ctr" defTabSz="457200"/>
            <a:r>
              <a:rPr lang="es-PA" b="1" dirty="0">
                <a:solidFill>
                  <a:srgbClr val="000000"/>
                </a:solidFill>
                <a:latin typeface="ArialMT"/>
              </a:rPr>
              <a:t>Profesor</a:t>
            </a:r>
          </a:p>
          <a:p>
            <a:pPr algn="ctr" defTabSz="457200"/>
            <a:r>
              <a:rPr lang="es-MX" b="1" dirty="0">
                <a:solidFill>
                  <a:srgbClr val="000000"/>
                </a:solidFill>
                <a:latin typeface="ArialMT"/>
              </a:rPr>
              <a:t>Richard </a:t>
            </a:r>
            <a:endParaRPr lang="es-PA" b="1" dirty="0">
              <a:solidFill>
                <a:srgbClr val="000000"/>
              </a:solidFill>
              <a:latin typeface="ArialMT"/>
            </a:endParaRPr>
          </a:p>
          <a:p>
            <a:pPr algn="ctr" defTabSz="457200"/>
            <a:endParaRPr lang="es-PA" b="1" dirty="0">
              <a:solidFill>
                <a:srgbClr val="000000"/>
              </a:solidFill>
              <a:latin typeface="ArialMT"/>
            </a:endParaRPr>
          </a:p>
          <a:p>
            <a:pPr algn="ctr" defTabSz="457200"/>
            <a:endParaRPr lang="es-PA" b="1" dirty="0">
              <a:solidFill>
                <a:srgbClr val="000000"/>
              </a:solidFill>
              <a:latin typeface="Corbel" panose="020B0503020204020204"/>
            </a:endParaRPr>
          </a:p>
          <a:p>
            <a:pPr algn="ctr" defTabSz="457200"/>
            <a:r>
              <a:rPr lang="es-PA" b="1" dirty="0">
                <a:solidFill>
                  <a:srgbClr val="000000"/>
                </a:solidFill>
                <a:latin typeface="Corbel" panose="020B0503020204020204"/>
              </a:rPr>
              <a:t>2025</a:t>
            </a:r>
          </a:p>
        </p:txBody>
      </p:sp>
      <p:pic>
        <p:nvPicPr>
          <p:cNvPr id="6" name="Picture 3" descr="page1image23337888">
            <a:extLst>
              <a:ext uri="{FF2B5EF4-FFF2-40B4-BE49-F238E27FC236}">
                <a16:creationId xmlns:a16="http://schemas.microsoft.com/office/drawing/2014/main" id="{C77D4D90-D4F0-435A-D5C0-4992144F1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" y="1634286"/>
            <a:ext cx="3190603" cy="3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4B0BA23-2AC3-A146-C29B-35A8D02F9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6" t="20092"/>
          <a:stretch>
            <a:fillRect/>
          </a:stretch>
        </p:blipFill>
        <p:spPr>
          <a:xfrm>
            <a:off x="8333012" y="1044098"/>
            <a:ext cx="3858988" cy="476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0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E6E54-657F-30E1-C4F5-20BF579A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321" y="474208"/>
            <a:ext cx="3073357" cy="1280890"/>
          </a:xfrm>
        </p:spPr>
        <p:txBody>
          <a:bodyPr/>
          <a:lstStyle/>
          <a:p>
            <a:r>
              <a:rPr lang="es-MX" b="1" dirty="0"/>
              <a:t>Introducción </a:t>
            </a:r>
            <a:endParaRPr lang="es-PA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B16F473-45C4-16F5-BD84-6C58AD1369F0}"/>
              </a:ext>
            </a:extLst>
          </p:cNvPr>
          <p:cNvSpPr txBox="1"/>
          <p:nvPr/>
        </p:nvSpPr>
        <p:spPr>
          <a:xfrm>
            <a:off x="719528" y="1475576"/>
            <a:ext cx="111676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000" dirty="0">
                <a:latin typeface="Aptos" panose="020B0004020202020204" pitchFamily="34" charset="0"/>
              </a:rPr>
              <a:t>En matemáticas, los conjuntos constituyen la base para organizar y comprender la realidad numérica y abstracta. Entre ellos, los conjuntos infinitos ocupan un lugar especial, pues trascienden la idea de cantidad finita y nos llevan a reflexionar sobre lo ilimitado. A diferencia de los conjuntos finitos, que pueden contarse y agotarse, los conjuntos infinitos no tienen un final: siempre es posible encontrar un nuevo elemento que los prolongue.</a:t>
            </a:r>
          </a:p>
          <a:p>
            <a:pPr>
              <a:buNone/>
            </a:pPr>
            <a:r>
              <a:rPr lang="es-MX" sz="2000" dirty="0">
                <a:latin typeface="Aptos" panose="020B0004020202020204" pitchFamily="34" charset="0"/>
              </a:rPr>
              <a:t>El estudio de los conjuntos infinitos se consolidó gracias a Georg Cantor, quien demostró que no todos los infinitos son iguales. Existen infinitos numerables, como el de los números naturales, que pueden ordenarse en una secuencia, y también infinitos no numerables, como el de los números reales, cuya magnitud es aún mayor. Esta distinción abrió un campo fascinante en la teoría de conjuntos y en la filosofía de las matemáticas, al mostrar que el infinito no es un concepto único, sino que posee diferentes “tamaños”.</a:t>
            </a:r>
          </a:p>
          <a:p>
            <a:pPr>
              <a:buNone/>
            </a:pPr>
            <a:r>
              <a:rPr lang="es-MX" sz="2000" dirty="0">
                <a:latin typeface="Aptos" panose="020B0004020202020204" pitchFamily="34" charset="0"/>
              </a:rPr>
              <a:t>Comprender los conjuntos infinitos no solo enriquece la lógica matemática, sino que también invita a reflexionar sobre la naturaleza del conocimiento humano: cómo representamos lo ilimitado y cómo lo aplicamos en disciplinas como la geometría, la física o la astronomía, donde lo infinito se convierte en una herramienta para explorar lo desconocido.</a:t>
            </a:r>
          </a:p>
        </p:txBody>
      </p:sp>
    </p:spTree>
    <p:extLst>
      <p:ext uri="{BB962C8B-B14F-4D97-AF65-F5344CB8AC3E}">
        <p14:creationId xmlns:p14="http://schemas.microsoft.com/office/powerpoint/2010/main" val="191337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F2203-A1F0-78AB-5F7B-8981881F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3874" y="249145"/>
            <a:ext cx="3044252" cy="803156"/>
          </a:xfrm>
        </p:spPr>
        <p:txBody>
          <a:bodyPr/>
          <a:lstStyle/>
          <a:p>
            <a:r>
              <a:rPr lang="es-MX" b="1" dirty="0"/>
              <a:t>Conjuntos</a:t>
            </a:r>
            <a:endParaRPr lang="es-PA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18EB92-6C25-CD5D-3448-411941EF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185680"/>
            <a:ext cx="11483715" cy="1325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>
                <a:latin typeface="Aptos" panose="020B0004020202020204" pitchFamily="34" charset="0"/>
              </a:rPr>
              <a:t>Un conjunto es una colección o agrupación bien definida de objetos, llamados elementos, de los cuales se sabe exactamente cuáles pertenecen y cuáles no pertenecen al mismo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EB81AA-F321-39C4-05F9-9BE95858D68F}"/>
              </a:ext>
            </a:extLst>
          </p:cNvPr>
          <p:cNvSpPr txBox="1"/>
          <p:nvPr/>
        </p:nvSpPr>
        <p:spPr>
          <a:xfrm>
            <a:off x="2053656" y="2511243"/>
            <a:ext cx="2520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800" b="1" dirty="0"/>
              <a:t>Propiedades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297F55-D7D5-8B59-63FA-47B91CEC2C05}"/>
              </a:ext>
            </a:extLst>
          </p:cNvPr>
          <p:cNvSpPr txBox="1"/>
          <p:nvPr/>
        </p:nvSpPr>
        <p:spPr>
          <a:xfrm>
            <a:off x="7618126" y="3429000"/>
            <a:ext cx="34552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000" dirty="0">
                <a:latin typeface="Aptos" panose="020B0004020202020204" pitchFamily="34" charset="0"/>
              </a:rPr>
              <a:t>Sea:</a:t>
            </a:r>
          </a:p>
          <a:p>
            <a:r>
              <a:rPr lang="es-PA" sz="2000" dirty="0">
                <a:latin typeface="Aptos" panose="020B0004020202020204" pitchFamily="34" charset="0"/>
              </a:rPr>
              <a:t>𝐴={1,2,3,4,5}𝐵={3,4,5,6,7}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Unión:</a:t>
            </a:r>
            <a:r>
              <a:rPr lang="es-PA" sz="2000" dirty="0">
                <a:latin typeface="Aptos" panose="020B0004020202020204" pitchFamily="34" charset="0"/>
              </a:rPr>
              <a:t> 𝐴∪𝐵={1,2,3,4,5,6,7}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Intersección:</a:t>
            </a:r>
            <a:r>
              <a:rPr lang="es-PA" sz="2000" dirty="0">
                <a:latin typeface="Aptos" panose="020B0004020202020204" pitchFamily="34" charset="0"/>
              </a:rPr>
              <a:t> 𝐴∩𝐵={3,4,5}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Diferencia:</a:t>
            </a:r>
            <a:r>
              <a:rPr lang="es-PA" sz="2000" dirty="0">
                <a:latin typeface="Aptos" panose="020B0004020202020204" pitchFamily="34" charset="0"/>
              </a:rPr>
              <a:t> 𝐴−𝐵={1,2}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Diferencia:</a:t>
            </a:r>
            <a:r>
              <a:rPr lang="es-PA" sz="2000" dirty="0">
                <a:latin typeface="Aptos" panose="020B0004020202020204" pitchFamily="34" charset="0"/>
              </a:rPr>
              <a:t> 𝐵−𝐴={6,7}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C272CC-8847-F0E6-A37F-975C869BB085}"/>
              </a:ext>
            </a:extLst>
          </p:cNvPr>
          <p:cNvSpPr txBox="1"/>
          <p:nvPr/>
        </p:nvSpPr>
        <p:spPr>
          <a:xfrm>
            <a:off x="8323911" y="2639021"/>
            <a:ext cx="160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/>
              <a:t>E</a:t>
            </a:r>
            <a:r>
              <a:rPr lang="es-PA" sz="2800" b="1" dirty="0" err="1"/>
              <a:t>jemplo</a:t>
            </a:r>
            <a:endParaRPr lang="es-PA" sz="2800" b="1" dirty="0"/>
          </a:p>
        </p:txBody>
      </p:sp>
      <p:graphicFrame>
        <p:nvGraphicFramePr>
          <p:cNvPr id="14" name="CuadroTexto 6">
            <a:extLst>
              <a:ext uri="{FF2B5EF4-FFF2-40B4-BE49-F238E27FC236}">
                <a16:creationId xmlns:a16="http://schemas.microsoft.com/office/drawing/2014/main" id="{334580AB-8DDE-5066-D419-799B6BCFE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481735"/>
              </p:ext>
            </p:extLst>
          </p:nvPr>
        </p:nvGraphicFramePr>
        <p:xfrm>
          <a:off x="223603" y="3162241"/>
          <a:ext cx="6867992" cy="344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218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EA936-1648-24AD-1325-FE345C99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941" y="153518"/>
            <a:ext cx="3254115" cy="677162"/>
          </a:xfrm>
        </p:spPr>
        <p:txBody>
          <a:bodyPr/>
          <a:lstStyle/>
          <a:p>
            <a:r>
              <a:rPr lang="es-PA" b="1" dirty="0"/>
              <a:t>Cardinalidad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979FD8-6B40-CE8C-DF85-50F7EB7A75F6}"/>
              </a:ext>
            </a:extLst>
          </p:cNvPr>
          <p:cNvSpPr txBox="1"/>
          <p:nvPr/>
        </p:nvSpPr>
        <p:spPr>
          <a:xfrm>
            <a:off x="1768839" y="830680"/>
            <a:ext cx="95649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ptos" panose="020B0004020202020204" pitchFamily="34" charset="0"/>
              </a:rPr>
              <a:t>La cardinalidad mide el tamaño de un conjunto, es decir, el número de elementos que contiene. Se denota ∣𝐴∣ o #𝐴 y permite comparar conjuntos, tanto finitos como infinitos, mediante correspondencias biunívocas</a:t>
            </a:r>
            <a:r>
              <a:rPr lang="es-MX" sz="20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ptos" panose="020B0004020202020204" pitchFamily="34" charset="0"/>
              </a:rPr>
              <a:t>Para un conjunto finito 𝐴, ∣𝐴∣=𝑛 si existe una biyección entre 𝐴 y {1,2,…,𝑛}.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latin typeface="Aptos" panose="020B0004020202020204" pitchFamily="34" charset="0"/>
              </a:rPr>
              <a:t>Para conjuntos infinitos, dos conjuntos 𝐴 y 𝐵 tienen la misma cardinalidad si existe una función biyectiva 𝑓 ⁣:𝐴→𝐵. 【2】【3】</a:t>
            </a:r>
            <a:endParaRPr lang="es-PA" sz="2000" dirty="0">
              <a:latin typeface="Aptos" panose="020B00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54F3C3C-348D-DFEC-EB44-EE52ECC69546}"/>
              </a:ext>
            </a:extLst>
          </p:cNvPr>
          <p:cNvSpPr txBox="1"/>
          <p:nvPr/>
        </p:nvSpPr>
        <p:spPr>
          <a:xfrm>
            <a:off x="1768839" y="2967335"/>
            <a:ext cx="6145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400" b="1" dirty="0"/>
              <a:t>Propiedades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94B754-CCA4-BDAA-64CB-90B3038498CE}"/>
              </a:ext>
            </a:extLst>
          </p:cNvPr>
          <p:cNvSpPr txBox="1"/>
          <p:nvPr/>
        </p:nvSpPr>
        <p:spPr>
          <a:xfrm>
            <a:off x="6095998" y="3512324"/>
            <a:ext cx="61459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000" dirty="0">
                <a:latin typeface="Aptos" panose="020B0004020202020204" pitchFamily="34" charset="0"/>
              </a:rPr>
              <a:t>Sea:</a:t>
            </a:r>
          </a:p>
          <a:p>
            <a:r>
              <a:rPr lang="es-PA" sz="2000" dirty="0">
                <a:latin typeface="Aptos" panose="020B0004020202020204" pitchFamily="34" charset="0"/>
              </a:rPr>
              <a:t>𝐴={1,2,3,4,5}</a:t>
            </a:r>
          </a:p>
          <a:p>
            <a:r>
              <a:rPr lang="es-PA" sz="2000" dirty="0">
                <a:latin typeface="Aptos" panose="020B0004020202020204" pitchFamily="34" charset="0"/>
              </a:rPr>
              <a:t>𝐵={2,4,6,8}𝐶=∅</a:t>
            </a:r>
          </a:p>
          <a:p>
            <a:r>
              <a:rPr lang="es-PA" sz="2000" dirty="0">
                <a:latin typeface="Aptos" panose="020B0004020202020204" pitchFamily="34" charset="0"/>
              </a:rPr>
              <a:t>∣𝐴∣=5</a:t>
            </a:r>
          </a:p>
          <a:p>
            <a:r>
              <a:rPr lang="es-PA" sz="2000" dirty="0">
                <a:latin typeface="Aptos" panose="020B0004020202020204" pitchFamily="34" charset="0"/>
              </a:rPr>
              <a:t>∣𝐵∣=4</a:t>
            </a:r>
          </a:p>
          <a:p>
            <a:r>
              <a:rPr lang="es-PA" sz="2000" dirty="0">
                <a:latin typeface="Aptos" panose="020B0004020202020204" pitchFamily="34" charset="0"/>
              </a:rPr>
              <a:t>∣𝐶∣=0</a:t>
            </a:r>
          </a:p>
          <a:p>
            <a:r>
              <a:rPr lang="es-PA" sz="2000" dirty="0">
                <a:latin typeface="Aptos" panose="020B0004020202020204" pitchFamily="34" charset="0"/>
              </a:rPr>
              <a:t>Como 𝐵⊂𝐴 no es cierto, pero sí {2,4}⊂𝐴, entonces ∣{2,4}∣=2&lt;∣𝐴∣=5.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723C2B4-9704-B602-380E-11030BB48767}"/>
              </a:ext>
            </a:extLst>
          </p:cNvPr>
          <p:cNvSpPr txBox="1"/>
          <p:nvPr/>
        </p:nvSpPr>
        <p:spPr>
          <a:xfrm>
            <a:off x="7914805" y="2985169"/>
            <a:ext cx="6145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</a:t>
            </a:r>
            <a:r>
              <a:rPr lang="es-PA" sz="2400" b="1" dirty="0" err="1"/>
              <a:t>jemplo</a:t>
            </a:r>
            <a:endParaRPr lang="es-PA" sz="2400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9BA5DD-A003-36F2-EC7C-D94447429086}"/>
              </a:ext>
            </a:extLst>
          </p:cNvPr>
          <p:cNvSpPr txBox="1"/>
          <p:nvPr/>
        </p:nvSpPr>
        <p:spPr>
          <a:xfrm>
            <a:off x="532152" y="3512324"/>
            <a:ext cx="52765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b="1" dirty="0">
                <a:latin typeface="Aptos" panose="020B0004020202020204" pitchFamily="34" charset="0"/>
              </a:rPr>
              <a:t>Cardinal del vacío:</a:t>
            </a:r>
            <a:r>
              <a:rPr lang="es-PA" dirty="0">
                <a:latin typeface="Aptos" panose="020B0004020202020204" pitchFamily="34" charset="0"/>
              </a:rPr>
              <a:t> ∣∅∣=0. 【2】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b="1" dirty="0">
                <a:latin typeface="Aptos" panose="020B0004020202020204" pitchFamily="34" charset="0"/>
              </a:rPr>
              <a:t>Monotonía:</a:t>
            </a:r>
            <a:r>
              <a:rPr lang="es-PA" dirty="0">
                <a:latin typeface="Aptos" panose="020B0004020202020204" pitchFamily="34" charset="0"/>
              </a:rPr>
              <a:t> Si 𝐴⊆𝐵, entonces ∣𝐴∣≤∣𝐵∣.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b="1" dirty="0">
                <a:latin typeface="Aptos" panose="020B0004020202020204" pitchFamily="34" charset="0"/>
              </a:rPr>
              <a:t>Subconjunto propio: </a:t>
            </a:r>
            <a:r>
              <a:rPr lang="es-PA" dirty="0">
                <a:latin typeface="Aptos" panose="020B0004020202020204" pitchFamily="34" charset="0"/>
              </a:rPr>
              <a:t>Si 𝐴⊊𝐵, entonces ∣𝐴∣&lt;∣𝐵∣.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b="1" dirty="0" err="1">
                <a:latin typeface="Aptos" panose="020B0004020202020204" pitchFamily="34" charset="0"/>
              </a:rPr>
              <a:t>Equipotencia</a:t>
            </a:r>
            <a:r>
              <a:rPr lang="es-PA" b="1" dirty="0">
                <a:latin typeface="Aptos" panose="020B0004020202020204" pitchFamily="34" charset="0"/>
              </a:rPr>
              <a:t>: </a:t>
            </a:r>
            <a:r>
              <a:rPr lang="es-PA" dirty="0">
                <a:latin typeface="Aptos" panose="020B0004020202020204" pitchFamily="34" charset="0"/>
              </a:rPr>
              <a:t>𝐴 y 𝐵 son equipotentes (∣𝐴∣=∣𝐵∣) si existe una biyección 𝐴↔𝐵. 【2】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b="1" dirty="0">
                <a:latin typeface="Aptos" panose="020B0004020202020204" pitchFamily="34" charset="0"/>
              </a:rPr>
              <a:t>Teorema Cantor–Bernstein–Schroeder:</a:t>
            </a:r>
            <a:r>
              <a:rPr lang="es-PA" dirty="0">
                <a:latin typeface="Aptos" panose="020B0004020202020204" pitchFamily="34" charset="0"/>
              </a:rPr>
              <a:t> Si ∣𝐴∣≤∣𝐵∣ y ∣𝐵∣≤∣𝐴∣, entonces ∣𝐴∣=∣𝐵∣. 【3】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b="1" dirty="0">
                <a:latin typeface="Aptos" panose="020B0004020202020204" pitchFamily="34" charset="0"/>
              </a:rPr>
              <a:t>Teorema de Cantor: </a:t>
            </a:r>
            <a:r>
              <a:rPr lang="es-PA" dirty="0">
                <a:latin typeface="Aptos" panose="020B0004020202020204" pitchFamily="34" charset="0"/>
              </a:rPr>
              <a:t>Para cualquier conjunto 𝐴, ∣𝑃(𝐴)∣&gt;∣𝐴∣, donde 𝑃(𝐴) es el conjunto de partes de 𝐴. 【1】</a:t>
            </a:r>
          </a:p>
        </p:txBody>
      </p:sp>
    </p:spTree>
    <p:extLst>
      <p:ext uri="{BB962C8B-B14F-4D97-AF65-F5344CB8AC3E}">
        <p14:creationId xmlns:p14="http://schemas.microsoft.com/office/powerpoint/2010/main" val="12596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11594-F42B-77A4-D173-7D9A20E7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392" y="281295"/>
            <a:ext cx="3727216" cy="821120"/>
          </a:xfrm>
        </p:spPr>
        <p:txBody>
          <a:bodyPr/>
          <a:lstStyle/>
          <a:p>
            <a:r>
              <a:rPr lang="es-MX" b="1" dirty="0"/>
              <a:t>Operaciones</a:t>
            </a:r>
            <a:endParaRPr lang="es-PA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395C72-6C7A-2342-57ED-AAE4B304AD8E}"/>
              </a:ext>
            </a:extLst>
          </p:cNvPr>
          <p:cNvSpPr txBox="1"/>
          <p:nvPr/>
        </p:nvSpPr>
        <p:spPr>
          <a:xfrm>
            <a:off x="1484024" y="1181481"/>
            <a:ext cx="9698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ptos" panose="020B0004020202020204" pitchFamily="34" charset="0"/>
              </a:rPr>
              <a:t>Es una función que toma uno o más valores de entrada (operandos) y ofrece un único valor de salida bien definido. Las operaciones permiten combinar, transformar o relacionar números y expresiones algebraicas para obtener resultados precisos</a:t>
            </a:r>
            <a:endParaRPr lang="es-PA" sz="2000" dirty="0">
              <a:latin typeface="Aptos" panose="020B00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F4E4BD-4210-80E1-36E1-19836369E273}"/>
              </a:ext>
            </a:extLst>
          </p:cNvPr>
          <p:cNvSpPr txBox="1"/>
          <p:nvPr/>
        </p:nvSpPr>
        <p:spPr>
          <a:xfrm>
            <a:off x="224852" y="2427977"/>
            <a:ext cx="6108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400" b="1" dirty="0"/>
              <a:t>Propiedades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1FB5B-ED60-3E72-BF8F-3ABEFEC4EFB7}"/>
              </a:ext>
            </a:extLst>
          </p:cNvPr>
          <p:cNvSpPr txBox="1"/>
          <p:nvPr/>
        </p:nvSpPr>
        <p:spPr>
          <a:xfrm>
            <a:off x="6501984" y="2889642"/>
            <a:ext cx="56900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000" b="1" dirty="0"/>
              <a:t>Sean</a:t>
            </a:r>
          </a:p>
          <a:p>
            <a:r>
              <a:rPr lang="es-PA" sz="2000" dirty="0">
                <a:latin typeface="Aptos" panose="020B0004020202020204" pitchFamily="34" charset="0"/>
              </a:rPr>
              <a:t>𝐴={1,2,3,4}𝐵={3,4,5,6}𝑈={1,2,3,4,5,6}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Unión:</a:t>
            </a:r>
            <a:r>
              <a:rPr lang="es-PA" sz="2000" dirty="0">
                <a:latin typeface="Aptos" panose="020B0004020202020204" pitchFamily="34" charset="0"/>
              </a:rPr>
              <a:t> 𝐴∪𝐵={1,2,3,4,5,6}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Intersección</a:t>
            </a:r>
            <a:r>
              <a:rPr lang="es-PA" sz="2000" dirty="0">
                <a:latin typeface="Aptos" panose="020B0004020202020204" pitchFamily="34" charset="0"/>
              </a:rPr>
              <a:t>: 𝐴∩𝐵={3,4}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Diferencia: </a:t>
            </a:r>
            <a:r>
              <a:rPr lang="es-PA" sz="2000" dirty="0">
                <a:latin typeface="Aptos" panose="020B0004020202020204" pitchFamily="34" charset="0"/>
              </a:rPr>
              <a:t>𝐴−𝐵={1,2}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Complemento:</a:t>
            </a:r>
            <a:r>
              <a:rPr lang="es-PA" sz="2000" dirty="0">
                <a:latin typeface="Aptos" panose="020B0004020202020204" pitchFamily="34" charset="0"/>
              </a:rPr>
              <a:t> 𝐴𝑐={5,6} respecto a 𝑈</a:t>
            </a:r>
          </a:p>
          <a:p>
            <a:r>
              <a:rPr lang="es-PA" sz="2000" b="1" dirty="0">
                <a:latin typeface="Aptos" panose="020B0004020202020204" pitchFamily="34" charset="0"/>
              </a:rPr>
              <a:t>Diferencia simétrica:</a:t>
            </a:r>
            <a:r>
              <a:rPr lang="es-PA" sz="2000" dirty="0">
                <a:latin typeface="Aptos" panose="020B0004020202020204" pitchFamily="34" charset="0"/>
              </a:rPr>
              <a:t> 𝐴</a:t>
            </a:r>
            <a:r>
              <a:rPr lang="el-GR" sz="2000" dirty="0">
                <a:latin typeface="Aptos" panose="020B0004020202020204" pitchFamily="34" charset="0"/>
              </a:rPr>
              <a:t>Δ𝐵={1,2,5,6}</a:t>
            </a:r>
            <a:endParaRPr lang="es-MX" sz="2000" dirty="0">
              <a:latin typeface="Aptos" panose="020B0004020202020204" pitchFamily="34" charset="0"/>
            </a:endParaRPr>
          </a:p>
          <a:p>
            <a:r>
              <a:rPr lang="es-PA" sz="2000" b="1" dirty="0">
                <a:latin typeface="Aptos" panose="020B0004020202020204" pitchFamily="34" charset="0"/>
              </a:rPr>
              <a:t>Producto cartesiano: </a:t>
            </a:r>
            <a:r>
              <a:rPr lang="es-PA" sz="2000" dirty="0">
                <a:latin typeface="Aptos" panose="020B0004020202020204" pitchFamily="34" charset="0"/>
              </a:rPr>
              <a:t>𝐴×𝐵={(1,3),(1,4),(1,5),(1,6),…,(4,6)}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44BC740-B85C-6646-F109-176F98F4863A}"/>
              </a:ext>
            </a:extLst>
          </p:cNvPr>
          <p:cNvSpPr txBox="1"/>
          <p:nvPr/>
        </p:nvSpPr>
        <p:spPr>
          <a:xfrm>
            <a:off x="6096000" y="2427977"/>
            <a:ext cx="6108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</a:t>
            </a:r>
            <a:r>
              <a:rPr lang="es-PA" sz="2400" b="1" dirty="0" err="1"/>
              <a:t>jemplo</a:t>
            </a:r>
            <a:endParaRPr lang="es-PA" sz="2400" b="1" dirty="0"/>
          </a:p>
        </p:txBody>
      </p:sp>
      <p:graphicFrame>
        <p:nvGraphicFramePr>
          <p:cNvPr id="15" name="CuadroTexto 8">
            <a:extLst>
              <a:ext uri="{FF2B5EF4-FFF2-40B4-BE49-F238E27FC236}">
                <a16:creationId xmlns:a16="http://schemas.microsoft.com/office/drawing/2014/main" id="{B39F847C-5EE0-F783-627C-6AF387D0C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26921"/>
              </p:ext>
            </p:extLst>
          </p:nvPr>
        </p:nvGraphicFramePr>
        <p:xfrm>
          <a:off x="224853" y="2889642"/>
          <a:ext cx="610848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826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463F9-B913-B8AD-9296-CD29674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314" y="442996"/>
            <a:ext cx="4419600" cy="707887"/>
          </a:xfrm>
        </p:spPr>
        <p:txBody>
          <a:bodyPr/>
          <a:lstStyle/>
          <a:p>
            <a:r>
              <a:rPr lang="es-MX" b="1" dirty="0"/>
              <a:t>Conjunto infinito </a:t>
            </a:r>
            <a:endParaRPr lang="es-PA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FFFF4E-6D81-5BB5-07B4-3BCB049867C8}"/>
              </a:ext>
            </a:extLst>
          </p:cNvPr>
          <p:cNvSpPr txBox="1"/>
          <p:nvPr/>
        </p:nvSpPr>
        <p:spPr>
          <a:xfrm>
            <a:off x="1164236" y="1306895"/>
            <a:ext cx="98635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ptos" panose="020B0004020202020204" pitchFamily="34" charset="0"/>
              </a:rPr>
              <a:t>es aquel que no puede ponerse en correspondencia biunívoca con ningún conjunto finito \{1,2,…,n\}. En otras palabras, sus elementos se extienden de forma indefinida y no hay “último” elemento</a:t>
            </a:r>
            <a:endParaRPr lang="es-PA" sz="2000" dirty="0">
              <a:latin typeface="Aptos" panose="020B00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9192A0B-CC7D-CE40-DD7A-2D56A5EFA4E9}"/>
              </a:ext>
            </a:extLst>
          </p:cNvPr>
          <p:cNvSpPr txBox="1"/>
          <p:nvPr/>
        </p:nvSpPr>
        <p:spPr>
          <a:xfrm>
            <a:off x="163642" y="2599557"/>
            <a:ext cx="6138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400" b="1" dirty="0"/>
              <a:t>Propiedades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5D98C9E-79EF-8093-0DDD-AC11AA50C92A}"/>
              </a:ext>
            </a:extLst>
          </p:cNvPr>
          <p:cNvSpPr txBox="1"/>
          <p:nvPr/>
        </p:nvSpPr>
        <p:spPr>
          <a:xfrm>
            <a:off x="6589426" y="3061222"/>
            <a:ext cx="56025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000" dirty="0">
                <a:latin typeface="Aptos" panose="020B0004020202020204" pitchFamily="34" charset="0"/>
              </a:rPr>
              <a:t>Conjunto de números naturales 𝑁={1,2,3,4,… } → infinito numerable.</a:t>
            </a:r>
          </a:p>
          <a:p>
            <a:r>
              <a:rPr lang="es-PA" sz="2000" dirty="0">
                <a:latin typeface="Aptos" panose="020B0004020202020204" pitchFamily="34" charset="0"/>
              </a:rPr>
              <a:t>Conjunto de números enteros 𝑍={…,−3,−2,−1,0,1,2,3,… } → infinito numerable.</a:t>
            </a:r>
          </a:p>
          <a:p>
            <a:r>
              <a:rPr lang="es-PA" sz="2000" dirty="0">
                <a:latin typeface="Aptos" panose="020B0004020202020204" pitchFamily="34" charset="0"/>
              </a:rPr>
              <a:t>Conjunto de números reales 𝑅 → infinito no numerable, pues entre dos reales siempre hay infinitos más.</a:t>
            </a:r>
          </a:p>
          <a:p>
            <a:r>
              <a:rPr lang="es-PA" sz="2000" dirty="0">
                <a:latin typeface="Aptos" panose="020B0004020202020204" pitchFamily="34" charset="0"/>
              </a:rPr>
              <a:t>Ejemplo de </a:t>
            </a:r>
            <a:r>
              <a:rPr lang="es-PA" sz="2000" dirty="0" err="1">
                <a:latin typeface="Aptos" panose="020B0004020202020204" pitchFamily="34" charset="0"/>
              </a:rPr>
              <a:t>equipotencia</a:t>
            </a:r>
            <a:r>
              <a:rPr lang="es-PA" sz="2000" dirty="0">
                <a:latin typeface="Aptos" panose="020B0004020202020204" pitchFamily="34" charset="0"/>
              </a:rPr>
              <a:t> 𝑁={1,2,3,4,… }𝑃={2,4,6,8,… }Existe correspondencia: 𝑛↔2𝑛.Entonces, ∣𝑁∣=∣𝑃∣, aunque 𝑃⊂𝑁.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6551F98-6FE6-DFDF-2FC0-74F4486EE709}"/>
              </a:ext>
            </a:extLst>
          </p:cNvPr>
          <p:cNvSpPr txBox="1"/>
          <p:nvPr/>
        </p:nvSpPr>
        <p:spPr>
          <a:xfrm>
            <a:off x="6481996" y="2599557"/>
            <a:ext cx="6138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E</a:t>
            </a:r>
            <a:r>
              <a:rPr lang="es-PA" sz="2400" b="1" dirty="0" err="1"/>
              <a:t>jemplo</a:t>
            </a:r>
            <a:endParaRPr lang="es-PA" sz="2400" b="1" dirty="0"/>
          </a:p>
        </p:txBody>
      </p:sp>
      <p:graphicFrame>
        <p:nvGraphicFramePr>
          <p:cNvPr id="16" name="CuadroTexto 8">
            <a:extLst>
              <a:ext uri="{FF2B5EF4-FFF2-40B4-BE49-F238E27FC236}">
                <a16:creationId xmlns:a16="http://schemas.microsoft.com/office/drawing/2014/main" id="{C9114A75-3940-CBBD-B2BE-09918AEE2E74}"/>
              </a:ext>
            </a:extLst>
          </p:cNvPr>
          <p:cNvGraphicFramePr/>
          <p:nvPr/>
        </p:nvGraphicFramePr>
        <p:xfrm>
          <a:off x="163642" y="3150448"/>
          <a:ext cx="6138472" cy="347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42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2425A-9782-7CC6-BCC6-52AAE937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332" y="205533"/>
            <a:ext cx="3103336" cy="1008670"/>
          </a:xfrm>
        </p:spPr>
        <p:txBody>
          <a:bodyPr>
            <a:normAutofit/>
          </a:bodyPr>
          <a:lstStyle/>
          <a:p>
            <a:r>
              <a:rPr lang="es-MX" sz="4000" b="1" dirty="0"/>
              <a:t>Relaciones</a:t>
            </a:r>
            <a:r>
              <a:rPr lang="es-MX" dirty="0"/>
              <a:t> 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31856-738A-71BA-14E0-EB4B1E00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168567"/>
            <a:ext cx="8915400" cy="1523999"/>
          </a:xfrm>
        </p:spPr>
        <p:txBody>
          <a:bodyPr/>
          <a:lstStyle/>
          <a:p>
            <a:r>
              <a:rPr lang="es-MX" dirty="0"/>
              <a:t>es la correspondencia que existe entre dos conjuntos: al conjunto de partida se le llama dominio y al de llegada codominio. Formalmente, si M y N son conjuntos, una relación R de M en N es cualquier subconjunto de 𝑀×𝑁. Cuando M = N, hablamos de una relación en un mismo conjunto, es decir, un subconjunto de 𝑀×𝑀</a:t>
            </a:r>
            <a:endParaRPr lang="es-PA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EB7E00-D9BD-48D9-A304-6CBCA255071B}"/>
              </a:ext>
            </a:extLst>
          </p:cNvPr>
          <p:cNvSpPr txBox="1"/>
          <p:nvPr/>
        </p:nvSpPr>
        <p:spPr>
          <a:xfrm>
            <a:off x="1085724" y="4212105"/>
            <a:ext cx="6561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PA" b="1" dirty="0"/>
              <a:t>Reflexiva:</a:t>
            </a:r>
            <a:r>
              <a:rPr lang="es-PA" dirty="0"/>
              <a:t> para todo 𝑎∈𝑆, (𝑎,𝑎)∈𝑅.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A" b="1" dirty="0"/>
              <a:t>Irreflexiva:</a:t>
            </a:r>
            <a:r>
              <a:rPr lang="es-PA" dirty="0"/>
              <a:t> para todo 𝑎∈𝑆, (𝑎,𝑎)∉𝑅.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A" b="1" dirty="0"/>
              <a:t>Simétrica:</a:t>
            </a:r>
            <a:r>
              <a:rPr lang="es-PA" dirty="0"/>
              <a:t> si (𝑎,𝑏)∈𝑅 entonces (𝑏,𝑎)∈𝑅.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A" b="1" dirty="0"/>
              <a:t>Antisimétrica:</a:t>
            </a:r>
            <a:r>
              <a:rPr lang="es-PA" dirty="0"/>
              <a:t> si (𝑎,𝑏)∈𝑅 y (𝑏,𝑎)∈𝑅 entonces 𝑎=𝑏.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PA" b="1" dirty="0"/>
              <a:t>Transitiva:</a:t>
            </a:r>
            <a:r>
              <a:rPr lang="es-PA" dirty="0"/>
              <a:t> si (𝑎,𝑏)∈𝑅 y (𝑏,𝑐)∈𝑅 entonces (𝑎,𝑐)∈𝑅.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9B53819-9E36-C0B9-9B0A-7862878A5BD0}"/>
              </a:ext>
            </a:extLst>
          </p:cNvPr>
          <p:cNvSpPr txBox="1"/>
          <p:nvPr/>
        </p:nvSpPr>
        <p:spPr>
          <a:xfrm>
            <a:off x="2148151" y="3655600"/>
            <a:ext cx="207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2400" b="1" dirty="0"/>
              <a:t>Propiedades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289D48-F5C4-FF97-53D5-0646EDAC61CE}"/>
              </a:ext>
            </a:extLst>
          </p:cNvPr>
          <p:cNvSpPr txBox="1"/>
          <p:nvPr/>
        </p:nvSpPr>
        <p:spPr>
          <a:xfrm>
            <a:off x="7188410" y="4117265"/>
            <a:ext cx="4832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b="1" dirty="0"/>
              <a:t>Relación en conjuntos distintos</a:t>
            </a:r>
          </a:p>
          <a:p>
            <a:r>
              <a:rPr lang="es-PA" b="1" dirty="0"/>
              <a:t>Sean</a:t>
            </a:r>
            <a:r>
              <a:rPr lang="es-PA" dirty="0"/>
              <a:t> 𝑀={5,7} y 𝑁={3,6,8}. </a:t>
            </a:r>
            <a:r>
              <a:rPr lang="es-PA" b="1" dirty="0"/>
              <a:t>Entonces </a:t>
            </a:r>
            <a:r>
              <a:rPr lang="es-PA" dirty="0"/>
              <a:t>𝑀×𝑁={(5,3),(5,6),(5,8),(7,3),(7,6),(7,8)}.</a:t>
            </a:r>
          </a:p>
          <a:p>
            <a:r>
              <a:rPr lang="es-PA" b="1" dirty="0"/>
              <a:t>Definimos </a:t>
            </a:r>
          </a:p>
          <a:p>
            <a:r>
              <a:rPr lang="es-PA" dirty="0"/>
              <a:t>𝑅={(𝑥,𝑦)∈𝑀×𝑁∣𝑦&lt;7}={(5,3),(5,6),(7,3),(7,6)}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64FA01-91C8-10AB-4AAF-C25944142F96}"/>
              </a:ext>
            </a:extLst>
          </p:cNvPr>
          <p:cNvSpPr txBox="1"/>
          <p:nvPr/>
        </p:nvSpPr>
        <p:spPr>
          <a:xfrm>
            <a:off x="8565005" y="3528901"/>
            <a:ext cx="207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</a:t>
            </a:r>
            <a:r>
              <a:rPr lang="es-PA" sz="2400" b="1" dirty="0" err="1"/>
              <a:t>jemplo</a:t>
            </a:r>
            <a:endParaRPr lang="es-PA" sz="2400" b="1" dirty="0"/>
          </a:p>
        </p:txBody>
      </p:sp>
    </p:spTree>
    <p:extLst>
      <p:ext uri="{BB962C8B-B14F-4D97-AF65-F5344CB8AC3E}">
        <p14:creationId xmlns:p14="http://schemas.microsoft.com/office/powerpoint/2010/main" val="111532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8E275-1193-C014-4CB6-406ED488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1648" y="160230"/>
            <a:ext cx="2548701" cy="680034"/>
          </a:xfrm>
        </p:spPr>
        <p:txBody>
          <a:bodyPr/>
          <a:lstStyle/>
          <a:p>
            <a:r>
              <a:rPr lang="es-PA" b="1" dirty="0"/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76FE5F-ABA2-4EBF-99CC-3861020B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65" y="946778"/>
            <a:ext cx="10293870" cy="1209206"/>
          </a:xfrm>
        </p:spPr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Una función 𝑓 de un conjunto 𝐴 (dominio) en un conjunto 𝐵 (codominio) es una regla que asigna a cada elemento 𝑥∈𝐴 un único elemento 𝑓(𝑥)∈𝐵.  Se denota: </a:t>
            </a:r>
            <a:r>
              <a:rPr lang="es-MX" b="1" dirty="0">
                <a:solidFill>
                  <a:schemeClr val="tx1"/>
                </a:solidFill>
              </a:rPr>
              <a:t>𝑓: A→𝐵.</a:t>
            </a:r>
          </a:p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El conjunto de todos los valores posibles de 𝑓(𝑥) se llama imagen o rango de la función.</a:t>
            </a:r>
            <a:endParaRPr lang="es-PA" dirty="0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02FD93-2D57-A24F-1107-19C25CAC48CD}"/>
              </a:ext>
            </a:extLst>
          </p:cNvPr>
          <p:cNvSpPr txBox="1"/>
          <p:nvPr/>
        </p:nvSpPr>
        <p:spPr>
          <a:xfrm>
            <a:off x="949065" y="2729850"/>
            <a:ext cx="6093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A" b="1" dirty="0"/>
              <a:t>Dominio (Dom 𝑓): </a:t>
            </a:r>
            <a:r>
              <a:rPr lang="es-PA" dirty="0"/>
              <a:t>conjunto de partida donde está definida 𝑓.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A" b="1" dirty="0" err="1"/>
              <a:t>Codominio</a:t>
            </a:r>
            <a:r>
              <a:rPr lang="es-PA" b="1" dirty="0"/>
              <a:t> (</a:t>
            </a:r>
            <a:r>
              <a:rPr lang="es-PA" b="1" dirty="0" err="1"/>
              <a:t>CoDom</a:t>
            </a:r>
            <a:r>
              <a:rPr lang="es-PA" b="1" dirty="0"/>
              <a:t> 𝑓):</a:t>
            </a:r>
            <a:r>
              <a:rPr lang="es-PA" dirty="0"/>
              <a:t> conjunto “meta” de posibles valores.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Imagen (</a:t>
            </a:r>
            <a:r>
              <a:rPr lang="es-MX" b="1" dirty="0" err="1"/>
              <a:t>Im</a:t>
            </a:r>
            <a:r>
              <a:rPr lang="es-MX" b="1" dirty="0"/>
              <a:t> 𝑓): </a:t>
            </a:r>
            <a:r>
              <a:rPr lang="es-MX" dirty="0"/>
              <a:t>subconjunto de </a:t>
            </a:r>
            <a:r>
              <a:rPr lang="es-MX" dirty="0" err="1"/>
              <a:t>CoDom</a:t>
            </a:r>
            <a:r>
              <a:rPr lang="es-MX" dirty="0"/>
              <a:t> 𝑓 formado por los valores efectivamente alcanzados.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err="1"/>
              <a:t>Inyectividad</a:t>
            </a:r>
            <a:r>
              <a:rPr lang="es-MX" b="1" dirty="0"/>
              <a:t>:</a:t>
            </a:r>
            <a:r>
              <a:rPr lang="es-MX" dirty="0"/>
              <a:t> 𝑓(𝑥1)=𝑓(𝑥2)  ⟹  𝑥1=𝑥2.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err="1"/>
              <a:t>Sobreyectividad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dirty="0" err="1"/>
              <a:t>Im</a:t>
            </a:r>
            <a:r>
              <a:rPr lang="es-MX" dirty="0"/>
              <a:t> 𝑓=</a:t>
            </a:r>
            <a:r>
              <a:rPr lang="es-MX" dirty="0" err="1"/>
              <a:t>CoDom</a:t>
            </a:r>
            <a:r>
              <a:rPr lang="es-MX" dirty="0"/>
              <a:t> 𝑓.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 err="1"/>
              <a:t>Biyectividad</a:t>
            </a:r>
            <a:r>
              <a:rPr lang="es-MX" b="1" dirty="0"/>
              <a:t>:</a:t>
            </a:r>
            <a:r>
              <a:rPr lang="es-MX" dirty="0"/>
              <a:t> inyectiva y sobreyectiva; admite función inversa 𝑓−1.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Composición de funciones:</a:t>
            </a:r>
            <a:r>
              <a:rPr lang="es-MX" dirty="0"/>
              <a:t> dadas 𝑓 ⁣:𝐴→𝐵 y 𝑔 ⁣:𝐵→𝐶, su composición es 𝑔∘𝑓 ⁣:𝐴→𝐶.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b="1" dirty="0"/>
              <a:t>Función identidad:</a:t>
            </a:r>
            <a:r>
              <a:rPr lang="es-MX" dirty="0"/>
              <a:t> id𝐴(𝑥)=𝑥, elemento neutro de la composición.</a:t>
            </a:r>
            <a:endParaRPr lang="es-PA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D3250C5-50B4-A5D2-EE85-6661CF5DE83F}"/>
              </a:ext>
            </a:extLst>
          </p:cNvPr>
          <p:cNvSpPr txBox="1"/>
          <p:nvPr/>
        </p:nvSpPr>
        <p:spPr>
          <a:xfrm>
            <a:off x="2398426" y="2155984"/>
            <a:ext cx="22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Propiedades</a:t>
            </a:r>
            <a:endParaRPr lang="es-PA" sz="24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03EAB7-4316-0A8D-56EC-7097BA25C1D6}"/>
              </a:ext>
            </a:extLst>
          </p:cNvPr>
          <p:cNvSpPr txBox="1"/>
          <p:nvPr/>
        </p:nvSpPr>
        <p:spPr>
          <a:xfrm>
            <a:off x="7835044" y="2729850"/>
            <a:ext cx="6093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b="1" dirty="0"/>
              <a:t>𝑓 :𝑅→𝑅, 𝑓(𝑥)=2𝑥+3</a:t>
            </a:r>
          </a:p>
          <a:p>
            <a:r>
              <a:rPr lang="es-PA" dirty="0"/>
              <a:t>Dominio: 𝑅.</a:t>
            </a:r>
          </a:p>
          <a:p>
            <a:r>
              <a:rPr lang="es-PA" dirty="0" err="1"/>
              <a:t>Codominio</a:t>
            </a:r>
            <a:r>
              <a:rPr lang="es-PA" dirty="0"/>
              <a:t>: 𝑅.</a:t>
            </a:r>
          </a:p>
          <a:p>
            <a:r>
              <a:rPr lang="es-PA" dirty="0"/>
              <a:t>Imagen: 𝑅.</a:t>
            </a:r>
          </a:p>
          <a:p>
            <a:r>
              <a:rPr lang="es-PA" dirty="0"/>
              <a:t>Inyectiva y sobreyectiva (biyectiva).</a:t>
            </a:r>
          </a:p>
          <a:p>
            <a:r>
              <a:rPr lang="es-PA" dirty="0"/>
              <a:t>Inversa: 𝑓−1(𝑦)=𝑦−32.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CA4D19-2A67-30E7-B975-5B35E61F45FE}"/>
              </a:ext>
            </a:extLst>
          </p:cNvPr>
          <p:cNvSpPr txBox="1"/>
          <p:nvPr/>
        </p:nvSpPr>
        <p:spPr>
          <a:xfrm>
            <a:off x="7835044" y="4715009"/>
            <a:ext cx="6962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b="1" dirty="0"/>
              <a:t>𝑔 ⁣𝑅→𝑅, 𝑔(𝑥)=𝑥2</a:t>
            </a:r>
          </a:p>
          <a:p>
            <a:r>
              <a:rPr lang="es-PA" dirty="0"/>
              <a:t>Dominio: 𝑅.</a:t>
            </a:r>
          </a:p>
          <a:p>
            <a:r>
              <a:rPr lang="es-PA" dirty="0" err="1"/>
              <a:t>Codominio</a:t>
            </a:r>
            <a:r>
              <a:rPr lang="es-PA" dirty="0"/>
              <a:t>: 𝑅.</a:t>
            </a:r>
          </a:p>
          <a:p>
            <a:r>
              <a:rPr lang="es-PA" dirty="0"/>
              <a:t>Imagen: [0,∞).</a:t>
            </a:r>
          </a:p>
          <a:p>
            <a:r>
              <a:rPr lang="es-PA" dirty="0"/>
              <a:t>No inyectiva (p. ej. 𝑔(2)=𝑔(−2)), </a:t>
            </a:r>
          </a:p>
          <a:p>
            <a:r>
              <a:rPr lang="es-PA" dirty="0"/>
              <a:t>no sobreyectiva.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0D9D2B3-0334-46D9-288A-37B0DDEAA8B2}"/>
              </a:ext>
            </a:extLst>
          </p:cNvPr>
          <p:cNvSpPr txBox="1"/>
          <p:nvPr/>
        </p:nvSpPr>
        <p:spPr>
          <a:xfrm>
            <a:off x="8648260" y="2152768"/>
            <a:ext cx="223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Ejemplo</a:t>
            </a:r>
            <a:endParaRPr lang="es-PA" sz="2400" b="1" dirty="0"/>
          </a:p>
        </p:txBody>
      </p:sp>
    </p:spTree>
    <p:extLst>
      <p:ext uri="{BB962C8B-B14F-4D97-AF65-F5344CB8AC3E}">
        <p14:creationId xmlns:p14="http://schemas.microsoft.com/office/powerpoint/2010/main" val="73659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A10F-CDA3-8B26-C4AE-7D391DF26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252" y="249356"/>
            <a:ext cx="2863495" cy="829936"/>
          </a:xfrm>
        </p:spPr>
        <p:txBody>
          <a:bodyPr>
            <a:normAutofit/>
          </a:bodyPr>
          <a:lstStyle/>
          <a:p>
            <a:r>
              <a:rPr lang="es-PA" b="1" dirty="0"/>
              <a:t>Clausuras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4BA12-EE77-30FF-2893-F5D9F1A5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084" y="974218"/>
            <a:ext cx="10927829" cy="2169826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chemeClr val="tx1"/>
                </a:solidFill>
                <a:latin typeface="Aptos" panose="020B0004020202020204" pitchFamily="34" charset="0"/>
              </a:rPr>
              <a:t>Es un operador que, a partir de un conjunto 𝑆, genera el menor conjunto 𝑆‾ que satisface cierta propiedad de “cierre” bajo una operación u objeto. Las clausuras más comunes son: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tx1"/>
                </a:solidFill>
                <a:latin typeface="Aptos" panose="020B0004020202020204" pitchFamily="34" charset="0"/>
              </a:rPr>
              <a:t>Clausura algebraica: dado un conjunto 𝑆 y una operación binaria ∗, 𝑆‾ es el conjunto más pequeño que contiene a 𝑆 y está cerrado bajo ∗.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MX" dirty="0">
                <a:solidFill>
                  <a:schemeClr val="tx1"/>
                </a:solidFill>
                <a:latin typeface="Aptos" panose="020B0004020202020204" pitchFamily="34" charset="0"/>
              </a:rPr>
              <a:t>Clausura topológica: para un espacio topológico 𝑋 y 𝑆⊂𝑋, 𝑆‾ es el conjunto formado por 𝑆 más todos sus puntos límite en 𝑋.</a:t>
            </a:r>
            <a:endParaRPr lang="es-PA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791E8AD-6BDD-51E4-90D4-3F5CDCFE6D3B}"/>
              </a:ext>
            </a:extLst>
          </p:cNvPr>
          <p:cNvSpPr txBox="1"/>
          <p:nvPr/>
        </p:nvSpPr>
        <p:spPr>
          <a:xfrm>
            <a:off x="1053058" y="3514962"/>
            <a:ext cx="50429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PA" sz="2000" b="1" dirty="0" err="1">
                <a:latin typeface="Aptos" panose="020B0004020202020204" pitchFamily="34" charset="0"/>
              </a:rPr>
              <a:t>Extensividad</a:t>
            </a:r>
            <a:r>
              <a:rPr lang="es-PA" sz="2000" b="1" dirty="0">
                <a:latin typeface="Aptos" panose="020B0004020202020204" pitchFamily="34" charset="0"/>
              </a:rPr>
              <a:t>:</a:t>
            </a:r>
            <a:r>
              <a:rPr lang="es-PA" sz="2000" dirty="0">
                <a:latin typeface="Aptos" panose="020B0004020202020204" pitchFamily="34" charset="0"/>
              </a:rPr>
              <a:t> 𝑆⊆𝐶(𝑆).</a:t>
            </a:r>
          </a:p>
          <a:p>
            <a:pPr algn="just"/>
            <a:r>
              <a:rPr lang="es-PA" sz="2000" b="1" dirty="0">
                <a:latin typeface="Aptos" panose="020B0004020202020204" pitchFamily="34" charset="0"/>
              </a:rPr>
              <a:t>Monotonía:</a:t>
            </a:r>
            <a:r>
              <a:rPr lang="es-PA" sz="2000" dirty="0">
                <a:latin typeface="Aptos" panose="020B0004020202020204" pitchFamily="34" charset="0"/>
              </a:rPr>
              <a:t> si 𝑆⊆𝑇 entonces 𝐶(𝑆)⊆𝐶(𝑇).</a:t>
            </a:r>
          </a:p>
          <a:p>
            <a:pPr algn="just"/>
            <a:r>
              <a:rPr lang="es-PA" sz="2000" b="1" dirty="0">
                <a:latin typeface="Aptos" panose="020B0004020202020204" pitchFamily="34" charset="0"/>
              </a:rPr>
              <a:t>Idempotencia:</a:t>
            </a:r>
            <a:r>
              <a:rPr lang="es-PA" sz="2000" dirty="0">
                <a:latin typeface="Aptos" panose="020B0004020202020204" pitchFamily="34" charset="0"/>
              </a:rPr>
              <a:t> 𝐶(𝐶(𝑆))=𝐶(𝑆).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33D9BD-A66B-9E3A-5750-9BCFD7907E41}"/>
              </a:ext>
            </a:extLst>
          </p:cNvPr>
          <p:cNvSpPr txBox="1"/>
          <p:nvPr/>
        </p:nvSpPr>
        <p:spPr>
          <a:xfrm>
            <a:off x="1839417" y="2976353"/>
            <a:ext cx="173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ptos" panose="020B0004020202020204" pitchFamily="34" charset="0"/>
              </a:rPr>
              <a:t>Propiedad</a:t>
            </a:r>
            <a:r>
              <a:rPr lang="es-MX" dirty="0"/>
              <a:t> </a:t>
            </a:r>
            <a:endParaRPr lang="es-PA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4B8520D-9135-02B5-57AE-10E3F85A589C}"/>
              </a:ext>
            </a:extLst>
          </p:cNvPr>
          <p:cNvSpPr txBox="1"/>
          <p:nvPr/>
        </p:nvSpPr>
        <p:spPr>
          <a:xfrm>
            <a:off x="7139065" y="3207186"/>
            <a:ext cx="4763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latin typeface="Aptos" panose="020B0004020202020204" pitchFamily="34" charset="0"/>
              </a:rPr>
              <a:t>Clausura bajo suma en 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ptos" panose="020B0004020202020204" pitchFamily="34" charset="0"/>
              </a:rPr>
              <a:t>Sea 𝑆={2}⊂𝑍, operación suma 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000" dirty="0">
                <a:latin typeface="Aptos" panose="020B0004020202020204" pitchFamily="34" charset="0"/>
              </a:rPr>
              <a:t>La clausura es el menor subgrupo que contiene 2:𝑆‾={ 2𝑘:𝑘∈𝑍}.</a:t>
            </a:r>
            <a:endParaRPr lang="es-PA" sz="2000" dirty="0">
              <a:latin typeface="Aptos" panose="020B00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FD20273-7980-5F3D-1E18-F84E9D144E5B}"/>
              </a:ext>
            </a:extLst>
          </p:cNvPr>
          <p:cNvSpPr txBox="1"/>
          <p:nvPr/>
        </p:nvSpPr>
        <p:spPr>
          <a:xfrm>
            <a:off x="7139064" y="4593767"/>
            <a:ext cx="47631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A" sz="2000" b="1" dirty="0">
                <a:latin typeface="Aptos" panose="020B0004020202020204" pitchFamily="34" charset="0"/>
              </a:rPr>
              <a:t>Clausura bajo composición de funciones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2000" dirty="0">
                <a:latin typeface="Aptos" panose="020B0004020202020204" pitchFamily="34" charset="0"/>
              </a:rPr>
              <a:t>Sea 𝑆={𝑓,𝑔} donde 𝑓,𝑔 son funciones 𝑅→𝑅.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A" sz="2000" dirty="0">
                <a:latin typeface="Aptos" panose="020B0004020202020204" pitchFamily="34" charset="0"/>
              </a:rPr>
              <a:t>𝑆‾ incluye 𝑓, 𝑔, 𝑓∘𝑔, 𝑔∘𝑓, 𝑓∘𝑓, 𝑔∘𝑔, etc., y la identidad.</a:t>
            </a:r>
            <a:endParaRPr lang="es-PA" dirty="0">
              <a:latin typeface="Aptos" panose="020B00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3993B2D-C6B9-4B0E-F3D0-133E0198BA20}"/>
              </a:ext>
            </a:extLst>
          </p:cNvPr>
          <p:cNvSpPr txBox="1"/>
          <p:nvPr/>
        </p:nvSpPr>
        <p:spPr>
          <a:xfrm>
            <a:off x="1053058" y="5375950"/>
            <a:ext cx="6093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latin typeface="Aptos" panose="020B0004020202020204" pitchFamily="34" charset="0"/>
              </a:rPr>
              <a:t>Clausura topológica en 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ptos" panose="020B0004020202020204" pitchFamily="34" charset="0"/>
              </a:rPr>
              <a:t>Sea 𝑆=(0,1).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Aptos" panose="020B0004020202020204" pitchFamily="34" charset="0"/>
              </a:rPr>
              <a:t>𝑆‾=[0,1], pues 0 y 1 son puntos límite de (0,1).</a:t>
            </a:r>
            <a:endParaRPr lang="es-PA" sz="2000" dirty="0">
              <a:latin typeface="Aptos" panose="020B00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04408BC-7B85-5BBD-2F1B-48677D3BED63}"/>
              </a:ext>
            </a:extLst>
          </p:cNvPr>
          <p:cNvSpPr txBox="1"/>
          <p:nvPr/>
        </p:nvSpPr>
        <p:spPr>
          <a:xfrm>
            <a:off x="1839416" y="4895811"/>
            <a:ext cx="1735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latin typeface="Aptos" panose="020B0004020202020204" pitchFamily="34" charset="0"/>
              </a:rPr>
              <a:t>Ejemplo</a:t>
            </a:r>
            <a:r>
              <a:rPr lang="es-MX" dirty="0"/>
              <a:t> 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98330585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146</TotalTime>
  <Words>1913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ArialMT</vt:lpstr>
      <vt:lpstr>Century Gothic</vt:lpstr>
      <vt:lpstr>Corbel</vt:lpstr>
      <vt:lpstr>Wingdings</vt:lpstr>
      <vt:lpstr>Wingdings 3</vt:lpstr>
      <vt:lpstr>Espiral</vt:lpstr>
      <vt:lpstr>PowerPoint Presentation</vt:lpstr>
      <vt:lpstr>Introducción </vt:lpstr>
      <vt:lpstr>Conjuntos</vt:lpstr>
      <vt:lpstr>Cardinalidad</vt:lpstr>
      <vt:lpstr>Operaciones</vt:lpstr>
      <vt:lpstr>Conjunto infinito </vt:lpstr>
      <vt:lpstr>Relaciones </vt:lpstr>
      <vt:lpstr>Funciones</vt:lpstr>
      <vt:lpstr>Clausuras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Ángel Vargas</dc:creator>
  <cp:lastModifiedBy>ᴛʜᴇ sᴀɴᴄʜᴇᴢ</cp:lastModifiedBy>
  <cp:revision>4</cp:revision>
  <dcterms:created xsi:type="dcterms:W3CDTF">2025-09-18T03:59:17Z</dcterms:created>
  <dcterms:modified xsi:type="dcterms:W3CDTF">2025-09-23T05:57:45Z</dcterms:modified>
</cp:coreProperties>
</file>