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6" r:id="rId2"/>
    <p:sldId id="257" r:id="rId3"/>
    <p:sldId id="345" r:id="rId4"/>
    <p:sldId id="275" r:id="rId5"/>
    <p:sldId id="260" r:id="rId6"/>
    <p:sldId id="272" r:id="rId7"/>
    <p:sldId id="273" r:id="rId8"/>
    <p:sldId id="274" r:id="rId9"/>
    <p:sldId id="263" r:id="rId10"/>
    <p:sldId id="346" r:id="rId11"/>
    <p:sldId id="348" r:id="rId12"/>
    <p:sldId id="281" r:id="rId13"/>
    <p:sldId id="321" r:id="rId14"/>
    <p:sldId id="264" r:id="rId15"/>
    <p:sldId id="278" r:id="rId16"/>
    <p:sldId id="326" r:id="rId17"/>
    <p:sldId id="271" r:id="rId18"/>
    <p:sldId id="279" r:id="rId19"/>
    <p:sldId id="330" r:id="rId20"/>
    <p:sldId id="331" r:id="rId21"/>
    <p:sldId id="349" r:id="rId22"/>
    <p:sldId id="294" r:id="rId23"/>
    <p:sldId id="351" r:id="rId24"/>
    <p:sldId id="350" r:id="rId25"/>
    <p:sldId id="338" r:id="rId26"/>
    <p:sldId id="286" r:id="rId27"/>
    <p:sldId id="309" r:id="rId28"/>
    <p:sldId id="310" r:id="rId29"/>
    <p:sldId id="313" r:id="rId30"/>
    <p:sldId id="311" r:id="rId31"/>
    <p:sldId id="316" r:id="rId32"/>
    <p:sldId id="312" r:id="rId33"/>
    <p:sldId id="317" r:id="rId34"/>
    <p:sldId id="289" r:id="rId35"/>
    <p:sldId id="290" r:id="rId36"/>
    <p:sldId id="339" r:id="rId37"/>
    <p:sldId id="319" r:id="rId38"/>
    <p:sldId id="332" r:id="rId39"/>
    <p:sldId id="333" r:id="rId40"/>
    <p:sldId id="334" r:id="rId41"/>
    <p:sldId id="341" r:id="rId42"/>
    <p:sldId id="268" r:id="rId43"/>
    <p:sldId id="269" r:id="rId44"/>
    <p:sldId id="270" r:id="rId45"/>
    <p:sldId id="342" r:id="rId46"/>
    <p:sldId id="280" r:id="rId47"/>
    <p:sldId id="295" r:id="rId48"/>
    <p:sldId id="277" r:id="rId49"/>
    <p:sldId id="322" r:id="rId50"/>
    <p:sldId id="343" r:id="rId51"/>
    <p:sldId id="320" r:id="rId52"/>
    <p:sldId id="335" r:id="rId53"/>
    <p:sldId id="336" r:id="rId54"/>
    <p:sldId id="337" r:id="rId55"/>
    <p:sldId id="344" r:id="rId56"/>
    <p:sldId id="291" r:id="rId57"/>
    <p:sldId id="297" r:id="rId58"/>
    <p:sldId id="304" r:id="rId59"/>
    <p:sldId id="305" r:id="rId60"/>
    <p:sldId id="306" r:id="rId61"/>
    <p:sldId id="307" r:id="rId6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1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0B0D1-CED2-459F-BA18-8513F0437447}" type="datetimeFigureOut">
              <a:rPr lang="it-IT" smtClean="0"/>
              <a:t>28/03/2023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022EC5-1D27-450C-B5B1-E7B9A38C2F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5248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3C826E-04EE-29A5-9EF6-A367E6891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000BD3D-BF5B-6205-8950-F8272B222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3471A7B-6F26-8D15-FCC5-70E6CEBD7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143E6-0BD3-422F-A406-D4A749F69A75}" type="datetime1">
              <a:rPr lang="it-IT" smtClean="0"/>
              <a:t>28/03/2023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C48D3E6-EC0D-AC64-E6A6-2380BD6A7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B9731B6-D5D0-0B24-69B1-01177C485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EB40-6732-4ECF-852F-6F5AF4C0E7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2791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93B0B8-75A1-D0CA-EBCA-8DCF0F11B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7BD1081-9202-EF55-8598-0D6400332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204273-07A6-9C3C-38E3-130E1CCE7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FD55A-131C-4E09-88E1-CE79429A8F44}" type="datetime1">
              <a:rPr lang="it-IT" smtClean="0"/>
              <a:t>28/03/2023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F8D23D1-9FB9-243C-FCA9-5F045B009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36C0680-39CB-7AD7-4413-DB0E7F512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EB40-6732-4ECF-852F-6F5AF4C0E7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7367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4872647-9BC7-85C9-9CFC-D6D658B477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D46BE39-EE3E-6EEA-80EF-CA4D912BF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F37B64-8E1C-D69B-913D-3DF6FF931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E357B-0878-4F14-8212-A15A39308159}" type="datetime1">
              <a:rPr lang="it-IT" smtClean="0"/>
              <a:t>28/03/2023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395F3F7-08D3-10EB-9705-8CA6A06F8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40A8908-5ABA-8B5F-96E6-1F86CCEB1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EB40-6732-4ECF-852F-6F5AF4C0E7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9597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7F5901-B339-4CAF-9726-04C7D2F33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F321AF-1CC5-0394-0CFB-AB37170C9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5433F95-A25F-B170-31E0-8FBAA1CB7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6EC9-325A-4661-AD45-31394AEDB64E}" type="datetime1">
              <a:rPr lang="it-IT" smtClean="0"/>
              <a:t>28/03/2023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0D8A6F-4B15-7DCB-D8E1-53AA760B4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4E439B1-3195-786B-73E6-B711059EB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EB40-6732-4ECF-852F-6F5AF4C0E7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4782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236CB8-0802-BF62-8805-2822BE9F5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793B26E-AD41-2D98-68A4-4FC453B62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0E7831E-AD6E-2787-90E5-155E12A0F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806B-0CCD-47DE-A2A9-AB0DBE04E373}" type="datetime1">
              <a:rPr lang="it-IT" smtClean="0"/>
              <a:t>28/03/2023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A28F4D7-2CF0-BC25-718F-2B06E70CD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8B95A61-1827-A5EB-FDC2-B89DA3D36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EB40-6732-4ECF-852F-6F5AF4C0E7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1486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023391-3C73-F357-0AC5-EB7BF0D6D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49850B-1710-783E-59E1-3BE7E41337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9DD3BFB-F313-E6B8-F5C3-6A972AF491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BB4BD86-FE3A-7B92-66E0-A59E77D0C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7986D-7AF0-4CB3-8426-1FA5D6A8147B}" type="datetime1">
              <a:rPr lang="it-IT" smtClean="0"/>
              <a:t>28/03/2023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43C7468-F078-A7A1-9C73-BFA3A21CF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54A7903-D053-83AC-A920-6ADA0069F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EB40-6732-4ECF-852F-6F5AF4C0E7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6994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34D270-6CB5-566D-6498-CFACE7074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F85BD6E-23CE-FB4A-74DD-707287D82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4188B02-8915-854C-6667-3549CFECE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9ECC7D2-C5AF-0884-1AEF-4D7B556CE0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DFE65AE-9775-A18C-29D9-02F9F6E2BA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D1CF244-2B89-7CEF-8B62-0E013DE17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BC2DC-061B-414D-AD6F-E8B46910C84D}" type="datetime1">
              <a:rPr lang="it-IT" smtClean="0"/>
              <a:t>28/03/2023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FA429A6-4B07-2CA6-AED7-8472F4C6C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3139811-C6DA-4B8E-ABDE-BEDD27968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EB40-6732-4ECF-852F-6F5AF4C0E7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364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33FD8D-B49E-239D-BDA5-8BC223AB2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C3E224C-941A-FC15-3168-D527B85F3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9058C-A4BB-4ABA-93D9-73D8CF50BE36}" type="datetime1">
              <a:rPr lang="it-IT" smtClean="0"/>
              <a:t>28/03/2023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DE43A65-021B-E057-2B62-A7E55F316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2C3F78D-F1BC-9BF4-98D2-44FB647D9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EB40-6732-4ECF-852F-6F5AF4C0E7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3708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D89BD15-E694-A334-959B-40991D8AA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6D4A-FFA5-42BB-8F2C-25AFF0AE0986}" type="datetime1">
              <a:rPr lang="it-IT" smtClean="0"/>
              <a:t>28/03/2023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067306E-2156-664D-DD51-FAC9282B5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3C2718-C31B-75ED-5DA5-EF33DE1C9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EB40-6732-4ECF-852F-6F5AF4C0E7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2294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1E5B9D-3474-B459-CB2C-5FDCFD2E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BA04AB1-2350-C796-ABD9-DAF69CC4C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2FD8CA9-8FA9-8098-6F15-75A85EF06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1868435-644C-FFA4-6CBC-BEE8DE9F6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3C27-0B6E-4F90-9437-91DF664C099C}" type="datetime1">
              <a:rPr lang="it-IT" smtClean="0"/>
              <a:t>28/03/2023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44B3ECD-12D5-AF07-AF41-FA58DAB8C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8A84A16-68F6-CCA5-BAEA-A27E9803D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EB40-6732-4ECF-852F-6F5AF4C0E7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6340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33C4B5-60C4-ABE0-AB44-F941D2D09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1528266-090A-442C-941C-1499685DBA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A94FD74-3838-9E93-5078-863E22FA8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F9BBDC6-B36E-4CB6-D64B-52926B14E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B92FA-6953-4E6A-9D8E-E7258EB6FF3E}" type="datetime1">
              <a:rPr lang="it-IT" smtClean="0"/>
              <a:t>28/03/2023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973A41F-9FF1-C96C-C535-8B6A8A324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DFF229F-DF67-6C39-9C06-D5E32B9E4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EB40-6732-4ECF-852F-6F5AF4C0E7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5635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845152A-73A5-E6E2-56CE-CDD05D0F3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783203A-CCCC-D6AB-0B0F-E9171D7FB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77E088D-DF14-312F-AC6C-3190A3D091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C9069-93A3-4F6D-B9E6-E3B1D8E2A482}" type="datetime1">
              <a:rPr lang="it-IT" smtClean="0"/>
              <a:t>28/03/2023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F3C35AF-9F03-CBF1-79DF-7A22F11A48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11CB0EB-759A-D392-8A7D-B4B10506BA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5EB40-6732-4ECF-852F-6F5AF4C0E7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9567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0.png"/><Relationship Id="rId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nuelaCarriero/PyExTra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0.png"/><Relationship Id="rId4" Type="http://schemas.openxmlformats.org/officeDocument/2006/relationships/image" Target="../media/image80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0.png"/><Relationship Id="rId4" Type="http://schemas.openxmlformats.org/officeDocument/2006/relationships/image" Target="../media/image8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jp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jp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9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18.png"/><Relationship Id="rId7" Type="http://schemas.openxmlformats.org/officeDocument/2006/relationships/image" Target="../media/image3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21.png"/><Relationship Id="rId10" Type="http://schemas.openxmlformats.org/officeDocument/2006/relationships/image" Target="../media/image40.png"/><Relationship Id="rId4" Type="http://schemas.openxmlformats.org/officeDocument/2006/relationships/image" Target="../media/image19.png"/><Relationship Id="rId9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FA9032-3348-D982-FB32-6A875DF563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2762"/>
            <a:ext cx="9448800" cy="2389464"/>
          </a:xfrm>
        </p:spPr>
        <p:txBody>
          <a:bodyPr>
            <a:noAutofit/>
          </a:bodyPr>
          <a:lstStyle/>
          <a:p>
            <a:r>
              <a:rPr lang="en-US" sz="3600" b="1" dirty="0"/>
              <a:t>Modeling and data analysis of biochemical</a:t>
            </a:r>
            <a:br>
              <a:rPr lang="en-US" sz="3600" b="1" dirty="0"/>
            </a:br>
            <a:r>
              <a:rPr lang="en-US" sz="3600" b="1" dirty="0"/>
              <a:t>oscillators using Chemical Master Equation</a:t>
            </a:r>
            <a:br>
              <a:rPr lang="en-US" sz="3600" b="1" dirty="0"/>
            </a:br>
            <a:r>
              <a:rPr lang="en-US" sz="3600" b="1" dirty="0"/>
              <a:t>and AI: applications to the NF-kB activity in</a:t>
            </a:r>
            <a:br>
              <a:rPr lang="en-US" sz="3600" b="1" dirty="0"/>
            </a:br>
            <a:r>
              <a:rPr lang="en-US" sz="3600" b="1" dirty="0"/>
              <a:t>patient derived xenografts</a:t>
            </a:r>
            <a:endParaRPr lang="it-IT" sz="3600" b="1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5189076-1DAE-1650-71A0-D225A63F13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448800" cy="3024050"/>
          </a:xfrm>
        </p:spPr>
        <p:txBody>
          <a:bodyPr>
            <a:noAutofit/>
          </a:bodyPr>
          <a:lstStyle/>
          <a:p>
            <a:r>
              <a:rPr lang="it-IT" sz="2000" i="1" dirty="0"/>
              <a:t>University of Bologna</a:t>
            </a:r>
            <a:endParaRPr lang="it-IT" sz="2000" dirty="0"/>
          </a:p>
          <a:p>
            <a:r>
              <a:rPr lang="it-IT" sz="2000" dirty="0"/>
              <a:t>Master Degree in Applied </a:t>
            </a:r>
            <a:r>
              <a:rPr lang="it-IT" sz="2000" dirty="0" err="1"/>
              <a:t>Physics</a:t>
            </a:r>
            <a:endParaRPr lang="it-IT" sz="2000" dirty="0"/>
          </a:p>
          <a:p>
            <a:r>
              <a:rPr lang="it-IT" sz="2000" dirty="0"/>
              <a:t>Supervisor: Prof. Enrico Giampieri</a:t>
            </a:r>
          </a:p>
          <a:p>
            <a:r>
              <a:rPr lang="it-IT" sz="2000" dirty="0"/>
              <a:t>Co-supervisor: Prof. Daniel Remondini</a:t>
            </a:r>
          </a:p>
          <a:p>
            <a:r>
              <a:rPr lang="it-IT" sz="2000" dirty="0" err="1"/>
              <a:t>Submitted</a:t>
            </a:r>
            <a:r>
              <a:rPr lang="it-IT" sz="2000" dirty="0"/>
              <a:t> by:</a:t>
            </a:r>
          </a:p>
          <a:p>
            <a:r>
              <a:rPr lang="it-IT" sz="2000" b="1" dirty="0"/>
              <a:t>Manuela Carriero</a:t>
            </a:r>
          </a:p>
          <a:p>
            <a:r>
              <a:rPr lang="it-IT" sz="2000" dirty="0" err="1"/>
              <a:t>Academic</a:t>
            </a:r>
            <a:r>
              <a:rPr lang="it-IT" sz="2000" dirty="0"/>
              <a:t> </a:t>
            </a:r>
            <a:r>
              <a:rPr lang="it-IT" sz="2000" dirty="0" err="1"/>
              <a:t>Year</a:t>
            </a:r>
            <a:r>
              <a:rPr lang="it-IT" sz="2000" dirty="0"/>
              <a:t> 2022/2023</a:t>
            </a:r>
            <a:endParaRPr lang="it-IT" sz="1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623D5F0-BFD5-7453-8340-7F1BE8737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EB40-6732-4ECF-852F-6F5AF4C0E735}" type="slidenum">
              <a:rPr lang="it-IT" b="1" smtClean="0">
                <a:solidFill>
                  <a:schemeClr val="tx1"/>
                </a:solidFill>
              </a:rPr>
              <a:t>1</a:t>
            </a:fld>
            <a:r>
              <a:rPr lang="it-IT" b="1" dirty="0">
                <a:solidFill>
                  <a:schemeClr val="tx1"/>
                </a:solidFill>
              </a:rPr>
              <a:t> </a:t>
            </a:r>
            <a:r>
              <a:rPr lang="it-IT" b="1" dirty="0">
                <a:solidFill>
                  <a:schemeClr val="bg1">
                    <a:lumMod val="50000"/>
                  </a:schemeClr>
                </a:solidFill>
              </a:rPr>
              <a:t>-35 </a:t>
            </a:r>
            <a:endParaRPr lang="it-IT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756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99E2788-58C4-21D8-91BD-BAB38BF1E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EB40-6732-4ECF-852F-6F5AF4C0E735}" type="slidenum">
              <a:rPr lang="it-IT" b="1" smtClean="0">
                <a:solidFill>
                  <a:schemeClr val="tx1"/>
                </a:solidFill>
              </a:rPr>
              <a:t>10</a:t>
            </a:fld>
            <a:r>
              <a:rPr lang="it-IT" b="1" dirty="0">
                <a:solidFill>
                  <a:schemeClr val="bg1">
                    <a:lumMod val="50000"/>
                  </a:schemeClr>
                </a:solidFill>
              </a:rPr>
              <a:t>-35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72B46983-5D62-45AD-D118-AD975136E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Workflow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B8D47992-BBAE-D7D8-F4CE-200442374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Clr>
                <a:srgbClr val="00B050"/>
              </a:buClr>
              <a:buFont typeface="+mj-lt"/>
              <a:buAutoNum type="arabicPeriod"/>
            </a:pPr>
            <a:r>
              <a:rPr lang="en-US" dirty="0"/>
              <a:t>We deepen into </a:t>
            </a:r>
            <a:r>
              <a:rPr lang="en-US" u="sng" dirty="0"/>
              <a:t>stochastic simulation algorithms </a:t>
            </a:r>
            <a:r>
              <a:rPr lang="en-US" b="1" dirty="0"/>
              <a:t>(Chemical Master Equation)</a:t>
            </a:r>
            <a:r>
              <a:rPr lang="en-US" dirty="0"/>
              <a:t>;</a:t>
            </a:r>
          </a:p>
          <a:p>
            <a:pPr marL="514350" indent="-514350">
              <a:buClr>
                <a:srgbClr val="00B050"/>
              </a:buClr>
              <a:buFont typeface="+mj-lt"/>
              <a:buAutoNum type="arabicPeriod"/>
            </a:pPr>
            <a:r>
              <a:rPr lang="en-US" dirty="0"/>
              <a:t>We </a:t>
            </a:r>
            <a:r>
              <a:rPr lang="en-US" u="sng" dirty="0"/>
              <a:t>model</a:t>
            </a:r>
            <a:r>
              <a:rPr lang="en-US" dirty="0"/>
              <a:t> and </a:t>
            </a:r>
            <a:r>
              <a:rPr lang="en-US" u="sng" dirty="0"/>
              <a:t>simulate</a:t>
            </a:r>
            <a:r>
              <a:rPr lang="en-US" dirty="0"/>
              <a:t> simple biomolecular oscillators </a:t>
            </a:r>
            <a:r>
              <a:rPr lang="en-US" i="1" dirty="0"/>
              <a:t>that have similar oscillatory behavior to the NF-kB</a:t>
            </a:r>
            <a:r>
              <a:rPr lang="en-US" dirty="0"/>
              <a:t>;</a:t>
            </a:r>
          </a:p>
          <a:p>
            <a:pPr marL="514350" indent="-514350">
              <a:buClr>
                <a:srgbClr val="00B050"/>
              </a:buClr>
              <a:buFont typeface="+mj-lt"/>
              <a:buAutoNum type="arabicPeriod"/>
            </a:pPr>
            <a:r>
              <a:rPr lang="en-US" dirty="0"/>
              <a:t>We </a:t>
            </a:r>
            <a:r>
              <a:rPr lang="en-US" u="sng" dirty="0"/>
              <a:t>analyze</a:t>
            </a:r>
            <a:r>
              <a:rPr lang="en-US" dirty="0"/>
              <a:t> simulation results;</a:t>
            </a:r>
          </a:p>
          <a:p>
            <a:pPr marL="514350" indent="-514350">
              <a:buClr>
                <a:srgbClr val="00B050"/>
              </a:buClr>
              <a:buFont typeface="+mj-lt"/>
              <a:buAutoNum type="arabicPeriod"/>
            </a:pPr>
            <a:r>
              <a:rPr lang="en-US" b="1" dirty="0"/>
              <a:t>We train artificial neural networks</a:t>
            </a:r>
            <a:r>
              <a:rPr lang="en-US" dirty="0"/>
              <a:t> </a:t>
            </a:r>
            <a:r>
              <a:rPr lang="en-US" b="1" dirty="0"/>
              <a:t>to predict model </a:t>
            </a:r>
            <a:r>
              <a:rPr lang="en-US" b="1" u="sng" dirty="0"/>
              <a:t>parameters</a:t>
            </a:r>
            <a:r>
              <a:rPr lang="en-US" b="1" dirty="0"/>
              <a:t> </a:t>
            </a:r>
            <a:r>
              <a:rPr lang="en-US" dirty="0"/>
              <a:t>given the autocorrelation functions;</a:t>
            </a:r>
          </a:p>
          <a:p>
            <a:pPr marL="514350" indent="-514350">
              <a:buClr>
                <a:srgbClr val="00B050"/>
              </a:buClr>
              <a:buFont typeface="+mj-lt"/>
              <a:buAutoNum type="arabicPeriod"/>
            </a:pPr>
            <a:r>
              <a:rPr lang="en-US" dirty="0"/>
              <a:t>SSA simulation of NF-kB model.</a:t>
            </a:r>
            <a:endParaRPr lang="it-IT" dirty="0"/>
          </a:p>
        </p:txBody>
      </p:sp>
      <p:sp>
        <p:nvSpPr>
          <p:cNvPr id="2" name="Ovale 1">
            <a:extLst>
              <a:ext uri="{FF2B5EF4-FFF2-40B4-BE49-F238E27FC236}">
                <a16:creationId xmlns:a16="http://schemas.microsoft.com/office/drawing/2014/main" id="{82E0B1DB-67D2-17D4-A05A-DF6EBD19B272}"/>
              </a:ext>
            </a:extLst>
          </p:cNvPr>
          <p:cNvSpPr/>
          <p:nvPr/>
        </p:nvSpPr>
        <p:spPr>
          <a:xfrm>
            <a:off x="0" y="2491408"/>
            <a:ext cx="11439940" cy="1192696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0028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99E2788-58C4-21D8-91BD-BAB38BF1E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EB40-6732-4ECF-852F-6F5AF4C0E735}" type="slidenum">
              <a:rPr lang="it-IT" b="1" smtClean="0">
                <a:solidFill>
                  <a:schemeClr val="tx1"/>
                </a:solidFill>
              </a:rPr>
              <a:t>11</a:t>
            </a:fld>
            <a:r>
              <a:rPr lang="it-IT" b="1" dirty="0">
                <a:solidFill>
                  <a:schemeClr val="bg1">
                    <a:lumMod val="50000"/>
                  </a:schemeClr>
                </a:solidFill>
              </a:rPr>
              <a:t>-35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72B46983-5D62-45AD-D118-AD975136E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Workflow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B8D47992-BBAE-D7D8-F4CE-200442374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Clr>
                <a:srgbClr val="00B050"/>
              </a:buClr>
              <a:buFont typeface="+mj-lt"/>
              <a:buAutoNum type="arabicPeriod"/>
            </a:pPr>
            <a:r>
              <a:rPr lang="en-US" dirty="0"/>
              <a:t>We deepen into </a:t>
            </a:r>
            <a:r>
              <a:rPr lang="en-US" u="sng" dirty="0"/>
              <a:t>stochastic simulation algorithms </a:t>
            </a:r>
            <a:r>
              <a:rPr lang="en-US" b="1" dirty="0"/>
              <a:t>(Chemical Master Equation)</a:t>
            </a:r>
            <a:r>
              <a:rPr lang="en-US" dirty="0"/>
              <a:t>;</a:t>
            </a:r>
          </a:p>
          <a:p>
            <a:pPr marL="514350" indent="-514350">
              <a:buClr>
                <a:srgbClr val="00B050"/>
              </a:buClr>
              <a:buFont typeface="+mj-lt"/>
              <a:buAutoNum type="arabicPeriod"/>
            </a:pPr>
            <a:r>
              <a:rPr lang="en-US" dirty="0"/>
              <a:t>We </a:t>
            </a:r>
            <a:r>
              <a:rPr lang="en-US" u="sng" dirty="0"/>
              <a:t>model</a:t>
            </a:r>
            <a:r>
              <a:rPr lang="en-US" dirty="0"/>
              <a:t> and </a:t>
            </a:r>
            <a:r>
              <a:rPr lang="en-US" u="sng" dirty="0"/>
              <a:t>simulate</a:t>
            </a:r>
            <a:r>
              <a:rPr lang="en-US" dirty="0"/>
              <a:t> simple biomolecular oscillators </a:t>
            </a:r>
            <a:r>
              <a:rPr lang="en-US" i="1" dirty="0"/>
              <a:t>that have similar oscillatory behavior to the NF-kB</a:t>
            </a:r>
            <a:r>
              <a:rPr lang="en-US" dirty="0"/>
              <a:t>;</a:t>
            </a:r>
          </a:p>
          <a:p>
            <a:pPr marL="514350" indent="-514350">
              <a:buClr>
                <a:srgbClr val="00B050"/>
              </a:buClr>
              <a:buFont typeface="+mj-lt"/>
              <a:buAutoNum type="arabicPeriod"/>
            </a:pPr>
            <a:r>
              <a:rPr lang="en-US" dirty="0"/>
              <a:t>We </a:t>
            </a:r>
            <a:r>
              <a:rPr lang="en-US" u="sng" dirty="0"/>
              <a:t>analyze</a:t>
            </a:r>
            <a:r>
              <a:rPr lang="en-US" dirty="0"/>
              <a:t> simulation results;</a:t>
            </a:r>
          </a:p>
          <a:p>
            <a:pPr marL="514350" indent="-514350">
              <a:buClr>
                <a:srgbClr val="00B050"/>
              </a:buClr>
              <a:buFont typeface="+mj-lt"/>
              <a:buAutoNum type="arabicPeriod"/>
            </a:pPr>
            <a:r>
              <a:rPr lang="en-US" b="1" dirty="0"/>
              <a:t>We train artificial neural networks</a:t>
            </a:r>
            <a:r>
              <a:rPr lang="en-US" dirty="0"/>
              <a:t> </a:t>
            </a:r>
            <a:r>
              <a:rPr lang="en-US" b="1" dirty="0"/>
              <a:t>to predict model </a:t>
            </a:r>
            <a:r>
              <a:rPr lang="en-US" b="1" u="sng" dirty="0"/>
              <a:t>parameters</a:t>
            </a:r>
            <a:r>
              <a:rPr lang="en-US" b="1" dirty="0"/>
              <a:t> </a:t>
            </a:r>
            <a:r>
              <a:rPr lang="en-US" dirty="0"/>
              <a:t>given the autocorrelation functions;</a:t>
            </a:r>
          </a:p>
          <a:p>
            <a:pPr marL="514350" indent="-514350">
              <a:buClr>
                <a:srgbClr val="00B050"/>
              </a:buClr>
              <a:buFont typeface="+mj-lt"/>
              <a:buAutoNum type="arabicPeriod"/>
            </a:pPr>
            <a:r>
              <a:rPr lang="en-US" dirty="0"/>
              <a:t>SSA simulation of NF-kB model.</a:t>
            </a:r>
            <a:endParaRPr lang="it-IT" dirty="0"/>
          </a:p>
        </p:txBody>
      </p:sp>
      <p:sp>
        <p:nvSpPr>
          <p:cNvPr id="2" name="Ovale 1">
            <a:extLst>
              <a:ext uri="{FF2B5EF4-FFF2-40B4-BE49-F238E27FC236}">
                <a16:creationId xmlns:a16="http://schemas.microsoft.com/office/drawing/2014/main" id="{82E0B1DB-67D2-17D4-A05A-DF6EBD19B272}"/>
              </a:ext>
            </a:extLst>
          </p:cNvPr>
          <p:cNvSpPr/>
          <p:nvPr/>
        </p:nvSpPr>
        <p:spPr>
          <a:xfrm>
            <a:off x="715617" y="3429000"/>
            <a:ext cx="5618922" cy="785191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4297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2CE944F3-0BD6-46FB-3EBE-0A45E23BD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57257"/>
            <a:ext cx="10905066" cy="5343484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206FAE8F-94A6-1B65-09AE-86BB693B4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5147"/>
            <a:ext cx="10515600" cy="1325563"/>
          </a:xfrm>
        </p:spPr>
        <p:txBody>
          <a:bodyPr>
            <a:normAutofit/>
          </a:bodyPr>
          <a:lstStyle/>
          <a:p>
            <a:r>
              <a:rPr lang="it-IT" sz="3600" b="1" dirty="0"/>
              <a:t>First </a:t>
            </a:r>
            <a:r>
              <a:rPr lang="it-IT" sz="3600" b="1" dirty="0" err="1"/>
              <a:t>protein</a:t>
            </a:r>
            <a:r>
              <a:rPr lang="it-IT" sz="3600" b="1" dirty="0"/>
              <a:t> </a:t>
            </a:r>
            <a:r>
              <a:rPr lang="it-IT" sz="3600" b="1" dirty="0" err="1"/>
              <a:t>synthesis</a:t>
            </a:r>
            <a:r>
              <a:rPr lang="it-IT" sz="3600" b="1" dirty="0"/>
              <a:t> model </a:t>
            </a:r>
            <a:r>
              <a:rPr lang="it-IT" sz="2800" dirty="0"/>
              <a:t>(gene more </a:t>
            </a:r>
            <a:r>
              <a:rPr lang="it-IT" sz="2800" dirty="0" err="1"/>
              <a:t>active</a:t>
            </a:r>
            <a:r>
              <a:rPr lang="it-IT" sz="2800" dirty="0"/>
              <a:t> </a:t>
            </a:r>
            <a:r>
              <a:rPr lang="it-IT" sz="2800" dirty="0" err="1"/>
              <a:t>than</a:t>
            </a:r>
            <a:r>
              <a:rPr lang="it-IT" sz="2800" dirty="0"/>
              <a:t> </a:t>
            </a:r>
            <a:r>
              <a:rPr lang="it-IT" sz="2800" dirty="0" err="1"/>
              <a:t>inactive</a:t>
            </a:r>
            <a:r>
              <a:rPr lang="it-IT" sz="2800" dirty="0"/>
              <a:t>)</a:t>
            </a:r>
            <a:endParaRPr lang="it-IT" sz="3600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6BE0D21A-A936-622A-298F-FFE7EBD2F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EB40-6732-4ECF-852F-6F5AF4C0E735}" type="slidenum">
              <a:rPr lang="it-IT" b="1" smtClean="0">
                <a:solidFill>
                  <a:schemeClr val="tx1"/>
                </a:solidFill>
              </a:rPr>
              <a:t>12</a:t>
            </a:fld>
            <a:r>
              <a:rPr lang="it-IT" b="1" dirty="0">
                <a:solidFill>
                  <a:schemeClr val="bg1">
                    <a:lumMod val="50000"/>
                  </a:schemeClr>
                </a:solidFill>
              </a:rPr>
              <a:t>-35</a:t>
            </a:r>
            <a:endParaRPr lang="it-IT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003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grafico">
            <a:extLst>
              <a:ext uri="{FF2B5EF4-FFF2-40B4-BE49-F238E27FC236}">
                <a16:creationId xmlns:a16="http://schemas.microsoft.com/office/drawing/2014/main" id="{3A8405C2-FE01-C525-5980-14AD3F753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1" y="1381396"/>
            <a:ext cx="6095999" cy="5333998"/>
          </a:xfrm>
          <a:prstGeom prst="rect">
            <a:avLst/>
          </a:prstGeom>
        </p:spPr>
      </p:pic>
      <p:sp>
        <p:nvSpPr>
          <p:cNvPr id="5" name="Titolo 1">
            <a:extLst>
              <a:ext uri="{FF2B5EF4-FFF2-40B4-BE49-F238E27FC236}">
                <a16:creationId xmlns:a16="http://schemas.microsoft.com/office/drawing/2014/main" id="{1D342537-352D-CF76-2B57-66539FBB8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9849"/>
            <a:ext cx="9795637" cy="110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/>
              <a:t>ACF (First protein synthesis model)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0318C835-01E3-267B-9FD9-654EBD50D65D}"/>
                  </a:ext>
                </a:extLst>
              </p:cNvPr>
              <p:cNvSpPr txBox="1"/>
              <p:nvPr/>
            </p:nvSpPr>
            <p:spPr>
              <a:xfrm>
                <a:off x="4376357" y="1274885"/>
                <a:ext cx="20822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0318C835-01E3-267B-9FD9-654EBD50D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357" y="1274885"/>
                <a:ext cx="208223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laborazione 6">
            <a:extLst>
              <a:ext uri="{FF2B5EF4-FFF2-40B4-BE49-F238E27FC236}">
                <a16:creationId xmlns:a16="http://schemas.microsoft.com/office/drawing/2014/main" id="{339105B7-5E8D-CA04-6AC2-05F794099B03}"/>
              </a:ext>
            </a:extLst>
          </p:cNvPr>
          <p:cNvSpPr/>
          <p:nvPr/>
        </p:nvSpPr>
        <p:spPr>
          <a:xfrm>
            <a:off x="4929809" y="1290358"/>
            <a:ext cx="967408" cy="369333"/>
          </a:xfrm>
          <a:prstGeom prst="flowChartProcess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37BDF044-9CDC-1EA3-5DFC-F16A3E4BB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8870"/>
            <a:ext cx="2743200" cy="365125"/>
          </a:xfrm>
        </p:spPr>
        <p:txBody>
          <a:bodyPr/>
          <a:lstStyle/>
          <a:p>
            <a:fld id="{7B45EB40-6732-4ECF-852F-6F5AF4C0E735}" type="slidenum">
              <a:rPr lang="it-IT" b="1" smtClean="0">
                <a:solidFill>
                  <a:schemeClr val="tx1"/>
                </a:solidFill>
              </a:rPr>
              <a:t>13</a:t>
            </a:fld>
            <a:r>
              <a:rPr lang="it-IT" b="1" dirty="0">
                <a:solidFill>
                  <a:schemeClr val="bg1">
                    <a:lumMod val="50000"/>
                  </a:schemeClr>
                </a:solidFill>
              </a:rPr>
              <a:t>-35</a:t>
            </a:r>
            <a:endParaRPr lang="it-IT" b="1" dirty="0">
              <a:solidFill>
                <a:schemeClr val="tx1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AF82CF3-3B77-8593-1DC8-2A3DC603D8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333" y="1675164"/>
            <a:ext cx="6474224" cy="49207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628FB6E-C813-80F1-6F28-EC0B91837C5F}"/>
                  </a:ext>
                </a:extLst>
              </p:cNvPr>
              <p:cNvSpPr txBox="1"/>
              <p:nvPr/>
            </p:nvSpPr>
            <p:spPr>
              <a:xfrm>
                <a:off x="10250562" y="1241281"/>
                <a:ext cx="20822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628FB6E-C813-80F1-6F28-EC0B91837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0562" y="1241281"/>
                <a:ext cx="208223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Elaborazione 8">
            <a:extLst>
              <a:ext uri="{FF2B5EF4-FFF2-40B4-BE49-F238E27FC236}">
                <a16:creationId xmlns:a16="http://schemas.microsoft.com/office/drawing/2014/main" id="{81E789D4-3381-FD55-0F31-09A4AC77C19A}"/>
              </a:ext>
            </a:extLst>
          </p:cNvPr>
          <p:cNvSpPr/>
          <p:nvPr/>
        </p:nvSpPr>
        <p:spPr>
          <a:xfrm>
            <a:off x="10742537" y="1241281"/>
            <a:ext cx="1064303" cy="369332"/>
          </a:xfrm>
          <a:prstGeom prst="flowChartProcess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317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magine 11" descr="Immagine che contiene grafico, diagramma&#10;&#10;Descrizione generata automaticamente">
            <a:extLst>
              <a:ext uri="{FF2B5EF4-FFF2-40B4-BE49-F238E27FC236}">
                <a16:creationId xmlns:a16="http://schemas.microsoft.com/office/drawing/2014/main" id="{A81F135F-F083-2470-2783-769402CC2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007" y="944466"/>
            <a:ext cx="6959986" cy="2484534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2C8CD84D-C4DA-6B15-F017-81F52DF317C8}"/>
              </a:ext>
            </a:extLst>
          </p:cNvPr>
          <p:cNvSpPr txBox="1"/>
          <p:nvPr/>
        </p:nvSpPr>
        <p:spPr>
          <a:xfrm>
            <a:off x="4991729" y="218447"/>
            <a:ext cx="3166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Autorepressor</a:t>
            </a:r>
            <a:r>
              <a:rPr lang="it-IT" b="1" dirty="0"/>
              <a:t>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la 50">
                <a:extLst>
                  <a:ext uri="{FF2B5EF4-FFF2-40B4-BE49-F238E27FC236}">
                    <a16:creationId xmlns:a16="http://schemas.microsoft.com/office/drawing/2014/main" id="{919A08A7-CAD6-B709-AAE3-8D303365520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5828456"/>
                  </p:ext>
                </p:extLst>
              </p:nvPr>
            </p:nvGraphicFramePr>
            <p:xfrm>
              <a:off x="2206486" y="3242430"/>
              <a:ext cx="7779028" cy="347332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889514">
                      <a:extLst>
                        <a:ext uri="{9D8B030D-6E8A-4147-A177-3AD203B41FA5}">
                          <a16:colId xmlns:a16="http://schemas.microsoft.com/office/drawing/2014/main" val="3440709674"/>
                        </a:ext>
                      </a:extLst>
                    </a:gridCol>
                    <a:gridCol w="3889514">
                      <a:extLst>
                        <a:ext uri="{9D8B030D-6E8A-4147-A177-3AD203B41FA5}">
                          <a16:colId xmlns:a16="http://schemas.microsoft.com/office/drawing/2014/main" val="542064436"/>
                        </a:ext>
                      </a:extLst>
                    </a:gridCol>
                  </a:tblGrid>
                  <a:tr h="297180">
                    <a:tc>
                      <a:txBody>
                        <a:bodyPr/>
                        <a:lstStyle/>
                        <a:p>
                          <a:r>
                            <a:rPr lang="it-IT" b="1" dirty="0" err="1"/>
                            <a:t>Transitions</a:t>
                          </a:r>
                          <a:endParaRPr lang="it-IT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b="1" dirty="0"/>
                            <a:t>Rates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98067851"/>
                      </a:ext>
                    </a:extLst>
                  </a:tr>
                  <a:tr h="313301">
                    <a:tc>
                      <a:txBody>
                        <a:bodyPr/>
                        <a:lstStyle/>
                        <a:p>
                          <a:r>
                            <a:rPr lang="it-IT" b="1" dirty="0"/>
                            <a:t>Gene </a:t>
                          </a:r>
                          <a:r>
                            <a:rPr lang="it-IT" b="1" dirty="0" err="1"/>
                            <a:t>activation</a:t>
                          </a:r>
                          <a:endParaRPr lang="it-IT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𝐼𝑛𝑎𝑐𝑡𝑖𝑣𝑒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𝐺𝑒𝑛𝑒𝑠</m:t>
                                </m:r>
                                <m:f>
                                  <m:fPr>
                                    <m:ctrlPr>
                                      <a:rPr lang="it-IT" sz="2000" b="1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000" b="1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it-IT" sz="2000" b="1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it-IT" sz="2000" b="1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it-IT" sz="2000" b="1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𝑷𝑹𝑶𝑻𝑬𝑰𝑵𝑺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it-IT" sz="2000" b="1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04184011"/>
                      </a:ext>
                    </a:extLst>
                  </a:tr>
                  <a:tr h="313301">
                    <a:tc>
                      <a:txBody>
                        <a:bodyPr/>
                        <a:lstStyle/>
                        <a:p>
                          <a:r>
                            <a:rPr lang="it-IT" b="1" dirty="0"/>
                            <a:t>Gene </a:t>
                          </a:r>
                          <a:r>
                            <a:rPr lang="it-IT" b="1" dirty="0" err="1"/>
                            <a:t>deactivation</a:t>
                          </a:r>
                          <a:endParaRPr lang="it-IT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𝐴𝑐𝑡𝑖𝑣𝑒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𝐺𝑒𝑛𝑒𝑠</m:t>
                                </m:r>
                              </m:oMath>
                            </m:oMathPara>
                          </a14:m>
                          <a:endParaRPr lang="it-IT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02894886"/>
                      </a:ext>
                    </a:extLst>
                  </a:tr>
                  <a:tr h="313301">
                    <a:tc>
                      <a:txBody>
                        <a:bodyPr/>
                        <a:lstStyle/>
                        <a:p>
                          <a:r>
                            <a:rPr lang="it-IT" b="1" dirty="0"/>
                            <a:t>RNA production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𝐴𝑐𝑡𝑖𝑣𝑒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𝐺𝑒𝑛𝑒𝑠</m:t>
                                </m:r>
                              </m:oMath>
                            </m:oMathPara>
                          </a14:m>
                          <a:endParaRPr lang="it-IT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29657348"/>
                      </a:ext>
                    </a:extLst>
                  </a:tr>
                  <a:tr h="380258">
                    <a:tc>
                      <a:txBody>
                        <a:bodyPr/>
                        <a:lstStyle/>
                        <a:p>
                          <a:r>
                            <a:rPr lang="it-IT" b="1" dirty="0"/>
                            <a:t>RNA </a:t>
                          </a:r>
                          <a:r>
                            <a:rPr lang="it-IT" b="1" dirty="0" err="1"/>
                            <a:t>degradation</a:t>
                          </a:r>
                          <a:endParaRPr lang="it-IT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𝑅𝑁𝐴𝑆</m:t>
                                </m:r>
                              </m:oMath>
                            </m:oMathPara>
                          </a14:m>
                          <a:endParaRPr lang="it-IT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96093549"/>
                      </a:ext>
                    </a:extLst>
                  </a:tr>
                  <a:tr h="297180">
                    <a:tc>
                      <a:txBody>
                        <a:bodyPr/>
                        <a:lstStyle/>
                        <a:p>
                          <a:r>
                            <a:rPr lang="it-IT" b="1" dirty="0"/>
                            <a:t>PROTEIN</a:t>
                          </a:r>
                        </a:p>
                        <a:p>
                          <a:r>
                            <a:rPr lang="it-IT" b="1" dirty="0"/>
                            <a:t>production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𝑅𝑁𝐴𝑆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52138381"/>
                      </a:ext>
                    </a:extLst>
                  </a:tr>
                  <a:tr h="297180">
                    <a:tc>
                      <a:txBody>
                        <a:bodyPr/>
                        <a:lstStyle/>
                        <a:p>
                          <a:r>
                            <a:rPr lang="it-IT" b="1" dirty="0"/>
                            <a:t>PROTEIN </a:t>
                          </a:r>
                        </a:p>
                        <a:p>
                          <a:r>
                            <a:rPr lang="it-IT" b="1" dirty="0" err="1"/>
                            <a:t>degradation</a:t>
                          </a:r>
                          <a:endParaRPr lang="it-IT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𝑃𝑅𝑂𝑇𝐸𝐼𝑁𝑆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460872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la 50">
                <a:extLst>
                  <a:ext uri="{FF2B5EF4-FFF2-40B4-BE49-F238E27FC236}">
                    <a16:creationId xmlns:a16="http://schemas.microsoft.com/office/drawing/2014/main" id="{919A08A7-CAD6-B709-AAE3-8D303365520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5828456"/>
                  </p:ext>
                </p:extLst>
              </p:nvPr>
            </p:nvGraphicFramePr>
            <p:xfrm>
              <a:off x="2206486" y="3242430"/>
              <a:ext cx="7779028" cy="347332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889514">
                      <a:extLst>
                        <a:ext uri="{9D8B030D-6E8A-4147-A177-3AD203B41FA5}">
                          <a16:colId xmlns:a16="http://schemas.microsoft.com/office/drawing/2014/main" val="3440709674"/>
                        </a:ext>
                      </a:extLst>
                    </a:gridCol>
                    <a:gridCol w="3889514">
                      <a:extLst>
                        <a:ext uri="{9D8B030D-6E8A-4147-A177-3AD203B41FA5}">
                          <a16:colId xmlns:a16="http://schemas.microsoft.com/office/drawing/2014/main" val="542064436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b="1" dirty="0" err="1"/>
                            <a:t>Transitions</a:t>
                          </a:r>
                          <a:endParaRPr lang="it-IT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b="1" dirty="0"/>
                            <a:t>Rates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98067851"/>
                      </a:ext>
                    </a:extLst>
                  </a:tr>
                  <a:tr h="669163">
                    <a:tc>
                      <a:txBody>
                        <a:bodyPr/>
                        <a:lstStyle/>
                        <a:p>
                          <a:r>
                            <a:rPr lang="it-IT" b="1" dirty="0"/>
                            <a:t>Gene </a:t>
                          </a:r>
                          <a:r>
                            <a:rPr lang="it-IT" b="1" dirty="0" err="1"/>
                            <a:t>activation</a:t>
                          </a:r>
                          <a:endParaRPr lang="it-IT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156" t="-59091" r="-313" b="-37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418401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it-IT" b="1" dirty="0"/>
                            <a:t>Gene </a:t>
                          </a:r>
                          <a:r>
                            <a:rPr lang="it-IT" b="1" dirty="0" err="1"/>
                            <a:t>deactivation</a:t>
                          </a:r>
                          <a:endParaRPr lang="it-IT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156" t="-269231" r="-313" b="-5415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289488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b="1" dirty="0"/>
                            <a:t>RNA production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156" t="-400000" r="-313" b="-48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965734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it-IT" b="1" dirty="0"/>
                            <a:t>RNA </a:t>
                          </a:r>
                          <a:r>
                            <a:rPr lang="it-IT" b="1" dirty="0" err="1"/>
                            <a:t>degradation</a:t>
                          </a:r>
                          <a:endParaRPr lang="it-IT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156" t="-454545" r="-313" b="-3424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609354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it-IT" b="1" dirty="0"/>
                            <a:t>PROTEIN</a:t>
                          </a:r>
                        </a:p>
                        <a:p>
                          <a:r>
                            <a:rPr lang="it-IT" b="1" dirty="0"/>
                            <a:t>production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156" t="-348571" r="-313" b="-1152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213838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it-IT" b="1" dirty="0"/>
                            <a:t>PROTEIN </a:t>
                          </a:r>
                        </a:p>
                        <a:p>
                          <a:r>
                            <a:rPr lang="it-IT" b="1" dirty="0" err="1"/>
                            <a:t>degradation</a:t>
                          </a:r>
                          <a:endParaRPr lang="it-IT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156" t="-448571" r="-313" b="-152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608725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83C20710-BD2E-92CE-45C0-69C3C910A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EB40-6732-4ECF-852F-6F5AF4C0E735}" type="slidenum">
              <a:rPr lang="it-IT" smtClean="0">
                <a:solidFill>
                  <a:schemeClr val="tx1"/>
                </a:solidFill>
              </a:rPr>
              <a:t>14</a:t>
            </a:fld>
            <a:r>
              <a:rPr lang="it-IT" b="1" dirty="0">
                <a:solidFill>
                  <a:schemeClr val="bg1">
                    <a:lumMod val="50000"/>
                  </a:schemeClr>
                </a:solidFill>
              </a:rPr>
              <a:t>-35</a:t>
            </a: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591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4779829F-4507-3FE0-219F-50C7DA6792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45"/>
          <a:stretch/>
        </p:blipFill>
        <p:spPr>
          <a:xfrm>
            <a:off x="304800" y="576083"/>
            <a:ext cx="11156720" cy="5932174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095DF5E-C18E-479D-DFF8-5F6D08EAA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5147"/>
            <a:ext cx="10515600" cy="1325563"/>
          </a:xfrm>
        </p:spPr>
        <p:txBody>
          <a:bodyPr>
            <a:normAutofit/>
          </a:bodyPr>
          <a:lstStyle/>
          <a:p>
            <a:r>
              <a:rPr lang="it-IT" sz="3600" b="1" dirty="0" err="1"/>
              <a:t>Autorepressor</a:t>
            </a:r>
            <a:r>
              <a:rPr lang="it-IT" sz="3600" b="1" dirty="0"/>
              <a:t> model</a:t>
            </a:r>
            <a:endParaRPr lang="it-IT" sz="3600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ED19646-806B-EDD1-AC66-335C4D100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EB40-6732-4ECF-852F-6F5AF4C0E735}" type="slidenum">
              <a:rPr lang="it-IT" b="1" smtClean="0">
                <a:solidFill>
                  <a:schemeClr val="tx1"/>
                </a:solidFill>
              </a:rPr>
              <a:t>15</a:t>
            </a:fld>
            <a:r>
              <a:rPr lang="it-IT" b="1" dirty="0">
                <a:solidFill>
                  <a:schemeClr val="bg1">
                    <a:lumMod val="50000"/>
                  </a:schemeClr>
                </a:solidFill>
              </a:rPr>
              <a:t>-35</a:t>
            </a:r>
            <a:endParaRPr lang="it-IT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802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D9DDA831-1A57-82C4-6FC6-46F4638A5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9088" y="-169935"/>
            <a:ext cx="9795637" cy="110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/>
              <a:t>ACF (</a:t>
            </a:r>
            <a:r>
              <a:rPr lang="en-US" b="1" dirty="0" err="1"/>
              <a:t>Autorepressor</a:t>
            </a:r>
            <a:r>
              <a:rPr lang="en-US" b="1" dirty="0"/>
              <a:t> model)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0618ECCF-3129-7DEB-2B44-C486ABADAFDC}"/>
                  </a:ext>
                </a:extLst>
              </p:cNvPr>
              <p:cNvSpPr txBox="1"/>
              <p:nvPr/>
            </p:nvSpPr>
            <p:spPr>
              <a:xfrm>
                <a:off x="618400" y="511292"/>
                <a:ext cx="20822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0618ECCF-3129-7DEB-2B44-C486ABADA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400" y="511292"/>
                <a:ext cx="208223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laborazione 5">
            <a:extLst>
              <a:ext uri="{FF2B5EF4-FFF2-40B4-BE49-F238E27FC236}">
                <a16:creationId xmlns:a16="http://schemas.microsoft.com/office/drawing/2014/main" id="{133AEA64-089E-1064-1B59-EA06E153617B}"/>
              </a:ext>
            </a:extLst>
          </p:cNvPr>
          <p:cNvSpPr/>
          <p:nvPr/>
        </p:nvSpPr>
        <p:spPr>
          <a:xfrm>
            <a:off x="937275" y="408862"/>
            <a:ext cx="1444487" cy="609600"/>
          </a:xfrm>
          <a:prstGeom prst="flowChartProcess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9BE9A8C0-E918-1921-3B0A-D20F2A8DD1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04" y="1102002"/>
            <a:ext cx="6422255" cy="5619473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7150062-2F41-7EF5-6994-EF9F9FC92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EB40-6732-4ECF-852F-6F5AF4C0E735}" type="slidenum">
              <a:rPr lang="it-IT" b="1" smtClean="0">
                <a:solidFill>
                  <a:schemeClr val="tx1"/>
                </a:solidFill>
              </a:rPr>
              <a:t>16</a:t>
            </a:fld>
            <a:r>
              <a:rPr lang="it-IT" b="1" dirty="0">
                <a:solidFill>
                  <a:schemeClr val="bg1">
                    <a:lumMod val="50000"/>
                  </a:schemeClr>
                </a:solidFill>
              </a:rPr>
              <a:t>-35</a:t>
            </a:r>
            <a:endParaRPr lang="it-IT" b="1" dirty="0">
              <a:solidFill>
                <a:schemeClr val="tx1"/>
              </a:solidFill>
            </a:endParaRPr>
          </a:p>
        </p:txBody>
      </p:sp>
      <p:pic>
        <p:nvPicPr>
          <p:cNvPr id="3" name="Immagine 2" descr="Immagine che contiene diagramma">
            <a:extLst>
              <a:ext uri="{FF2B5EF4-FFF2-40B4-BE49-F238E27FC236}">
                <a16:creationId xmlns:a16="http://schemas.microsoft.com/office/drawing/2014/main" id="{DBD7BBF6-B2F0-BA64-A48D-98FF23CE93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19702"/>
            <a:ext cx="5929096" cy="49201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E5B20CF8-C22F-72E5-069B-B5081D3D332B}"/>
                  </a:ext>
                </a:extLst>
              </p:cNvPr>
              <p:cNvSpPr txBox="1"/>
              <p:nvPr/>
            </p:nvSpPr>
            <p:spPr>
              <a:xfrm>
                <a:off x="9756408" y="501627"/>
                <a:ext cx="20822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E5B20CF8-C22F-72E5-069B-B5081D3D3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6408" y="501627"/>
                <a:ext cx="208223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Elaborazione 8">
            <a:extLst>
              <a:ext uri="{FF2B5EF4-FFF2-40B4-BE49-F238E27FC236}">
                <a16:creationId xmlns:a16="http://schemas.microsoft.com/office/drawing/2014/main" id="{08354083-C2BD-4D7E-CA0E-0680DF8A1C1C}"/>
              </a:ext>
            </a:extLst>
          </p:cNvPr>
          <p:cNvSpPr/>
          <p:nvPr/>
        </p:nvSpPr>
        <p:spPr>
          <a:xfrm>
            <a:off x="10129113" y="408862"/>
            <a:ext cx="1444487" cy="609600"/>
          </a:xfrm>
          <a:prstGeom prst="flowChartProcess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1045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1540DBC4-6016-18FA-3710-3C8A7925026D}"/>
              </a:ext>
            </a:extLst>
          </p:cNvPr>
          <p:cNvSpPr txBox="1"/>
          <p:nvPr/>
        </p:nvSpPr>
        <p:spPr>
          <a:xfrm>
            <a:off x="608874" y="112272"/>
            <a:ext cx="2402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Toggle</a:t>
            </a:r>
            <a:r>
              <a:rPr lang="it-IT" b="1" dirty="0"/>
              <a:t> Switch model</a:t>
            </a:r>
          </a:p>
        </p:txBody>
      </p:sp>
      <p:pic>
        <p:nvPicPr>
          <p:cNvPr id="5" name="Immagine 4" descr="Immagine che contiene diagramma">
            <a:extLst>
              <a:ext uri="{FF2B5EF4-FFF2-40B4-BE49-F238E27FC236}">
                <a16:creationId xmlns:a16="http://schemas.microsoft.com/office/drawing/2014/main" id="{1E5B9DAE-0FA4-0950-BF92-F609DC3727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880" y="49762"/>
            <a:ext cx="7059253" cy="31195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la 50">
                <a:extLst>
                  <a:ext uri="{FF2B5EF4-FFF2-40B4-BE49-F238E27FC236}">
                    <a16:creationId xmlns:a16="http://schemas.microsoft.com/office/drawing/2014/main" id="{F96FCB0C-FB7D-AB53-AD5E-BCEA6D3A94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0020884"/>
                  </p:ext>
                </p:extLst>
              </p:nvPr>
            </p:nvGraphicFramePr>
            <p:xfrm>
              <a:off x="185530" y="3214412"/>
              <a:ext cx="5727924" cy="359382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017314">
                      <a:extLst>
                        <a:ext uri="{9D8B030D-6E8A-4147-A177-3AD203B41FA5}">
                          <a16:colId xmlns:a16="http://schemas.microsoft.com/office/drawing/2014/main" val="3440709674"/>
                        </a:ext>
                      </a:extLst>
                    </a:gridCol>
                    <a:gridCol w="3710610">
                      <a:extLst>
                        <a:ext uri="{9D8B030D-6E8A-4147-A177-3AD203B41FA5}">
                          <a16:colId xmlns:a16="http://schemas.microsoft.com/office/drawing/2014/main" val="542064436"/>
                        </a:ext>
                      </a:extLst>
                    </a:gridCol>
                  </a:tblGrid>
                  <a:tr h="425572">
                    <a:tc>
                      <a:txBody>
                        <a:bodyPr/>
                        <a:lstStyle/>
                        <a:p>
                          <a:r>
                            <a:rPr lang="it-IT" b="1" u="sng" dirty="0" err="1">
                              <a:solidFill>
                                <a:schemeClr val="tx1"/>
                              </a:solidFill>
                            </a:rPr>
                            <a:t>Transitions</a:t>
                          </a:r>
                          <a:r>
                            <a:rPr lang="it-IT" b="1" u="sng" dirty="0">
                              <a:solidFill>
                                <a:srgbClr val="FF0000"/>
                              </a:solidFill>
                            </a:rPr>
                            <a:t> Gene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b="1" dirty="0"/>
                            <a:t>Rates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98067851"/>
                      </a:ext>
                    </a:extLst>
                  </a:tr>
                  <a:tr h="542018">
                    <a:tc>
                      <a:txBody>
                        <a:bodyPr/>
                        <a:lstStyle/>
                        <a:p>
                          <a:r>
                            <a:rPr lang="it-IT" b="1" dirty="0"/>
                            <a:t>Gene </a:t>
                          </a:r>
                          <a:r>
                            <a:rPr lang="it-IT" b="1" dirty="0" err="1"/>
                            <a:t>activation</a:t>
                          </a:r>
                          <a:r>
                            <a:rPr lang="it-IT" b="1" dirty="0"/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𝐼𝑛𝑎𝑐𝑡𝑖𝑣𝑒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𝐺𝑒𝑛𝑒𝑠</m:t>
                                </m:r>
                                <m:f>
                                  <m:fPr>
                                    <m:ctrlPr>
                                      <a:rPr lang="it-IT" sz="1800" b="1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1800" b="1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it-IT" sz="1800" b="1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it-IT" sz="1800" b="1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it-IT" sz="1800" b="1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𝑷𝑹𝑶𝑻𝑬𝑰𝑵𝑺</m:t>
                                    </m:r>
                                    <m:r>
                                      <a:rPr lang="it-IT" sz="1800" b="1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it-IT" sz="2000" b="1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29657348"/>
                      </a:ext>
                    </a:extLst>
                  </a:tr>
                  <a:tr h="42557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b="1" dirty="0"/>
                            <a:t>Gene </a:t>
                          </a:r>
                          <a:r>
                            <a:rPr lang="it-IT" b="1" dirty="0" err="1"/>
                            <a:t>deactivation</a:t>
                          </a:r>
                          <a:endParaRPr lang="it-IT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𝐴𝑐𝑡𝑖𝑣𝑒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𝐺𝑒𝑛𝑒𝑠</m:t>
                                </m:r>
                              </m:oMath>
                            </m:oMathPara>
                          </a14:m>
                          <a:endParaRPr lang="it-IT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85917542"/>
                      </a:ext>
                    </a:extLst>
                  </a:tr>
                  <a:tr h="42557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b="1" dirty="0"/>
                            <a:t>RNA production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𝐴𝑐𝑡𝑖𝑣𝑒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𝐺𝑒𝑛𝑒𝑠</m:t>
                                </m:r>
                              </m:oMath>
                            </m:oMathPara>
                          </a14:m>
                          <a:endParaRPr lang="it-IT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90736303"/>
                      </a:ext>
                    </a:extLst>
                  </a:tr>
                  <a:tr h="425572">
                    <a:tc>
                      <a:txBody>
                        <a:bodyPr/>
                        <a:lstStyle/>
                        <a:p>
                          <a:r>
                            <a:rPr lang="it-IT" b="1" dirty="0"/>
                            <a:t>RNA </a:t>
                          </a:r>
                          <a:r>
                            <a:rPr lang="it-IT" b="1" dirty="0" err="1"/>
                            <a:t>degradation</a:t>
                          </a:r>
                          <a:endParaRPr lang="it-IT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𝑅𝑁𝐴𝑆</m:t>
                                </m:r>
                              </m:oMath>
                            </m:oMathPara>
                          </a14:m>
                          <a:endParaRPr lang="it-IT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96093549"/>
                      </a:ext>
                    </a:extLst>
                  </a:tr>
                  <a:tr h="567464">
                    <a:tc>
                      <a:txBody>
                        <a:bodyPr/>
                        <a:lstStyle/>
                        <a:p>
                          <a:r>
                            <a:rPr lang="it-IT" b="1" dirty="0"/>
                            <a:t>PROTEIN</a:t>
                          </a:r>
                        </a:p>
                        <a:p>
                          <a:r>
                            <a:rPr lang="it-IT" b="1" dirty="0"/>
                            <a:t>production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𝑅𝑁𝐴𝑆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52138381"/>
                      </a:ext>
                    </a:extLst>
                  </a:tr>
                  <a:tr h="567464">
                    <a:tc>
                      <a:txBody>
                        <a:bodyPr/>
                        <a:lstStyle/>
                        <a:p>
                          <a:r>
                            <a:rPr lang="it-IT" b="1" dirty="0"/>
                            <a:t>PROTEIN </a:t>
                          </a:r>
                        </a:p>
                        <a:p>
                          <a:r>
                            <a:rPr lang="it-IT" b="1" dirty="0" err="1"/>
                            <a:t>degradation</a:t>
                          </a:r>
                          <a:endParaRPr lang="it-IT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𝑃𝑅𝑂𝑇𝐸𝐼𝑁𝑆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460872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la 50">
                <a:extLst>
                  <a:ext uri="{FF2B5EF4-FFF2-40B4-BE49-F238E27FC236}">
                    <a16:creationId xmlns:a16="http://schemas.microsoft.com/office/drawing/2014/main" id="{F96FCB0C-FB7D-AB53-AD5E-BCEA6D3A94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0020884"/>
                  </p:ext>
                </p:extLst>
              </p:nvPr>
            </p:nvGraphicFramePr>
            <p:xfrm>
              <a:off x="185530" y="3214412"/>
              <a:ext cx="5727924" cy="359382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017314">
                      <a:extLst>
                        <a:ext uri="{9D8B030D-6E8A-4147-A177-3AD203B41FA5}">
                          <a16:colId xmlns:a16="http://schemas.microsoft.com/office/drawing/2014/main" val="3440709674"/>
                        </a:ext>
                      </a:extLst>
                    </a:gridCol>
                    <a:gridCol w="3710610">
                      <a:extLst>
                        <a:ext uri="{9D8B030D-6E8A-4147-A177-3AD203B41FA5}">
                          <a16:colId xmlns:a16="http://schemas.microsoft.com/office/drawing/2014/main" val="542064436"/>
                        </a:ext>
                      </a:extLst>
                    </a:gridCol>
                  </a:tblGrid>
                  <a:tr h="425572">
                    <a:tc>
                      <a:txBody>
                        <a:bodyPr/>
                        <a:lstStyle/>
                        <a:p>
                          <a:r>
                            <a:rPr lang="it-IT" b="1" u="sng" dirty="0" err="1">
                              <a:solidFill>
                                <a:schemeClr val="tx1"/>
                              </a:solidFill>
                            </a:rPr>
                            <a:t>Transitions</a:t>
                          </a:r>
                          <a:r>
                            <a:rPr lang="it-IT" b="1" u="sng" dirty="0">
                              <a:solidFill>
                                <a:srgbClr val="FF0000"/>
                              </a:solidFill>
                            </a:rPr>
                            <a:t> Gene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b="1" dirty="0"/>
                            <a:t>Rates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98067851"/>
                      </a:ext>
                    </a:extLst>
                  </a:tr>
                  <a:tr h="611378">
                    <a:tc>
                      <a:txBody>
                        <a:bodyPr/>
                        <a:lstStyle/>
                        <a:p>
                          <a:r>
                            <a:rPr lang="it-IT" b="1" dirty="0"/>
                            <a:t>Gene </a:t>
                          </a:r>
                          <a:r>
                            <a:rPr lang="it-IT" b="1" dirty="0" err="1"/>
                            <a:t>activation</a:t>
                          </a:r>
                          <a:r>
                            <a:rPr lang="it-IT" b="1" dirty="0"/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4426" t="-75000" r="-328" b="-43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9657348"/>
                      </a:ext>
                    </a:extLst>
                  </a:tr>
                  <a:tr h="42557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b="1" dirty="0"/>
                            <a:t>Gene </a:t>
                          </a:r>
                          <a:r>
                            <a:rPr lang="it-IT" b="1" dirty="0" err="1"/>
                            <a:t>deactivation</a:t>
                          </a:r>
                          <a:endParaRPr lang="it-IT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4426" t="-250000" r="-328" b="-52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5917542"/>
                      </a:ext>
                    </a:extLst>
                  </a:tr>
                  <a:tr h="42557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b="1" dirty="0"/>
                            <a:t>RNA production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4426" t="-350000" r="-328" b="-42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0736303"/>
                      </a:ext>
                    </a:extLst>
                  </a:tr>
                  <a:tr h="425572">
                    <a:tc>
                      <a:txBody>
                        <a:bodyPr/>
                        <a:lstStyle/>
                        <a:p>
                          <a:r>
                            <a:rPr lang="it-IT" b="1" dirty="0"/>
                            <a:t>RNA </a:t>
                          </a:r>
                          <a:r>
                            <a:rPr lang="it-IT" b="1" dirty="0" err="1"/>
                            <a:t>degradation</a:t>
                          </a:r>
                          <a:endParaRPr lang="it-IT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4426" t="-450000" r="-328" b="-32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609354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it-IT" b="1" dirty="0"/>
                            <a:t>PROTEIN</a:t>
                          </a:r>
                        </a:p>
                        <a:p>
                          <a:r>
                            <a:rPr lang="it-IT" b="1" dirty="0"/>
                            <a:t>production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4426" t="-366667" r="-328" b="-1152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213838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it-IT" b="1" dirty="0"/>
                            <a:t>PROTEIN </a:t>
                          </a:r>
                        </a:p>
                        <a:p>
                          <a:r>
                            <a:rPr lang="it-IT" b="1" dirty="0" err="1"/>
                            <a:t>degradation</a:t>
                          </a:r>
                          <a:endParaRPr lang="it-IT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4426" t="-466667" r="-328" b="-152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608725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ella 50">
                <a:extLst>
                  <a:ext uri="{FF2B5EF4-FFF2-40B4-BE49-F238E27FC236}">
                    <a16:creationId xmlns:a16="http://schemas.microsoft.com/office/drawing/2014/main" id="{87FE32F5-775A-EC6A-9A83-069B56551E1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5188516"/>
                  </p:ext>
                </p:extLst>
              </p:nvPr>
            </p:nvGraphicFramePr>
            <p:xfrm>
              <a:off x="6096000" y="3214413"/>
              <a:ext cx="5910470" cy="359382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34818">
                      <a:extLst>
                        <a:ext uri="{9D8B030D-6E8A-4147-A177-3AD203B41FA5}">
                          <a16:colId xmlns:a16="http://schemas.microsoft.com/office/drawing/2014/main" val="3440709674"/>
                        </a:ext>
                      </a:extLst>
                    </a:gridCol>
                    <a:gridCol w="3975652">
                      <a:extLst>
                        <a:ext uri="{9D8B030D-6E8A-4147-A177-3AD203B41FA5}">
                          <a16:colId xmlns:a16="http://schemas.microsoft.com/office/drawing/2014/main" val="542064436"/>
                        </a:ext>
                      </a:extLst>
                    </a:gridCol>
                  </a:tblGrid>
                  <a:tr h="378449">
                    <a:tc>
                      <a:txBody>
                        <a:bodyPr/>
                        <a:lstStyle/>
                        <a:p>
                          <a:r>
                            <a:rPr lang="it-IT" b="1" u="sng" dirty="0" err="1">
                              <a:solidFill>
                                <a:schemeClr val="tx1"/>
                              </a:solidFill>
                            </a:rPr>
                            <a:t>Transitions</a:t>
                          </a:r>
                          <a:r>
                            <a:rPr lang="it-IT" b="1" u="sng" dirty="0">
                              <a:solidFill>
                                <a:srgbClr val="FF0000"/>
                              </a:solidFill>
                            </a:rPr>
                            <a:t> Gene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b="1" dirty="0"/>
                            <a:t>Rates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98067851"/>
                      </a:ext>
                    </a:extLst>
                  </a:tr>
                  <a:tr h="69237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b="1" dirty="0"/>
                            <a:t>Gene </a:t>
                          </a:r>
                          <a:r>
                            <a:rPr lang="it-IT" b="1" dirty="0" err="1"/>
                            <a:t>activation</a:t>
                          </a:r>
                          <a:r>
                            <a:rPr lang="it-IT" b="1" dirty="0"/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𝐼𝑛𝑎𝑐𝑡𝑖𝑣𝑒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𝐺𝑒𝑛𝑒𝑠</m:t>
                                </m:r>
                                <m:f>
                                  <m:fPr>
                                    <m:ctrlPr>
                                      <a:rPr lang="it-IT" sz="2000" b="1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000" b="1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it-IT" sz="2000" b="1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it-IT" sz="2000" b="1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it-IT" sz="2000" b="1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𝑷𝑹𝑶𝑻𝑬𝑰𝑵𝑺</m:t>
                                    </m:r>
                                    <m:r>
                                      <a:rPr lang="it-IT" sz="2000" b="1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it-IT" sz="2000" b="1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37859744"/>
                      </a:ext>
                    </a:extLst>
                  </a:tr>
                  <a:tr h="4099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b="1" dirty="0"/>
                            <a:t>Gene </a:t>
                          </a:r>
                          <a:r>
                            <a:rPr lang="it-IT" b="1" dirty="0" err="1"/>
                            <a:t>deactivation</a:t>
                          </a:r>
                          <a:endParaRPr lang="it-IT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𝐴𝑐𝑡𝑖𝑣𝑒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𝐺𝑒𝑛𝑒𝑠</m:t>
                                </m:r>
                              </m:oMath>
                            </m:oMathPara>
                          </a14:m>
                          <a:endParaRPr lang="it-IT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76985810"/>
                      </a:ext>
                    </a:extLst>
                  </a:tr>
                  <a:tr h="378449">
                    <a:tc>
                      <a:txBody>
                        <a:bodyPr/>
                        <a:lstStyle/>
                        <a:p>
                          <a:r>
                            <a:rPr lang="it-IT" b="1" dirty="0"/>
                            <a:t>RNA production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𝐴𝑐𝑡𝑖𝑣𝑒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𝐺𝑒𝑛𝑒𝑠</m:t>
                                </m:r>
                              </m:oMath>
                            </m:oMathPara>
                          </a14:m>
                          <a:endParaRPr lang="it-IT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29657348"/>
                      </a:ext>
                    </a:extLst>
                  </a:tr>
                  <a:tr h="409987">
                    <a:tc>
                      <a:txBody>
                        <a:bodyPr/>
                        <a:lstStyle/>
                        <a:p>
                          <a:r>
                            <a:rPr lang="it-IT" b="1" dirty="0"/>
                            <a:t>RNA </a:t>
                          </a:r>
                          <a:r>
                            <a:rPr lang="it-IT" b="1" dirty="0" err="1"/>
                            <a:t>degradation</a:t>
                          </a:r>
                          <a:endParaRPr lang="it-IT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𝑅𝑁𝐴𝑆</m:t>
                                </m:r>
                              </m:oMath>
                            </m:oMathPara>
                          </a14:m>
                          <a:endParaRPr lang="it-IT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96093549"/>
                      </a:ext>
                    </a:extLst>
                  </a:tr>
                  <a:tr h="662287">
                    <a:tc>
                      <a:txBody>
                        <a:bodyPr/>
                        <a:lstStyle/>
                        <a:p>
                          <a:r>
                            <a:rPr lang="it-IT" b="1" dirty="0"/>
                            <a:t>PROTEIN</a:t>
                          </a:r>
                        </a:p>
                        <a:p>
                          <a:r>
                            <a:rPr lang="it-IT" b="1" dirty="0"/>
                            <a:t>production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𝑅𝑁𝐴𝑆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52138381"/>
                      </a:ext>
                    </a:extLst>
                  </a:tr>
                  <a:tr h="662287">
                    <a:tc>
                      <a:txBody>
                        <a:bodyPr/>
                        <a:lstStyle/>
                        <a:p>
                          <a:r>
                            <a:rPr lang="it-IT" b="1" dirty="0"/>
                            <a:t>PROTEIN </a:t>
                          </a:r>
                        </a:p>
                        <a:p>
                          <a:r>
                            <a:rPr lang="it-IT" b="1" dirty="0" err="1"/>
                            <a:t>degradation</a:t>
                          </a:r>
                          <a:endParaRPr lang="it-IT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𝑃𝑅𝑂𝑇𝐸𝐼𝑁𝑆</m:t>
                                </m:r>
                                <m:r>
                                  <a:rPr lang="it-IT" sz="20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460872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ella 50">
                <a:extLst>
                  <a:ext uri="{FF2B5EF4-FFF2-40B4-BE49-F238E27FC236}">
                    <a16:creationId xmlns:a16="http://schemas.microsoft.com/office/drawing/2014/main" id="{87FE32F5-775A-EC6A-9A83-069B56551E1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5188516"/>
                  </p:ext>
                </p:extLst>
              </p:nvPr>
            </p:nvGraphicFramePr>
            <p:xfrm>
              <a:off x="6096000" y="3214413"/>
              <a:ext cx="5910470" cy="359382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34818">
                      <a:extLst>
                        <a:ext uri="{9D8B030D-6E8A-4147-A177-3AD203B41FA5}">
                          <a16:colId xmlns:a16="http://schemas.microsoft.com/office/drawing/2014/main" val="3440709674"/>
                        </a:ext>
                      </a:extLst>
                    </a:gridCol>
                    <a:gridCol w="3975652">
                      <a:extLst>
                        <a:ext uri="{9D8B030D-6E8A-4147-A177-3AD203B41FA5}">
                          <a16:colId xmlns:a16="http://schemas.microsoft.com/office/drawing/2014/main" val="542064436"/>
                        </a:ext>
                      </a:extLst>
                    </a:gridCol>
                  </a:tblGrid>
                  <a:tr h="378449">
                    <a:tc>
                      <a:txBody>
                        <a:bodyPr/>
                        <a:lstStyle/>
                        <a:p>
                          <a:r>
                            <a:rPr lang="it-IT" b="1" u="sng" dirty="0" err="1">
                              <a:solidFill>
                                <a:schemeClr val="tx1"/>
                              </a:solidFill>
                            </a:rPr>
                            <a:t>Transitions</a:t>
                          </a:r>
                          <a:r>
                            <a:rPr lang="it-IT" b="1" u="sng" dirty="0">
                              <a:solidFill>
                                <a:srgbClr val="FF0000"/>
                              </a:solidFill>
                            </a:rPr>
                            <a:t> Gene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b="1" dirty="0"/>
                            <a:t>Rates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98067851"/>
                      </a:ext>
                    </a:extLst>
                  </a:tr>
                  <a:tr h="69237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b="1" dirty="0"/>
                            <a:t>Gene </a:t>
                          </a:r>
                          <a:r>
                            <a:rPr lang="it-IT" b="1" dirty="0" err="1"/>
                            <a:t>activation</a:t>
                          </a:r>
                          <a:r>
                            <a:rPr lang="it-IT" b="1" dirty="0"/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9080" t="-58772" r="-307" b="-3736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7859744"/>
                      </a:ext>
                    </a:extLst>
                  </a:tr>
                  <a:tr h="4099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b="1" dirty="0"/>
                            <a:t>Gene </a:t>
                          </a:r>
                          <a:r>
                            <a:rPr lang="it-IT" b="1" dirty="0" err="1"/>
                            <a:t>deactivation</a:t>
                          </a:r>
                          <a:endParaRPr lang="it-IT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9080" t="-270149" r="-307" b="-5358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6985810"/>
                      </a:ext>
                    </a:extLst>
                  </a:tr>
                  <a:tr h="378449">
                    <a:tc>
                      <a:txBody>
                        <a:bodyPr/>
                        <a:lstStyle/>
                        <a:p>
                          <a:r>
                            <a:rPr lang="it-IT" b="1" dirty="0"/>
                            <a:t>RNA production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9080" t="-400000" r="-307" b="-4790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9657348"/>
                      </a:ext>
                    </a:extLst>
                  </a:tr>
                  <a:tr h="409987">
                    <a:tc>
                      <a:txBody>
                        <a:bodyPr/>
                        <a:lstStyle/>
                        <a:p>
                          <a:r>
                            <a:rPr lang="it-IT" b="1" dirty="0"/>
                            <a:t>RNA </a:t>
                          </a:r>
                          <a:r>
                            <a:rPr lang="it-IT" b="1" dirty="0" err="1"/>
                            <a:t>degradation</a:t>
                          </a:r>
                          <a:endParaRPr lang="it-IT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9080" t="-455882" r="-307" b="-336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6093549"/>
                      </a:ext>
                    </a:extLst>
                  </a:tr>
                  <a:tr h="662287">
                    <a:tc>
                      <a:txBody>
                        <a:bodyPr/>
                        <a:lstStyle/>
                        <a:p>
                          <a:r>
                            <a:rPr lang="it-IT" b="1" dirty="0"/>
                            <a:t>PROTEIN</a:t>
                          </a:r>
                        </a:p>
                        <a:p>
                          <a:r>
                            <a:rPr lang="it-IT" b="1" dirty="0"/>
                            <a:t>production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9080" t="-350000" r="-307" b="-1120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2138381"/>
                      </a:ext>
                    </a:extLst>
                  </a:tr>
                  <a:tr h="662287">
                    <a:tc>
                      <a:txBody>
                        <a:bodyPr/>
                        <a:lstStyle/>
                        <a:p>
                          <a:r>
                            <a:rPr lang="it-IT" b="1" dirty="0"/>
                            <a:t>PROTEIN </a:t>
                          </a:r>
                        </a:p>
                        <a:p>
                          <a:r>
                            <a:rPr lang="it-IT" b="1" dirty="0" err="1"/>
                            <a:t>degradation</a:t>
                          </a:r>
                          <a:endParaRPr lang="it-IT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9080" t="-445872" r="-307" b="-110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608725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58AC2042-1DD6-1C6F-A341-0570CF111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EB40-6732-4ECF-852F-6F5AF4C0E735}" type="slidenum">
              <a:rPr lang="it-IT" smtClean="0">
                <a:solidFill>
                  <a:schemeClr val="tx1"/>
                </a:solidFill>
              </a:rPr>
              <a:t>17</a:t>
            </a:fld>
            <a:r>
              <a:rPr lang="it-IT" b="1" dirty="0">
                <a:solidFill>
                  <a:schemeClr val="bg1">
                    <a:lumMod val="50000"/>
                  </a:schemeClr>
                </a:solidFill>
              </a:rPr>
              <a:t>-35</a:t>
            </a: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072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grafico">
            <a:extLst>
              <a:ext uri="{FF2B5EF4-FFF2-40B4-BE49-F238E27FC236}">
                <a16:creationId xmlns:a16="http://schemas.microsoft.com/office/drawing/2014/main" id="{6E4DA486-84AD-FDE9-93BD-8D8738020C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5" y="460322"/>
            <a:ext cx="12117050" cy="593735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E990E3EA-628D-C971-3228-54127F5C9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5147"/>
            <a:ext cx="10515600" cy="1325563"/>
          </a:xfrm>
        </p:spPr>
        <p:txBody>
          <a:bodyPr>
            <a:normAutofit/>
          </a:bodyPr>
          <a:lstStyle/>
          <a:p>
            <a:r>
              <a:rPr lang="it-IT" sz="3600" b="1" dirty="0" err="1"/>
              <a:t>Toggle</a:t>
            </a:r>
            <a:r>
              <a:rPr lang="it-IT" sz="3600" b="1" dirty="0"/>
              <a:t>-Switch model</a:t>
            </a:r>
            <a:endParaRPr lang="it-IT" sz="3600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AD22244-B6D0-3175-1C20-27B0FA1F4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EB40-6732-4ECF-852F-6F5AF4C0E735}" type="slidenum">
              <a:rPr lang="it-IT" b="1" smtClean="0">
                <a:solidFill>
                  <a:schemeClr val="tx1"/>
                </a:solidFill>
              </a:rPr>
              <a:t>18</a:t>
            </a:fld>
            <a:r>
              <a:rPr lang="it-IT" b="1" dirty="0">
                <a:solidFill>
                  <a:schemeClr val="bg1">
                    <a:lumMod val="50000"/>
                  </a:schemeClr>
                </a:solidFill>
              </a:rPr>
              <a:t>-35</a:t>
            </a:r>
            <a:endParaRPr lang="it-IT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198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5F448CF4-979D-1563-FBF7-994971914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4335" y="0"/>
            <a:ext cx="9795637" cy="110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/>
              <a:t>ACF (Toggle-Switch model)</a:t>
            </a:r>
          </a:p>
        </p:txBody>
      </p:sp>
      <p:sp>
        <p:nvSpPr>
          <p:cNvPr id="5" name="Elaborazione 4">
            <a:extLst>
              <a:ext uri="{FF2B5EF4-FFF2-40B4-BE49-F238E27FC236}">
                <a16:creationId xmlns:a16="http://schemas.microsoft.com/office/drawing/2014/main" id="{4A80DBE2-7573-E488-CD7B-765618759A8C}"/>
              </a:ext>
            </a:extLst>
          </p:cNvPr>
          <p:cNvSpPr/>
          <p:nvPr/>
        </p:nvSpPr>
        <p:spPr>
          <a:xfrm>
            <a:off x="1056167" y="494645"/>
            <a:ext cx="1444487" cy="609600"/>
          </a:xfrm>
          <a:prstGeom prst="flowChartProcess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D05D851D-AA61-2E4E-030D-9A24E4AAC264}"/>
                  </a:ext>
                </a:extLst>
              </p:cNvPr>
              <p:cNvSpPr txBox="1"/>
              <p:nvPr/>
            </p:nvSpPr>
            <p:spPr>
              <a:xfrm>
                <a:off x="737292" y="614779"/>
                <a:ext cx="20822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D05D851D-AA61-2E4E-030D-9A24E4AAC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92" y="614779"/>
                <a:ext cx="208223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magine 7" descr="Immagine che contiene grafico">
            <a:extLst>
              <a:ext uri="{FF2B5EF4-FFF2-40B4-BE49-F238E27FC236}">
                <a16:creationId xmlns:a16="http://schemas.microsoft.com/office/drawing/2014/main" id="{06A08A2C-CEDD-E4E4-30B7-2F0D940CC4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23" y="1287419"/>
            <a:ext cx="6001706" cy="5251493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E194FBA4-CFB8-05A1-5305-D231ED6AD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1116" y="6465905"/>
            <a:ext cx="2743200" cy="365125"/>
          </a:xfrm>
        </p:spPr>
        <p:txBody>
          <a:bodyPr/>
          <a:lstStyle/>
          <a:p>
            <a:fld id="{7B45EB40-6732-4ECF-852F-6F5AF4C0E735}" type="slidenum">
              <a:rPr lang="it-IT" b="1" smtClean="0">
                <a:solidFill>
                  <a:schemeClr val="tx1"/>
                </a:solidFill>
              </a:rPr>
              <a:t>19</a:t>
            </a:fld>
            <a:r>
              <a:rPr lang="it-IT" b="1" dirty="0">
                <a:solidFill>
                  <a:schemeClr val="bg1">
                    <a:lumMod val="50000"/>
                  </a:schemeClr>
                </a:solidFill>
              </a:rPr>
              <a:t>-35</a:t>
            </a:r>
            <a:endParaRPr lang="it-IT" b="1" dirty="0">
              <a:solidFill>
                <a:schemeClr val="tx1"/>
              </a:solidFill>
            </a:endParaRPr>
          </a:p>
        </p:txBody>
      </p:sp>
      <p:pic>
        <p:nvPicPr>
          <p:cNvPr id="3" name="Immagine 2" descr="Immagine che contiene grafico">
            <a:extLst>
              <a:ext uri="{FF2B5EF4-FFF2-40B4-BE49-F238E27FC236}">
                <a16:creationId xmlns:a16="http://schemas.microsoft.com/office/drawing/2014/main" id="{DDD62012-9319-CB68-93DD-12B5600D09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006" y="997613"/>
            <a:ext cx="6573994" cy="55580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B02D248F-1AC1-19A6-0F3A-C7F8BB5AFB2E}"/>
                  </a:ext>
                </a:extLst>
              </p:cNvPr>
              <p:cNvSpPr txBox="1"/>
              <p:nvPr/>
            </p:nvSpPr>
            <p:spPr>
              <a:xfrm>
                <a:off x="9902716" y="535516"/>
                <a:ext cx="20822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B02D248F-1AC1-19A6-0F3A-C7F8BB5AF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2716" y="535516"/>
                <a:ext cx="208223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Elaborazione 8">
            <a:extLst>
              <a:ext uri="{FF2B5EF4-FFF2-40B4-BE49-F238E27FC236}">
                <a16:creationId xmlns:a16="http://schemas.microsoft.com/office/drawing/2014/main" id="{F84C71CC-A50C-B297-7E77-FB6C3653E920}"/>
              </a:ext>
            </a:extLst>
          </p:cNvPr>
          <p:cNvSpPr/>
          <p:nvPr/>
        </p:nvSpPr>
        <p:spPr>
          <a:xfrm>
            <a:off x="10275421" y="442751"/>
            <a:ext cx="1444487" cy="609600"/>
          </a:xfrm>
          <a:prstGeom prst="flowChartProcess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3514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6183B2-1DCC-D224-92B7-7F0D1C42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583" y="0"/>
            <a:ext cx="10515600" cy="1325563"/>
          </a:xfrm>
        </p:spPr>
        <p:txBody>
          <a:bodyPr/>
          <a:lstStyle/>
          <a:p>
            <a:r>
              <a:rPr lang="it-IT" dirty="0" err="1"/>
              <a:t>Motivation</a:t>
            </a:r>
            <a:r>
              <a:rPr lang="it-IT" dirty="0"/>
              <a:t> of the work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77D54C-0DD3-D53F-56BA-09C0FB950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583" y="1285460"/>
            <a:ext cx="11370365" cy="5572539"/>
          </a:xfrm>
        </p:spPr>
        <p:txBody>
          <a:bodyPr>
            <a:normAutofit/>
          </a:bodyPr>
          <a:lstStyle/>
          <a:p>
            <a:r>
              <a:rPr lang="en-US" sz="2000" dirty="0"/>
              <a:t>The project is inspired by the aim to model and simulate the </a:t>
            </a:r>
            <a:r>
              <a:rPr lang="en-US" sz="2000" b="1" u="sng" dirty="0"/>
              <a:t>NF-kB</a:t>
            </a:r>
            <a:r>
              <a:rPr lang="en-US" sz="2000" u="sng" dirty="0"/>
              <a:t> transcription factor</a:t>
            </a:r>
            <a:r>
              <a:rPr lang="en-US" sz="2000" dirty="0"/>
              <a:t> activity. NF-kB regulates many genes and its dysfunction is found in many diseases.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pPr marL="0" indent="0" algn="ctr">
              <a:buNone/>
            </a:pPr>
            <a:endParaRPr lang="en-US" sz="2400" i="1" dirty="0"/>
          </a:p>
          <a:p>
            <a:pPr marL="0" indent="0" algn="ctr">
              <a:buNone/>
            </a:pPr>
            <a:endParaRPr lang="en-US" sz="2400" i="1" dirty="0"/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en-US" sz="2000" i="1" dirty="0"/>
              <a:t>Central dogma of biology </a:t>
            </a:r>
            <a:r>
              <a:rPr lang="en-US" sz="2000" b="1" dirty="0"/>
              <a:t>DNA → RNA → Protein</a:t>
            </a:r>
            <a:endParaRPr lang="en-US" sz="2000" dirty="0"/>
          </a:p>
        </p:txBody>
      </p:sp>
      <p:pic>
        <p:nvPicPr>
          <p:cNvPr id="7" name="Immagine 6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EAC0AE38-A6A6-9200-1B49-5E87BE6A70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55" y="2033091"/>
            <a:ext cx="6127307" cy="3030353"/>
          </a:xfrm>
          <a:prstGeom prst="rect">
            <a:avLst/>
          </a:prstGeom>
        </p:spPr>
      </p:pic>
      <p:pic>
        <p:nvPicPr>
          <p:cNvPr id="5" name="Immagine 4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204DC9B3-B708-03A7-6306-562A073A9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843" y="1987087"/>
            <a:ext cx="6087325" cy="3667637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8BBC3B1-8718-5929-5DA1-0C318A4A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EB40-6732-4ECF-852F-6F5AF4C0E735}" type="slidenum">
              <a:rPr lang="it-IT" b="1" smtClean="0">
                <a:solidFill>
                  <a:schemeClr val="tx1"/>
                </a:solidFill>
              </a:rPr>
              <a:t>2</a:t>
            </a:fld>
            <a:r>
              <a:rPr lang="it-IT" b="1" dirty="0">
                <a:solidFill>
                  <a:schemeClr val="bg1">
                    <a:lumMod val="50000"/>
                  </a:schemeClr>
                </a:solidFill>
              </a:rPr>
              <a:t>-35</a:t>
            </a:r>
            <a:endParaRPr lang="it-IT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539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D257768A-FCCA-F745-3FD9-973AEF9C9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8113" y="-375664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/>
              <a:t>FFT (First protein synthesis model)</a:t>
            </a:r>
          </a:p>
        </p:txBody>
      </p:sp>
      <p:pic>
        <p:nvPicPr>
          <p:cNvPr id="5" name="Immagine 4" descr="Immagine che contiene grafico">
            <a:extLst>
              <a:ext uri="{FF2B5EF4-FFF2-40B4-BE49-F238E27FC236}">
                <a16:creationId xmlns:a16="http://schemas.microsoft.com/office/drawing/2014/main" id="{8FDAC796-136C-DDDD-EB93-4E08B4C8D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627" y="748971"/>
            <a:ext cx="7146745" cy="2680029"/>
          </a:xfrm>
          <a:prstGeom prst="rect">
            <a:avLst/>
          </a:prstGeom>
        </p:spPr>
      </p:pic>
      <p:pic>
        <p:nvPicPr>
          <p:cNvPr id="8" name="Immagine 7" descr="Immagine che contiene grafico">
            <a:extLst>
              <a:ext uri="{FF2B5EF4-FFF2-40B4-BE49-F238E27FC236}">
                <a16:creationId xmlns:a16="http://schemas.microsoft.com/office/drawing/2014/main" id="{964592F3-D622-5D59-F772-3A39C2ECA2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627" y="3742467"/>
            <a:ext cx="7230590" cy="2831981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68D607D1-BF73-D17F-2B0F-7BC1609C8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EB40-6732-4ECF-852F-6F5AF4C0E735}" type="slidenum">
              <a:rPr lang="it-IT" b="1" smtClean="0">
                <a:solidFill>
                  <a:schemeClr val="tx1"/>
                </a:solidFill>
              </a:rPr>
              <a:t>20</a:t>
            </a:fld>
            <a:r>
              <a:rPr lang="it-IT" b="1" dirty="0">
                <a:solidFill>
                  <a:schemeClr val="bg1">
                    <a:lumMod val="50000"/>
                  </a:schemeClr>
                </a:solidFill>
              </a:rPr>
              <a:t>-35</a:t>
            </a:r>
            <a:endParaRPr lang="it-IT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576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99E2788-58C4-21D8-91BD-BAB38BF1E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EB40-6732-4ECF-852F-6F5AF4C0E735}" type="slidenum">
              <a:rPr lang="it-IT" b="1" smtClean="0">
                <a:solidFill>
                  <a:schemeClr val="tx1"/>
                </a:solidFill>
              </a:rPr>
              <a:t>21</a:t>
            </a:fld>
            <a:r>
              <a:rPr lang="it-IT" b="1" dirty="0">
                <a:solidFill>
                  <a:schemeClr val="bg1">
                    <a:lumMod val="50000"/>
                  </a:schemeClr>
                </a:solidFill>
              </a:rPr>
              <a:t>-35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72B46983-5D62-45AD-D118-AD975136E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Workflow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B8D47992-BBAE-D7D8-F4CE-200442374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Clr>
                <a:srgbClr val="00B050"/>
              </a:buClr>
              <a:buFont typeface="+mj-lt"/>
              <a:buAutoNum type="arabicPeriod"/>
            </a:pPr>
            <a:r>
              <a:rPr lang="en-US" dirty="0"/>
              <a:t>We deepen into </a:t>
            </a:r>
            <a:r>
              <a:rPr lang="en-US" u="sng" dirty="0"/>
              <a:t>stochastic simulation algorithms </a:t>
            </a:r>
            <a:r>
              <a:rPr lang="en-US" b="1" dirty="0"/>
              <a:t>(Chemical Master Equation)</a:t>
            </a:r>
            <a:r>
              <a:rPr lang="en-US" dirty="0"/>
              <a:t>;</a:t>
            </a:r>
          </a:p>
          <a:p>
            <a:pPr marL="514350" indent="-514350">
              <a:buClr>
                <a:srgbClr val="00B050"/>
              </a:buClr>
              <a:buFont typeface="+mj-lt"/>
              <a:buAutoNum type="arabicPeriod"/>
            </a:pPr>
            <a:r>
              <a:rPr lang="en-US" dirty="0"/>
              <a:t>We </a:t>
            </a:r>
            <a:r>
              <a:rPr lang="en-US" u="sng" dirty="0"/>
              <a:t>model</a:t>
            </a:r>
            <a:r>
              <a:rPr lang="en-US" dirty="0"/>
              <a:t> and </a:t>
            </a:r>
            <a:r>
              <a:rPr lang="en-US" u="sng" dirty="0"/>
              <a:t>simulate</a:t>
            </a:r>
            <a:r>
              <a:rPr lang="en-US" dirty="0"/>
              <a:t> simple biomolecular oscillators </a:t>
            </a:r>
            <a:r>
              <a:rPr lang="en-US" i="1" dirty="0"/>
              <a:t>that have similar oscillatory behavior to the NF-kB</a:t>
            </a:r>
            <a:r>
              <a:rPr lang="en-US" dirty="0"/>
              <a:t>;</a:t>
            </a:r>
          </a:p>
          <a:p>
            <a:pPr marL="514350" indent="-514350">
              <a:buClr>
                <a:srgbClr val="00B050"/>
              </a:buClr>
              <a:buFont typeface="+mj-lt"/>
              <a:buAutoNum type="arabicPeriod"/>
            </a:pPr>
            <a:r>
              <a:rPr lang="en-US" dirty="0"/>
              <a:t>We </a:t>
            </a:r>
            <a:r>
              <a:rPr lang="en-US" u="sng" dirty="0"/>
              <a:t>analyze</a:t>
            </a:r>
            <a:r>
              <a:rPr lang="en-US" dirty="0"/>
              <a:t> simulation results;</a:t>
            </a:r>
          </a:p>
          <a:p>
            <a:pPr marL="514350" indent="-514350">
              <a:buClr>
                <a:srgbClr val="00B050"/>
              </a:buClr>
              <a:buFont typeface="+mj-lt"/>
              <a:buAutoNum type="arabicPeriod"/>
            </a:pPr>
            <a:r>
              <a:rPr lang="en-US" b="1" dirty="0"/>
              <a:t>We train artificial neural networks</a:t>
            </a:r>
            <a:r>
              <a:rPr lang="en-US" dirty="0"/>
              <a:t> </a:t>
            </a:r>
            <a:r>
              <a:rPr lang="en-US" b="1" dirty="0"/>
              <a:t>to predict model </a:t>
            </a:r>
            <a:r>
              <a:rPr lang="en-US" b="1" u="sng" dirty="0"/>
              <a:t>parameters</a:t>
            </a:r>
            <a:r>
              <a:rPr lang="en-US" b="1" dirty="0"/>
              <a:t> </a:t>
            </a:r>
            <a:r>
              <a:rPr lang="en-US" dirty="0"/>
              <a:t>given the autocorrelation functions;</a:t>
            </a:r>
          </a:p>
          <a:p>
            <a:pPr marL="514350" indent="-514350">
              <a:buClr>
                <a:srgbClr val="00B050"/>
              </a:buClr>
              <a:buFont typeface="+mj-lt"/>
              <a:buAutoNum type="arabicPeriod"/>
            </a:pPr>
            <a:r>
              <a:rPr lang="en-US" dirty="0"/>
              <a:t>SSA simulation of NF-kB model.</a:t>
            </a:r>
            <a:endParaRPr lang="it-IT" dirty="0"/>
          </a:p>
        </p:txBody>
      </p:sp>
      <p:sp>
        <p:nvSpPr>
          <p:cNvPr id="3" name="Ovale 2">
            <a:extLst>
              <a:ext uri="{FF2B5EF4-FFF2-40B4-BE49-F238E27FC236}">
                <a16:creationId xmlns:a16="http://schemas.microsoft.com/office/drawing/2014/main" id="{BA6B2AC1-9EA1-B4E5-6DA6-0B196F1C89A4}"/>
              </a:ext>
            </a:extLst>
          </p:cNvPr>
          <p:cNvSpPr/>
          <p:nvPr/>
        </p:nvSpPr>
        <p:spPr>
          <a:xfrm>
            <a:off x="583095" y="3763274"/>
            <a:ext cx="11251096" cy="1325562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77564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E21DB88F-DCEA-FFFD-4D29-34C52B407D62}"/>
              </a:ext>
            </a:extLst>
          </p:cNvPr>
          <p:cNvSpPr txBox="1"/>
          <p:nvPr/>
        </p:nvSpPr>
        <p:spPr>
          <a:xfrm>
            <a:off x="8230239" y="2021698"/>
            <a:ext cx="35872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Feed </a:t>
            </a:r>
            <a:r>
              <a:rPr lang="it-IT" dirty="0" err="1"/>
              <a:t>forward</a:t>
            </a:r>
            <a:r>
              <a:rPr lang="it-IT" dirty="0"/>
              <a:t> </a:t>
            </a:r>
            <a:r>
              <a:rPr lang="it-IT" dirty="0" err="1"/>
              <a:t>regressor</a:t>
            </a:r>
            <a:r>
              <a:rPr lang="it-IT" dirty="0"/>
              <a:t> </a:t>
            </a:r>
            <a:r>
              <a:rPr lang="it-IT" dirty="0" err="1"/>
              <a:t>neural</a:t>
            </a:r>
            <a:r>
              <a:rPr lang="it-IT" dirty="0"/>
              <a:t>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 1000 </a:t>
            </a:r>
            <a:r>
              <a:rPr lang="it-IT" dirty="0" err="1"/>
              <a:t>autocorrelations</a:t>
            </a:r>
            <a:r>
              <a:rPr lang="it-IT" dirty="0"/>
              <a:t> data </a:t>
            </a:r>
            <a:r>
              <a:rPr lang="it-IT" dirty="0" err="1"/>
              <a:t>as</a:t>
            </a:r>
            <a:r>
              <a:rPr lang="it-IT" dirty="0"/>
              <a:t> input </a:t>
            </a:r>
            <a:r>
              <a:rPr lang="it-IT" dirty="0" err="1"/>
              <a:t>calculated</a:t>
            </a:r>
            <a:r>
              <a:rPr lang="it-IT" dirty="0"/>
              <a:t> with 5000 lags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Batch size 128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50 </a:t>
            </a:r>
            <a:r>
              <a:rPr lang="it-IT" dirty="0" err="1"/>
              <a:t>epochs</a:t>
            </a:r>
            <a:endParaRPr lang="it-IT" dirty="0"/>
          </a:p>
        </p:txBody>
      </p:sp>
      <p:pic>
        <p:nvPicPr>
          <p:cNvPr id="8" name="Immagine 7" descr="Immagine che contiene diagramma">
            <a:extLst>
              <a:ext uri="{FF2B5EF4-FFF2-40B4-BE49-F238E27FC236}">
                <a16:creationId xmlns:a16="http://schemas.microsoft.com/office/drawing/2014/main" id="{898976B1-F892-4BE6-DB5E-579334C7F8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26" y="1721224"/>
            <a:ext cx="7741857" cy="4663911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8933A70A-4061-E027-3A50-B1F842C50D08}"/>
              </a:ext>
            </a:extLst>
          </p:cNvPr>
          <p:cNvSpPr txBox="1"/>
          <p:nvPr/>
        </p:nvSpPr>
        <p:spPr>
          <a:xfrm>
            <a:off x="2766949" y="472865"/>
            <a:ext cx="6658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err="1"/>
              <a:t>Artificial</a:t>
            </a:r>
            <a:r>
              <a:rPr lang="it-IT" sz="2800" b="1" dirty="0"/>
              <a:t> </a:t>
            </a:r>
            <a:r>
              <a:rPr lang="it-IT" sz="2800" b="1" dirty="0" err="1"/>
              <a:t>Neural</a:t>
            </a:r>
            <a:r>
              <a:rPr lang="it-IT" sz="2800" b="1" dirty="0"/>
              <a:t> Networks </a:t>
            </a:r>
            <a:r>
              <a:rPr lang="it-IT" sz="2800" b="1" dirty="0" err="1"/>
              <a:t>characteristics</a:t>
            </a:r>
            <a:endParaRPr lang="it-IT" sz="2800" b="1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E6EFF15F-5D15-D37A-1068-553FECBB2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EB40-6732-4ECF-852F-6F5AF4C0E735}" type="slidenum">
              <a:rPr lang="it-IT" b="1" smtClean="0">
                <a:solidFill>
                  <a:schemeClr val="tx1"/>
                </a:solidFill>
              </a:rPr>
              <a:t>22</a:t>
            </a:fld>
            <a:r>
              <a:rPr lang="it-IT" b="1" dirty="0">
                <a:solidFill>
                  <a:schemeClr val="bg1">
                    <a:lumMod val="50000"/>
                  </a:schemeClr>
                </a:solidFill>
              </a:rPr>
              <a:t>-35</a:t>
            </a:r>
            <a:endParaRPr lang="it-IT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861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0E27CF5-097F-7487-9204-D8E3DDCAB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EB40-6732-4ECF-852F-6F5AF4C0E735}" type="slidenum">
              <a:rPr lang="it-IT" b="1" smtClean="0">
                <a:solidFill>
                  <a:schemeClr val="tx1"/>
                </a:solidFill>
              </a:rPr>
              <a:t>23</a:t>
            </a:fld>
            <a:r>
              <a:rPr lang="it-IT" b="1" dirty="0">
                <a:solidFill>
                  <a:schemeClr val="bg1">
                    <a:lumMod val="50000"/>
                  </a:schemeClr>
                </a:solidFill>
              </a:rPr>
              <a:t>-35</a:t>
            </a:r>
            <a:endParaRPr lang="it-IT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la 4">
                <a:extLst>
                  <a:ext uri="{FF2B5EF4-FFF2-40B4-BE49-F238E27FC236}">
                    <a16:creationId xmlns:a16="http://schemas.microsoft.com/office/drawing/2014/main" id="{F36BF15F-A9D0-DA7A-C010-4F860C807D5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5779922"/>
                  </p:ext>
                </p:extLst>
              </p:nvPr>
            </p:nvGraphicFramePr>
            <p:xfrm>
              <a:off x="128987" y="1316310"/>
              <a:ext cx="11811222" cy="41554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80543">
                      <a:extLst>
                        <a:ext uri="{9D8B030D-6E8A-4147-A177-3AD203B41FA5}">
                          <a16:colId xmlns:a16="http://schemas.microsoft.com/office/drawing/2014/main" val="4277140857"/>
                        </a:ext>
                      </a:extLst>
                    </a:gridCol>
                    <a:gridCol w="1669774">
                      <a:extLst>
                        <a:ext uri="{9D8B030D-6E8A-4147-A177-3AD203B41FA5}">
                          <a16:colId xmlns:a16="http://schemas.microsoft.com/office/drawing/2014/main" val="1405413117"/>
                        </a:ext>
                      </a:extLst>
                    </a:gridCol>
                    <a:gridCol w="1563757">
                      <a:extLst>
                        <a:ext uri="{9D8B030D-6E8A-4147-A177-3AD203B41FA5}">
                          <a16:colId xmlns:a16="http://schemas.microsoft.com/office/drawing/2014/main" val="1553741184"/>
                        </a:ext>
                      </a:extLst>
                    </a:gridCol>
                    <a:gridCol w="1628327">
                      <a:extLst>
                        <a:ext uri="{9D8B030D-6E8A-4147-A177-3AD203B41FA5}">
                          <a16:colId xmlns:a16="http://schemas.microsoft.com/office/drawing/2014/main" val="663619852"/>
                        </a:ext>
                      </a:extLst>
                    </a:gridCol>
                    <a:gridCol w="1789607">
                      <a:extLst>
                        <a:ext uri="{9D8B030D-6E8A-4147-A177-3AD203B41FA5}">
                          <a16:colId xmlns:a16="http://schemas.microsoft.com/office/drawing/2014/main" val="1876554521"/>
                        </a:ext>
                      </a:extLst>
                    </a:gridCol>
                    <a:gridCol w="1789607">
                      <a:extLst>
                        <a:ext uri="{9D8B030D-6E8A-4147-A177-3AD203B41FA5}">
                          <a16:colId xmlns:a16="http://schemas.microsoft.com/office/drawing/2014/main" val="2925302555"/>
                        </a:ext>
                      </a:extLst>
                    </a:gridCol>
                    <a:gridCol w="1789607">
                      <a:extLst>
                        <a:ext uri="{9D8B030D-6E8A-4147-A177-3AD203B41FA5}">
                          <a16:colId xmlns:a16="http://schemas.microsoft.com/office/drawing/2014/main" val="3049719073"/>
                        </a:ext>
                      </a:extLst>
                    </a:gridCol>
                  </a:tblGrid>
                  <a:tr h="844476">
                    <a:tc>
                      <a:txBody>
                        <a:bodyPr/>
                        <a:lstStyle/>
                        <a:p>
                          <a:endParaRPr lang="it-IT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it-IT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t-IT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t-IT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t-IT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t-IT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t-IT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63591444"/>
                      </a:ext>
                    </a:extLst>
                  </a:tr>
                  <a:tr h="84447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p>
                                    <m: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it-IT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it-IT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it-IT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𝒕𝒓𝒂𝒊𝒏</m:t>
                                    </m:r>
                                  </m:sub>
                                  <m:sup>
                                    <m:r>
                                      <a:rPr lang="it-IT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it-IT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it-IT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it-IT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𝒕𝒆𝒔𝒕</m:t>
                                    </m:r>
                                  </m:sub>
                                  <m:sup>
                                    <m:r>
                                      <a:rPr lang="it-IT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it-IT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it-IT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𝒕𝒓𝒂𝒊𝒏</m:t>
                                    </m:r>
                                  </m:sub>
                                  <m:sup>
                                    <m:r>
                                      <a:rPr lang="it-IT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it-IT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it-IT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𝒕𝒆𝒔𝒕</m:t>
                                    </m:r>
                                  </m:sub>
                                  <m:sup>
                                    <m:r>
                                      <a:rPr lang="it-IT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it-IT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it-IT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it-IT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𝒕𝒓𝒂𝒊𝒏</m:t>
                                    </m:r>
                                  </m:sub>
                                  <m:sup>
                                    <m:r>
                                      <a:rPr lang="it-IT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it-IT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it-IT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𝒕𝒆𝒔𝒕</m:t>
                                    </m:r>
                                  </m:sub>
                                  <m:sup>
                                    <m:r>
                                      <a:rPr lang="it-IT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it-IT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05998869"/>
                      </a:ext>
                    </a:extLst>
                  </a:tr>
                  <a:tr h="84447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RNAs+Proteins</a:t>
                          </a:r>
                          <a:endParaRPr lang="it-IT" dirty="0"/>
                        </a:p>
                        <a:p>
                          <a:endParaRPr lang="it-IT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0.7</a:t>
                          </a:r>
                        </a:p>
                        <a:p>
                          <a:endParaRPr lang="it-IT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0.4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Not </a:t>
                          </a:r>
                          <a:r>
                            <a:rPr lang="it-IT" dirty="0" err="1"/>
                            <a:t>Available</a:t>
                          </a:r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*</a:t>
                          </a:r>
                          <a:endParaRPr lang="it-IT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Not </a:t>
                          </a:r>
                          <a:r>
                            <a:rPr lang="it-IT" dirty="0" err="1">
                              <a:solidFill>
                                <a:schemeClr val="tx1"/>
                              </a:solidFill>
                            </a:rPr>
                            <a:t>Available</a:t>
                          </a:r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*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09164805"/>
                      </a:ext>
                    </a:extLst>
                  </a:tr>
                  <a:tr h="809815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RNAs</a:t>
                          </a:r>
                          <a:endParaRPr lang="it-IT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Not </a:t>
                          </a:r>
                          <a:r>
                            <a:rPr lang="it-IT" dirty="0" err="1"/>
                            <a:t>applicable</a:t>
                          </a:r>
                          <a:endParaRPr lang="it-IT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Not </a:t>
                          </a:r>
                          <a:r>
                            <a:rPr lang="it-IT" dirty="0" err="1"/>
                            <a:t>applicable</a:t>
                          </a:r>
                          <a:endParaRPr lang="it-IT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67901008"/>
                      </a:ext>
                    </a:extLst>
                  </a:tr>
                  <a:tr h="812212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Proteins</a:t>
                          </a:r>
                          <a:endParaRPr lang="it-IT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0.09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-0.06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198740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la 4">
                <a:extLst>
                  <a:ext uri="{FF2B5EF4-FFF2-40B4-BE49-F238E27FC236}">
                    <a16:creationId xmlns:a16="http://schemas.microsoft.com/office/drawing/2014/main" id="{F36BF15F-A9D0-DA7A-C010-4F860C807D5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5779922"/>
                  </p:ext>
                </p:extLst>
              </p:nvPr>
            </p:nvGraphicFramePr>
            <p:xfrm>
              <a:off x="128987" y="1316310"/>
              <a:ext cx="11811222" cy="41554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80543">
                      <a:extLst>
                        <a:ext uri="{9D8B030D-6E8A-4147-A177-3AD203B41FA5}">
                          <a16:colId xmlns:a16="http://schemas.microsoft.com/office/drawing/2014/main" val="4277140857"/>
                        </a:ext>
                      </a:extLst>
                    </a:gridCol>
                    <a:gridCol w="1669774">
                      <a:extLst>
                        <a:ext uri="{9D8B030D-6E8A-4147-A177-3AD203B41FA5}">
                          <a16:colId xmlns:a16="http://schemas.microsoft.com/office/drawing/2014/main" val="1405413117"/>
                        </a:ext>
                      </a:extLst>
                    </a:gridCol>
                    <a:gridCol w="1563757">
                      <a:extLst>
                        <a:ext uri="{9D8B030D-6E8A-4147-A177-3AD203B41FA5}">
                          <a16:colId xmlns:a16="http://schemas.microsoft.com/office/drawing/2014/main" val="1553741184"/>
                        </a:ext>
                      </a:extLst>
                    </a:gridCol>
                    <a:gridCol w="1628327">
                      <a:extLst>
                        <a:ext uri="{9D8B030D-6E8A-4147-A177-3AD203B41FA5}">
                          <a16:colId xmlns:a16="http://schemas.microsoft.com/office/drawing/2014/main" val="663619852"/>
                        </a:ext>
                      </a:extLst>
                    </a:gridCol>
                    <a:gridCol w="1789607">
                      <a:extLst>
                        <a:ext uri="{9D8B030D-6E8A-4147-A177-3AD203B41FA5}">
                          <a16:colId xmlns:a16="http://schemas.microsoft.com/office/drawing/2014/main" val="1876554521"/>
                        </a:ext>
                      </a:extLst>
                    </a:gridCol>
                    <a:gridCol w="1789607">
                      <a:extLst>
                        <a:ext uri="{9D8B030D-6E8A-4147-A177-3AD203B41FA5}">
                          <a16:colId xmlns:a16="http://schemas.microsoft.com/office/drawing/2014/main" val="2925302555"/>
                        </a:ext>
                      </a:extLst>
                    </a:gridCol>
                    <a:gridCol w="1789607">
                      <a:extLst>
                        <a:ext uri="{9D8B030D-6E8A-4147-A177-3AD203B41FA5}">
                          <a16:colId xmlns:a16="http://schemas.microsoft.com/office/drawing/2014/main" val="3049719073"/>
                        </a:ext>
                      </a:extLst>
                    </a:gridCol>
                  </a:tblGrid>
                  <a:tr h="844476">
                    <a:tc>
                      <a:txBody>
                        <a:bodyPr/>
                        <a:lstStyle/>
                        <a:p>
                          <a:endParaRPr lang="it-IT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it-IT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t-IT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t-IT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t-IT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t-IT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it-IT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63591444"/>
                      </a:ext>
                    </a:extLst>
                  </a:tr>
                  <a:tr h="844476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86" t="-100719" r="-649035" b="-292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4891" t="-100719" r="-513504" b="-292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7782" t="-100719" r="-447471" b="-292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6255" t="-100719" r="-330712" b="-292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59864" t="-100719" r="-200340" b="-292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61433" t="-100719" r="-101024" b="-292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59524" t="-100719" r="-680" b="-2928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5998869"/>
                      </a:ext>
                    </a:extLst>
                  </a:tr>
                  <a:tr h="84447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RNAs+Proteins</a:t>
                          </a:r>
                          <a:endParaRPr lang="it-IT" dirty="0"/>
                        </a:p>
                        <a:p>
                          <a:endParaRPr lang="it-IT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0.7</a:t>
                          </a:r>
                        </a:p>
                        <a:p>
                          <a:endParaRPr lang="it-IT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0.4</a:t>
                          </a:r>
                        </a:p>
                        <a:p>
                          <a:pPr algn="ctr"/>
                          <a:endParaRPr lang="it-IT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Not </a:t>
                          </a:r>
                          <a:r>
                            <a:rPr lang="it-IT" dirty="0" err="1"/>
                            <a:t>Available</a:t>
                          </a:r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*</a:t>
                          </a:r>
                          <a:endParaRPr lang="it-IT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Not </a:t>
                          </a:r>
                          <a:r>
                            <a:rPr lang="it-IT" dirty="0" err="1">
                              <a:solidFill>
                                <a:schemeClr val="tx1"/>
                              </a:solidFill>
                            </a:rPr>
                            <a:t>Available</a:t>
                          </a:r>
                          <a:r>
                            <a:rPr lang="it-IT" dirty="0">
                              <a:solidFill>
                                <a:schemeClr val="tx1"/>
                              </a:solidFill>
                            </a:rPr>
                            <a:t>*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09164805"/>
                      </a:ext>
                    </a:extLst>
                  </a:tr>
                  <a:tr h="809815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RNAs</a:t>
                          </a:r>
                          <a:endParaRPr lang="it-IT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Not </a:t>
                          </a:r>
                          <a:r>
                            <a:rPr lang="it-IT" dirty="0" err="1"/>
                            <a:t>applicable</a:t>
                          </a:r>
                          <a:endParaRPr lang="it-IT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Not </a:t>
                          </a:r>
                          <a:r>
                            <a:rPr lang="it-IT" dirty="0" err="1"/>
                            <a:t>applicable</a:t>
                          </a:r>
                          <a:endParaRPr lang="it-IT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67901008"/>
                      </a:ext>
                    </a:extLst>
                  </a:tr>
                  <a:tr h="812212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Proteins</a:t>
                          </a:r>
                          <a:endParaRPr lang="it-IT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0.09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-0.06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1987408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7A87F16E-0A46-BCEA-37C3-05DEC4A9C1F7}"/>
              </a:ext>
            </a:extLst>
          </p:cNvPr>
          <p:cNvSpPr txBox="1"/>
          <p:nvPr/>
        </p:nvSpPr>
        <p:spPr>
          <a:xfrm>
            <a:off x="1732723" y="1464609"/>
            <a:ext cx="3114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/>
              <a:t>First </a:t>
            </a:r>
            <a:r>
              <a:rPr lang="it-IT" sz="2800" b="1" dirty="0" err="1"/>
              <a:t>genetic</a:t>
            </a:r>
            <a:r>
              <a:rPr lang="it-IT" sz="2800" b="1" dirty="0"/>
              <a:t> model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CFCDFDB-119C-9CFA-9C95-FA1279AD9811}"/>
              </a:ext>
            </a:extLst>
          </p:cNvPr>
          <p:cNvSpPr txBox="1"/>
          <p:nvPr/>
        </p:nvSpPr>
        <p:spPr>
          <a:xfrm>
            <a:off x="5393634" y="1464609"/>
            <a:ext cx="2372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err="1"/>
              <a:t>Autorepressor</a:t>
            </a:r>
            <a:r>
              <a:rPr lang="it-IT" sz="2800" b="1" dirty="0"/>
              <a:t> 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19C8019-BFD5-11E1-1299-34FC3CDE0637}"/>
              </a:ext>
            </a:extLst>
          </p:cNvPr>
          <p:cNvSpPr txBox="1"/>
          <p:nvPr/>
        </p:nvSpPr>
        <p:spPr>
          <a:xfrm>
            <a:off x="8981660" y="1464609"/>
            <a:ext cx="2372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err="1"/>
              <a:t>Toggle</a:t>
            </a:r>
            <a:r>
              <a:rPr lang="it-IT" sz="2800" b="1" dirty="0"/>
              <a:t>-Switch </a:t>
            </a:r>
          </a:p>
        </p:txBody>
      </p:sp>
      <p:sp>
        <p:nvSpPr>
          <p:cNvPr id="9" name="Segnaposto piè di pagina 2">
            <a:extLst>
              <a:ext uri="{FF2B5EF4-FFF2-40B4-BE49-F238E27FC236}">
                <a16:creationId xmlns:a16="http://schemas.microsoft.com/office/drawing/2014/main" id="{F5A8C077-89D3-6DAD-9F11-009792AF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8722" y="6373113"/>
            <a:ext cx="4114800" cy="36512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*For </a:t>
            </a:r>
            <a:r>
              <a:rPr lang="it-IT" dirty="0" err="1">
                <a:solidFill>
                  <a:schemeClr val="tx1"/>
                </a:solidFill>
              </a:rPr>
              <a:t>computational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reasons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6E9E296-E5BF-99BE-F21E-4D9FDE5FC2F0}"/>
              </a:ext>
            </a:extLst>
          </p:cNvPr>
          <p:cNvSpPr txBox="1"/>
          <p:nvPr/>
        </p:nvSpPr>
        <p:spPr>
          <a:xfrm>
            <a:off x="2766949" y="472865"/>
            <a:ext cx="6658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err="1"/>
              <a:t>Artificial</a:t>
            </a:r>
            <a:r>
              <a:rPr lang="it-IT" sz="2800" b="1" dirty="0"/>
              <a:t> </a:t>
            </a:r>
            <a:r>
              <a:rPr lang="it-IT" sz="2800" b="1" dirty="0" err="1"/>
              <a:t>Neural</a:t>
            </a:r>
            <a:r>
              <a:rPr lang="it-IT" sz="2800" b="1" dirty="0"/>
              <a:t> Networks </a:t>
            </a:r>
            <a:r>
              <a:rPr lang="it-IT" sz="2800" b="1" dirty="0" err="1"/>
              <a:t>results</a:t>
            </a:r>
            <a:endParaRPr lang="it-IT" sz="2800" b="1" dirty="0"/>
          </a:p>
        </p:txBody>
      </p:sp>
    </p:spTree>
    <p:extLst>
      <p:ext uri="{BB962C8B-B14F-4D97-AF65-F5344CB8AC3E}">
        <p14:creationId xmlns:p14="http://schemas.microsoft.com/office/powerpoint/2010/main" val="12240569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99E2788-58C4-21D8-91BD-BAB38BF1E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EB40-6732-4ECF-852F-6F5AF4C0E735}" type="slidenum">
              <a:rPr lang="it-IT" b="1" smtClean="0">
                <a:solidFill>
                  <a:schemeClr val="tx1"/>
                </a:solidFill>
              </a:rPr>
              <a:t>24</a:t>
            </a:fld>
            <a:r>
              <a:rPr lang="it-IT" b="1" dirty="0">
                <a:solidFill>
                  <a:schemeClr val="bg1">
                    <a:lumMod val="50000"/>
                  </a:schemeClr>
                </a:solidFill>
              </a:rPr>
              <a:t>-35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72B46983-5D62-45AD-D118-AD975136E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Workflow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B8D47992-BBAE-D7D8-F4CE-200442374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Clr>
                <a:srgbClr val="00B050"/>
              </a:buClr>
              <a:buFont typeface="+mj-lt"/>
              <a:buAutoNum type="arabicPeriod"/>
            </a:pPr>
            <a:r>
              <a:rPr lang="en-US" dirty="0"/>
              <a:t>We deepen into </a:t>
            </a:r>
            <a:r>
              <a:rPr lang="en-US" u="sng" dirty="0"/>
              <a:t>stochastic simulation algorithms </a:t>
            </a:r>
            <a:r>
              <a:rPr lang="en-US" b="1" dirty="0"/>
              <a:t>(Chemical Master Equation)</a:t>
            </a:r>
            <a:r>
              <a:rPr lang="en-US" dirty="0"/>
              <a:t>;</a:t>
            </a:r>
          </a:p>
          <a:p>
            <a:pPr marL="514350" indent="-514350">
              <a:buClr>
                <a:srgbClr val="00B050"/>
              </a:buClr>
              <a:buFont typeface="+mj-lt"/>
              <a:buAutoNum type="arabicPeriod"/>
            </a:pPr>
            <a:r>
              <a:rPr lang="en-US" dirty="0"/>
              <a:t>We </a:t>
            </a:r>
            <a:r>
              <a:rPr lang="en-US" u="sng" dirty="0"/>
              <a:t>model</a:t>
            </a:r>
            <a:r>
              <a:rPr lang="en-US" dirty="0"/>
              <a:t> and </a:t>
            </a:r>
            <a:r>
              <a:rPr lang="en-US" u="sng" dirty="0"/>
              <a:t>simulate</a:t>
            </a:r>
            <a:r>
              <a:rPr lang="en-US" dirty="0"/>
              <a:t> simple biomolecular oscillators </a:t>
            </a:r>
            <a:r>
              <a:rPr lang="en-US" i="1" dirty="0"/>
              <a:t>that have similar oscillatory behavior to the NF-kB</a:t>
            </a:r>
            <a:r>
              <a:rPr lang="en-US" dirty="0"/>
              <a:t>;</a:t>
            </a:r>
          </a:p>
          <a:p>
            <a:pPr marL="514350" indent="-514350">
              <a:buClr>
                <a:srgbClr val="00B050"/>
              </a:buClr>
              <a:buFont typeface="+mj-lt"/>
              <a:buAutoNum type="arabicPeriod"/>
            </a:pPr>
            <a:r>
              <a:rPr lang="en-US" dirty="0"/>
              <a:t>We </a:t>
            </a:r>
            <a:r>
              <a:rPr lang="en-US" u="sng" dirty="0"/>
              <a:t>analyze</a:t>
            </a:r>
            <a:r>
              <a:rPr lang="en-US" dirty="0"/>
              <a:t> simulation results;</a:t>
            </a:r>
          </a:p>
          <a:p>
            <a:pPr marL="514350" indent="-514350">
              <a:buClr>
                <a:srgbClr val="00B050"/>
              </a:buClr>
              <a:buFont typeface="+mj-lt"/>
              <a:buAutoNum type="arabicPeriod"/>
            </a:pPr>
            <a:r>
              <a:rPr lang="en-US" b="1" dirty="0"/>
              <a:t>We train artificial neural networks</a:t>
            </a:r>
            <a:r>
              <a:rPr lang="en-US" dirty="0"/>
              <a:t> </a:t>
            </a:r>
            <a:r>
              <a:rPr lang="en-US" b="1" dirty="0"/>
              <a:t>to predict model </a:t>
            </a:r>
            <a:r>
              <a:rPr lang="en-US" b="1" u="sng" dirty="0"/>
              <a:t>parameters</a:t>
            </a:r>
            <a:r>
              <a:rPr lang="en-US" b="1" dirty="0"/>
              <a:t> </a:t>
            </a:r>
            <a:r>
              <a:rPr lang="en-US" dirty="0"/>
              <a:t>given the autocorrelation functions;</a:t>
            </a:r>
          </a:p>
          <a:p>
            <a:pPr marL="514350" indent="-514350">
              <a:buClr>
                <a:srgbClr val="00B050"/>
              </a:buClr>
              <a:buFont typeface="+mj-lt"/>
              <a:buAutoNum type="arabicPeriod"/>
            </a:pPr>
            <a:r>
              <a:rPr lang="en-US" dirty="0"/>
              <a:t>SSA simulation of NF-kB model.</a:t>
            </a:r>
            <a:endParaRPr lang="it-IT" dirty="0"/>
          </a:p>
        </p:txBody>
      </p:sp>
      <p:sp>
        <p:nvSpPr>
          <p:cNvPr id="3" name="Ovale 2">
            <a:extLst>
              <a:ext uri="{FF2B5EF4-FFF2-40B4-BE49-F238E27FC236}">
                <a16:creationId xmlns:a16="http://schemas.microsoft.com/office/drawing/2014/main" id="{BA6B2AC1-9EA1-B4E5-6DA6-0B196F1C89A4}"/>
              </a:ext>
            </a:extLst>
          </p:cNvPr>
          <p:cNvSpPr/>
          <p:nvPr/>
        </p:nvSpPr>
        <p:spPr>
          <a:xfrm>
            <a:off x="689114" y="4850295"/>
            <a:ext cx="5989982" cy="808384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60725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diagramma">
            <a:extLst>
              <a:ext uri="{FF2B5EF4-FFF2-40B4-BE49-F238E27FC236}">
                <a16:creationId xmlns:a16="http://schemas.microsoft.com/office/drawing/2014/main" id="{808799CD-B018-F902-1D1A-D5ECB84793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16" y="1102516"/>
            <a:ext cx="8342405" cy="5026331"/>
          </a:xfrm>
          <a:prstGeom prst="rect">
            <a:avLst/>
          </a:prstGeom>
        </p:spPr>
      </p:pic>
      <p:sp>
        <p:nvSpPr>
          <p:cNvPr id="5" name="Titolo 1">
            <a:extLst>
              <a:ext uri="{FF2B5EF4-FFF2-40B4-BE49-F238E27FC236}">
                <a16:creationId xmlns:a16="http://schemas.microsoft.com/office/drawing/2014/main" id="{B402166B-842B-CBD3-8E03-A30BCA1FD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548" y="-11492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NF-</a:t>
            </a:r>
            <a:r>
              <a:rPr lang="it-IT" sz="3200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kB</a:t>
            </a:r>
            <a:r>
              <a:rPr lang="it-IT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model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BCAC952-4EA6-BD03-69B3-EDEFC85FF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EB40-6732-4ECF-852F-6F5AF4C0E735}" type="slidenum">
              <a:rPr lang="it-IT" b="1" smtClean="0">
                <a:solidFill>
                  <a:schemeClr val="tx1"/>
                </a:solidFill>
              </a:rPr>
              <a:t>25</a:t>
            </a:fld>
            <a:r>
              <a:rPr lang="it-IT" b="1" dirty="0">
                <a:solidFill>
                  <a:schemeClr val="bg1">
                    <a:lumMod val="50000"/>
                  </a:schemeClr>
                </a:solidFill>
              </a:rPr>
              <a:t>-35</a:t>
            </a:r>
            <a:endParaRPr lang="it-IT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DD9D2B3D-AF08-4DE1-C202-864D5C0C9CF6}"/>
                  </a:ext>
                </a:extLst>
              </p:cNvPr>
              <p:cNvSpPr txBox="1"/>
              <p:nvPr/>
            </p:nvSpPr>
            <p:spPr>
              <a:xfrm>
                <a:off x="9170504" y="3154017"/>
                <a:ext cx="208059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 err="1"/>
                  <a:t>Inhibitory</a:t>
                </a:r>
                <a:r>
                  <a:rPr lang="it-IT" dirty="0"/>
                  <a:t> </a:t>
                </a:r>
                <a:r>
                  <a:rPr lang="it-IT" dirty="0" err="1"/>
                  <a:t>proteins</a:t>
                </a:r>
                <a:r>
                  <a:rPr lang="it-IT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𝐼𝑘𝐵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A20</a:t>
                </a: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DD9D2B3D-AF08-4DE1-C202-864D5C0C9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0504" y="3154017"/>
                <a:ext cx="2080592" cy="923330"/>
              </a:xfrm>
              <a:prstGeom prst="rect">
                <a:avLst/>
              </a:prstGeom>
              <a:blipFill>
                <a:blip r:embed="rId3"/>
                <a:stretch>
                  <a:fillRect l="-2339" t="-3289" b="-92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8244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90C880-1803-FD29-DB67-10A7C0EDD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548" y="-31330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NF-</a:t>
            </a:r>
            <a:r>
              <a:rPr lang="it-IT" sz="3200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kB</a:t>
            </a:r>
            <a:r>
              <a:rPr lang="it-IT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model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E745E24-1E33-AB96-55A1-8D8E61BAC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7948" y="6463173"/>
            <a:ext cx="2743200" cy="365125"/>
          </a:xfrm>
        </p:spPr>
        <p:txBody>
          <a:bodyPr/>
          <a:lstStyle/>
          <a:p>
            <a:fld id="{7B45EB40-6732-4ECF-852F-6F5AF4C0E735}" type="slidenum">
              <a:rPr lang="it-IT" b="1" smtClean="0">
                <a:solidFill>
                  <a:schemeClr val="tx1"/>
                </a:solidFill>
              </a:rPr>
              <a:t>26</a:t>
            </a:fld>
            <a:r>
              <a:rPr lang="it-IT" b="1" dirty="0">
                <a:solidFill>
                  <a:schemeClr val="bg1">
                    <a:lumMod val="50000"/>
                  </a:schemeClr>
                </a:solidFill>
              </a:rPr>
              <a:t>-35</a:t>
            </a:r>
            <a:endParaRPr lang="it-IT" b="1" dirty="0">
              <a:solidFill>
                <a:schemeClr val="tx1"/>
              </a:solidFill>
            </a:endParaRPr>
          </a:p>
        </p:txBody>
      </p:sp>
      <p:pic>
        <p:nvPicPr>
          <p:cNvPr id="21" name="Immagine 20" descr="Immagine che contiene diagramma, schematico&#10;&#10;Descrizione generata automaticamente">
            <a:extLst>
              <a:ext uri="{FF2B5EF4-FFF2-40B4-BE49-F238E27FC236}">
                <a16:creationId xmlns:a16="http://schemas.microsoft.com/office/drawing/2014/main" id="{FC53F3EA-A60E-3DCB-C208-F43EA276A2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2262"/>
            <a:ext cx="5366520" cy="43657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Tabella 50">
                <a:extLst>
                  <a:ext uri="{FF2B5EF4-FFF2-40B4-BE49-F238E27FC236}">
                    <a16:creationId xmlns:a16="http://schemas.microsoft.com/office/drawing/2014/main" id="{E85E4B34-4B2A-BCE7-F892-069DA83431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9464312"/>
                  </p:ext>
                </p:extLst>
              </p:nvPr>
            </p:nvGraphicFramePr>
            <p:xfrm>
              <a:off x="5678557" y="580355"/>
              <a:ext cx="6367669" cy="588433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87910">
                      <a:extLst>
                        <a:ext uri="{9D8B030D-6E8A-4147-A177-3AD203B41FA5}">
                          <a16:colId xmlns:a16="http://schemas.microsoft.com/office/drawing/2014/main" val="3440709674"/>
                        </a:ext>
                      </a:extLst>
                    </a:gridCol>
                    <a:gridCol w="4579759">
                      <a:extLst>
                        <a:ext uri="{9D8B030D-6E8A-4147-A177-3AD203B41FA5}">
                          <a16:colId xmlns:a16="http://schemas.microsoft.com/office/drawing/2014/main" val="542064436"/>
                        </a:ext>
                      </a:extLst>
                    </a:gridCol>
                  </a:tblGrid>
                  <a:tr h="384048">
                    <a:tc>
                      <a:txBody>
                        <a:bodyPr/>
                        <a:lstStyle/>
                        <a:p>
                          <a:r>
                            <a:rPr lang="it-IT" b="1" dirty="0" err="1"/>
                            <a:t>Transitions</a:t>
                          </a:r>
                          <a:endParaRPr lang="it-IT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b="1" dirty="0"/>
                            <a:t>Rates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98067851"/>
                      </a:ext>
                    </a:extLst>
                  </a:tr>
                  <a:tr h="685887">
                    <a:tc>
                      <a:txBody>
                        <a:bodyPr/>
                        <a:lstStyle/>
                        <a:p>
                          <a:r>
                            <a:rPr lang="it-IT" b="1" dirty="0"/>
                            <a:t>IKK </a:t>
                          </a:r>
                          <a:r>
                            <a:rPr lang="it-IT" b="1" dirty="0" err="1"/>
                            <a:t>activation</a:t>
                          </a:r>
                          <a:endParaRPr lang="it-IT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𝐼𝐾𝐾𝑛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)(</m:t>
                                </m:r>
                                <m:f>
                                  <m:fPr>
                                    <m:ctrlPr>
                                      <a:rPr lang="it-IT" b="0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b="0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b>
                                      <m:sSubPr>
                                        <m:ctrlPr>
                                          <a:rPr lang="it-IT" b="0" i="1" smtClean="0">
                                            <a:highlight>
                                              <a:srgbClr val="FFFF00"/>
                                            </a:highlight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0" i="1" smtClean="0">
                                            <a:highlight>
                                              <a:srgbClr val="FFFF00"/>
                                            </a:highlight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it-IT" b="0" i="1" smtClean="0">
                                            <a:highlight>
                                              <a:srgbClr val="FFFF00"/>
                                            </a:highlight>
                                            <a:latin typeface="Cambria Math" panose="02040503050406030204" pitchFamily="18" charset="0"/>
                                          </a:rPr>
                                          <m:t>20</m:t>
                                        </m:r>
                                      </m:e>
                                      <m:sub>
                                        <m:r>
                                          <a:rPr lang="it-IT" b="0" i="1" smtClean="0">
                                            <a:highlight>
                                              <a:srgbClr val="FFFF00"/>
                                            </a:highlight>
                                            <a:latin typeface="Cambria Math" panose="02040503050406030204" pitchFamily="18" charset="0"/>
                                          </a:rPr>
                                          <m:t>𝑎𝑐𝑡𝑖𝑣𝑒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43977926"/>
                      </a:ext>
                    </a:extLst>
                  </a:tr>
                  <a:tr h="672084">
                    <a:tc>
                      <a:txBody>
                        <a:bodyPr/>
                        <a:lstStyle/>
                        <a:p>
                          <a:r>
                            <a:rPr lang="it-IT" b="1" dirty="0"/>
                            <a:t>IKK </a:t>
                          </a:r>
                          <a:r>
                            <a:rPr lang="it-IT" b="1" dirty="0" err="1"/>
                            <a:t>inactivation</a:t>
                          </a:r>
                          <a:endParaRPr lang="it-IT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𝐼𝐾𝐾𝑎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)(</m:t>
                                </m:r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𝑎𝑐𝑡𝑖𝑣𝑒</m:t>
                                    </m:r>
                                  </m:sub>
                                </m:s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  <a:p>
                          <a:endParaRPr lang="it-IT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13122870"/>
                      </a:ext>
                    </a:extLst>
                  </a:tr>
                  <a:tr h="685887">
                    <a:tc>
                      <a:txBody>
                        <a:bodyPr/>
                        <a:lstStyle/>
                        <a:p>
                          <a:r>
                            <a:rPr lang="it-IT" b="1" dirty="0"/>
                            <a:t>NF-</a:t>
                          </a:r>
                          <a:r>
                            <a:rPr lang="it-IT" b="1" dirty="0" err="1"/>
                            <a:t>kB</a:t>
                          </a:r>
                          <a:r>
                            <a:rPr lang="it-IT" b="1" dirty="0"/>
                            <a:t> </a:t>
                          </a:r>
                          <a:r>
                            <a:rPr lang="it-IT" b="1" dirty="0" err="1"/>
                            <a:t>activation</a:t>
                          </a:r>
                          <a:endParaRPr lang="it-IT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it-IT" smtClean="0"/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it-IT" smtClean="0"/>
                                  <m:t>NF</m:t>
                                </m:r>
                                <m:r>
                                  <m:rPr>
                                    <m:nor/>
                                  </m:rPr>
                                  <a:rPr lang="it-IT" b="0" i="0" smtClean="0"/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it-IT" smtClean="0"/>
                                  <m:t>kB</m:t>
                                </m:r>
                                <m:r>
                                  <m:rPr>
                                    <m:nor/>
                                  </m:rPr>
                                  <a:rPr lang="it-IT" smtClean="0"/>
                                  <m:t>:</m:t>
                                </m:r>
                                <m:r>
                                  <m:rPr>
                                    <m:nor/>
                                  </m:rPr>
                                  <a:rPr lang="it-IT" smtClean="0"/>
                                  <m:t>IkB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m:rPr>
                                    <m:nor/>
                                  </m:rPr>
                                  <a:rPr lang="el-GR" smtClean="0"/>
                                  <m:t>)</m:t>
                                </m:r>
                                <m:r>
                                  <m:rPr>
                                    <m:nor/>
                                  </m:rPr>
                                  <a:rPr lang="it-IT" b="0" i="0" smtClean="0"/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it-IT" b="0" i="0" smtClean="0"/>
                                  <m:t>IKKa</m:t>
                                </m:r>
                                <m:r>
                                  <m:rPr>
                                    <m:nor/>
                                  </m:rPr>
                                  <a:rPr lang="it-IT" b="0" i="0" smtClean="0"/>
                                  <m:t>)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it-IT" b="0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b="0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b>
                                      <m:sSubPr>
                                        <m:ctrlPr>
                                          <a:rPr lang="it-IT" b="0" i="1" smtClean="0">
                                            <a:highlight>
                                              <a:srgbClr val="FFFF00"/>
                                            </a:highlight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0" i="1" smtClean="0">
                                            <a:highlight>
                                              <a:srgbClr val="FFFF00"/>
                                            </a:highlight>
                                            <a:latin typeface="Cambria Math" panose="02040503050406030204" pitchFamily="18" charset="0"/>
                                          </a:rPr>
                                          <m:t>𝐼𝐾𝐵</m:t>
                                        </m:r>
                                        <m:r>
                                          <a:rPr lang="it-IT" b="0" i="1" smtClean="0">
                                            <a:highlight>
                                              <a:srgbClr val="FFFF00"/>
                                            </a:highlight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it-IT" b="0" i="1" smtClean="0">
                                            <a:highlight>
                                              <a:srgbClr val="FFFF00"/>
                                            </a:highlight>
                                            <a:latin typeface="Cambria Math" panose="02040503050406030204" pitchFamily="18" charset="0"/>
                                          </a:rPr>
                                          <m:t>𝑎𝑐𝑡𝑖𝑣𝑒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29657348"/>
                      </a:ext>
                    </a:extLst>
                  </a:tr>
                  <a:tr h="384048">
                    <a:tc>
                      <a:txBody>
                        <a:bodyPr/>
                        <a:lstStyle/>
                        <a:p>
                          <a:r>
                            <a:rPr lang="it-IT" b="1" dirty="0"/>
                            <a:t>NF-</a:t>
                          </a:r>
                          <a:r>
                            <a:rPr lang="it-IT" b="1" dirty="0" err="1"/>
                            <a:t>kB</a:t>
                          </a:r>
                          <a:r>
                            <a:rPr lang="it-IT" b="1" dirty="0"/>
                            <a:t> </a:t>
                          </a:r>
                          <a:r>
                            <a:rPr lang="it-IT" b="1" dirty="0" err="1"/>
                            <a:t>inactivation</a:t>
                          </a:r>
                          <a:endParaRPr lang="it-IT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𝑁𝐹𝑘𝐵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)(</m:t>
                                </m:r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𝐼𝑘𝐵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𝑎𝑐𝑡𝑖𝑣𝑒</m:t>
                                    </m:r>
                                  </m:sub>
                                </m:s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96093549"/>
                      </a:ext>
                    </a:extLst>
                  </a:tr>
                  <a:tr h="384048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𝒊𝒌𝑩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</m:oMath>
                          </a14:m>
                          <a:r>
                            <a:rPr lang="it-IT" b="1" dirty="0"/>
                            <a:t> </a:t>
                          </a:r>
                          <a:r>
                            <a:rPr lang="it-IT" b="1" dirty="0" err="1"/>
                            <a:t>activation</a:t>
                          </a:r>
                          <a:endParaRPr lang="it-IT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2(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𝑁𝐹𝑘𝐵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𝐼𝑘𝐵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𝑖𝑛𝑎𝑐𝑡𝑖𝑣𝑒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52138381"/>
                      </a:ext>
                    </a:extLst>
                  </a:tr>
                  <a:tr h="384048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𝒊𝒌𝑩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</m:oMath>
                          </a14:m>
                          <a:r>
                            <a:rPr lang="it-IT" b="1" dirty="0"/>
                            <a:t> </a:t>
                          </a:r>
                          <a:r>
                            <a:rPr lang="it-IT" b="1" dirty="0" err="1"/>
                            <a:t>inactivation</a:t>
                          </a:r>
                          <a:endParaRPr lang="it-IT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𝐼𝐾𝐾𝑎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𝑎𝑐𝑡𝑖𝑣𝑒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087257"/>
                      </a:ext>
                    </a:extLst>
                  </a:tr>
                  <a:tr h="384048">
                    <a:tc>
                      <a:txBody>
                        <a:bodyPr/>
                        <a:lstStyle/>
                        <a:p>
                          <a:r>
                            <a:rPr lang="it-IT" b="1" dirty="0"/>
                            <a:t>A20 </a:t>
                          </a:r>
                          <a:r>
                            <a:rPr lang="it-IT" b="1" dirty="0" err="1"/>
                            <a:t>activation</a:t>
                          </a:r>
                          <a:endParaRPr lang="it-IT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d>
                                  <m:d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20</m:t>
                                        </m:r>
                                      </m:e>
                                      <m:sub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𝑖𝑛𝑎𝑐𝑡𝑖𝑣𝑒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𝑁𝐹𝑘𝐵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86705365"/>
                      </a:ext>
                    </a:extLst>
                  </a:tr>
                  <a:tr h="384048">
                    <a:tc>
                      <a:txBody>
                        <a:bodyPr/>
                        <a:lstStyle/>
                        <a:p>
                          <a:r>
                            <a:rPr lang="it-IT" b="1" dirty="0"/>
                            <a:t>A20 </a:t>
                          </a:r>
                          <a:r>
                            <a:rPr lang="it-IT" b="1" dirty="0" err="1"/>
                            <a:t>inactivation</a:t>
                          </a:r>
                          <a:endParaRPr lang="it-IT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d>
                                  <m:d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20</m:t>
                                        </m:r>
                                      </m:e>
                                      <m:sub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𝑎𝑐𝑡𝑖𝑣𝑒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𝑁𝐹𝑘𝐵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49259991"/>
                      </a:ext>
                    </a:extLst>
                  </a:tr>
                  <a:tr h="384048">
                    <a:tc>
                      <a:txBody>
                        <a:bodyPr/>
                        <a:lstStyle/>
                        <a:p>
                          <a:r>
                            <a:rPr lang="it-IT" b="1" dirty="0"/>
                            <a:t>RNA production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𝑁𝐹𝑘𝐵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2107604"/>
                      </a:ext>
                    </a:extLst>
                  </a:tr>
                  <a:tr h="384048">
                    <a:tc>
                      <a:txBody>
                        <a:bodyPr/>
                        <a:lstStyle/>
                        <a:p>
                          <a:r>
                            <a:rPr lang="it-IT" b="1" dirty="0"/>
                            <a:t>RNA </a:t>
                          </a:r>
                          <a:r>
                            <a:rPr lang="it-IT" b="1" dirty="0" err="1"/>
                            <a:t>degradation</a:t>
                          </a:r>
                          <a:endParaRPr lang="it-IT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𝑅𝑁𝐴𝑠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605987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Tabella 50">
                <a:extLst>
                  <a:ext uri="{FF2B5EF4-FFF2-40B4-BE49-F238E27FC236}">
                    <a16:creationId xmlns:a16="http://schemas.microsoft.com/office/drawing/2014/main" id="{E85E4B34-4B2A-BCE7-F892-069DA83431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9464312"/>
                  </p:ext>
                </p:extLst>
              </p:nvPr>
            </p:nvGraphicFramePr>
            <p:xfrm>
              <a:off x="5678557" y="580355"/>
              <a:ext cx="6367669" cy="588433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87910">
                      <a:extLst>
                        <a:ext uri="{9D8B030D-6E8A-4147-A177-3AD203B41FA5}">
                          <a16:colId xmlns:a16="http://schemas.microsoft.com/office/drawing/2014/main" val="3440709674"/>
                        </a:ext>
                      </a:extLst>
                    </a:gridCol>
                    <a:gridCol w="4579759">
                      <a:extLst>
                        <a:ext uri="{9D8B030D-6E8A-4147-A177-3AD203B41FA5}">
                          <a16:colId xmlns:a16="http://schemas.microsoft.com/office/drawing/2014/main" val="542064436"/>
                        </a:ext>
                      </a:extLst>
                    </a:gridCol>
                  </a:tblGrid>
                  <a:tr h="384048">
                    <a:tc>
                      <a:txBody>
                        <a:bodyPr/>
                        <a:lstStyle/>
                        <a:p>
                          <a:r>
                            <a:rPr lang="it-IT" b="1" dirty="0" err="1"/>
                            <a:t>Transitions</a:t>
                          </a:r>
                          <a:endParaRPr lang="it-IT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b="1" dirty="0"/>
                            <a:t>Rates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98067851"/>
                      </a:ext>
                    </a:extLst>
                  </a:tr>
                  <a:tr h="685887">
                    <a:tc>
                      <a:txBody>
                        <a:bodyPr/>
                        <a:lstStyle/>
                        <a:p>
                          <a:r>
                            <a:rPr lang="it-IT" b="1" dirty="0"/>
                            <a:t>IKK </a:t>
                          </a:r>
                          <a:r>
                            <a:rPr lang="it-IT" b="1" dirty="0" err="1"/>
                            <a:t>activation</a:t>
                          </a:r>
                          <a:endParaRPr lang="it-IT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229" t="-60177" r="-266" b="-7123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3977926"/>
                      </a:ext>
                    </a:extLst>
                  </a:tr>
                  <a:tr h="672084">
                    <a:tc>
                      <a:txBody>
                        <a:bodyPr/>
                        <a:lstStyle/>
                        <a:p>
                          <a:r>
                            <a:rPr lang="it-IT" b="1" dirty="0"/>
                            <a:t>IKK </a:t>
                          </a:r>
                          <a:r>
                            <a:rPr lang="it-IT" b="1" dirty="0" err="1"/>
                            <a:t>inactivation</a:t>
                          </a:r>
                          <a:endParaRPr lang="it-IT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229" t="-164545" r="-266" b="-63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3122870"/>
                      </a:ext>
                    </a:extLst>
                  </a:tr>
                  <a:tr h="685887">
                    <a:tc>
                      <a:txBody>
                        <a:bodyPr/>
                        <a:lstStyle/>
                        <a:p>
                          <a:r>
                            <a:rPr lang="it-IT" b="1" dirty="0"/>
                            <a:t>NF-</a:t>
                          </a:r>
                          <a:r>
                            <a:rPr lang="it-IT" b="1" dirty="0" err="1"/>
                            <a:t>kB</a:t>
                          </a:r>
                          <a:r>
                            <a:rPr lang="it-IT" b="1" dirty="0"/>
                            <a:t> </a:t>
                          </a:r>
                          <a:r>
                            <a:rPr lang="it-IT" b="1" dirty="0" err="1"/>
                            <a:t>activation</a:t>
                          </a:r>
                          <a:endParaRPr lang="it-IT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229" t="-257522" r="-266" b="-5150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965734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it-IT" b="1" dirty="0"/>
                            <a:t>NF-</a:t>
                          </a:r>
                          <a:r>
                            <a:rPr lang="it-IT" b="1" dirty="0" err="1"/>
                            <a:t>kB</a:t>
                          </a:r>
                          <a:r>
                            <a:rPr lang="it-IT" b="1" dirty="0"/>
                            <a:t> </a:t>
                          </a:r>
                          <a:r>
                            <a:rPr lang="it-IT" b="1" dirty="0" err="1"/>
                            <a:t>inactivation</a:t>
                          </a:r>
                          <a:endParaRPr lang="it-IT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229" t="-384762" r="-266" b="-45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6093549"/>
                      </a:ext>
                    </a:extLst>
                  </a:tr>
                  <a:tr h="384048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40" t="-807937" r="-256463" b="-65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229" t="-807937" r="-266" b="-65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213838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40" t="-544762" r="-256463" b="-29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229" t="-544762" r="-266" b="-29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6087257"/>
                      </a:ext>
                    </a:extLst>
                  </a:tr>
                  <a:tr h="384048">
                    <a:tc>
                      <a:txBody>
                        <a:bodyPr/>
                        <a:lstStyle/>
                        <a:p>
                          <a:r>
                            <a:rPr lang="it-IT" b="1" dirty="0"/>
                            <a:t>A20 </a:t>
                          </a:r>
                          <a:r>
                            <a:rPr lang="it-IT" b="1" dirty="0" err="1"/>
                            <a:t>activation</a:t>
                          </a:r>
                          <a:endParaRPr lang="it-IT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229" t="-1074603" r="-266" b="-3904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6705365"/>
                      </a:ext>
                    </a:extLst>
                  </a:tr>
                  <a:tr h="384048">
                    <a:tc>
                      <a:txBody>
                        <a:bodyPr/>
                        <a:lstStyle/>
                        <a:p>
                          <a:r>
                            <a:rPr lang="it-IT" b="1" dirty="0"/>
                            <a:t>A20 </a:t>
                          </a:r>
                          <a:r>
                            <a:rPr lang="it-IT" b="1" dirty="0" err="1"/>
                            <a:t>inactivation</a:t>
                          </a:r>
                          <a:endParaRPr lang="it-IT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229" t="-1174603" r="-266" b="-2904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9259991"/>
                      </a:ext>
                    </a:extLst>
                  </a:tr>
                  <a:tr h="384048">
                    <a:tc>
                      <a:txBody>
                        <a:bodyPr/>
                        <a:lstStyle/>
                        <a:p>
                          <a:r>
                            <a:rPr lang="it-IT" b="1" dirty="0"/>
                            <a:t>RNA production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229" t="-1274603" r="-266" b="-1904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210760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it-IT" b="1" dirty="0"/>
                            <a:t>RNA </a:t>
                          </a:r>
                          <a:r>
                            <a:rPr lang="it-IT" b="1" dirty="0" err="1"/>
                            <a:t>degradation</a:t>
                          </a:r>
                          <a:endParaRPr lang="it-IT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229" t="-824762" r="-266" b="-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059874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662975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054115B0-E541-442D-3F5D-6D0BFA327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749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NF-</a:t>
            </a:r>
            <a:r>
              <a:rPr lang="it-IT" sz="3600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kB</a:t>
            </a:r>
            <a:r>
              <a:rPr lang="it-IT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3600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simulation</a:t>
            </a:r>
            <a:r>
              <a:rPr lang="it-IT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it-IT" sz="3600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</a:t>
            </a:r>
            <a:endParaRPr lang="it-IT" sz="36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61C1ED0-3EF7-FBBD-3D32-29B65F05B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512" y="1958422"/>
            <a:ext cx="6276975" cy="413385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43E41769-D0C1-CD19-C9B1-7DFA3423A9B3}"/>
              </a:ext>
            </a:extLst>
          </p:cNvPr>
          <p:cNvSpPr txBox="1"/>
          <p:nvPr/>
        </p:nvSpPr>
        <p:spPr>
          <a:xfrm>
            <a:off x="2623930" y="980661"/>
            <a:ext cx="7103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err="1"/>
              <a:t>Results</a:t>
            </a:r>
            <a:r>
              <a:rPr lang="it-IT" sz="2000" b="1" dirty="0"/>
              <a:t> by Hoffmann et al. in </a:t>
            </a:r>
            <a:r>
              <a:rPr lang="it-IT" sz="2000" b="1" dirty="0" err="1"/>
              <a:t>their</a:t>
            </a:r>
            <a:r>
              <a:rPr lang="it-IT" sz="2000" b="1" dirty="0"/>
              <a:t> </a:t>
            </a:r>
            <a:r>
              <a:rPr lang="it-IT" sz="2000" b="1" dirty="0" err="1"/>
              <a:t>experiments</a:t>
            </a:r>
            <a:endParaRPr lang="it-IT" sz="2000" b="1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CC0B83E9-351F-16CF-4E1A-8ECF77459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EB40-6732-4ECF-852F-6F5AF4C0E735}" type="slidenum">
              <a:rPr lang="it-IT" b="1" smtClean="0">
                <a:solidFill>
                  <a:schemeClr val="tx1"/>
                </a:solidFill>
              </a:rPr>
              <a:t>27</a:t>
            </a:fld>
            <a:r>
              <a:rPr lang="it-IT" b="1" dirty="0">
                <a:solidFill>
                  <a:schemeClr val="bg1">
                    <a:lumMod val="50000"/>
                  </a:schemeClr>
                </a:solidFill>
              </a:rPr>
              <a:t>-35</a:t>
            </a:r>
            <a:endParaRPr lang="it-IT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8992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7C7DEB55-AD50-60E7-DF49-BBE4FDA1B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749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NF-</a:t>
            </a:r>
            <a:r>
              <a:rPr lang="it-IT" sz="3600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kB</a:t>
            </a:r>
            <a:r>
              <a:rPr lang="it-IT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3600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simulation</a:t>
            </a:r>
            <a:r>
              <a:rPr lang="it-IT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it-IT" sz="3600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</a:t>
            </a:r>
            <a:endParaRPr lang="it-IT" sz="36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magine 4" descr="Immagine che contiene grafico">
            <a:extLst>
              <a:ext uri="{FF2B5EF4-FFF2-40B4-BE49-F238E27FC236}">
                <a16:creationId xmlns:a16="http://schemas.microsoft.com/office/drawing/2014/main" id="{E4577512-69EC-EB97-75D2-5BB8F2B176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45" y="1891362"/>
            <a:ext cx="10065717" cy="494443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36E84AA5-E06D-17FB-1191-748676143A39}"/>
                  </a:ext>
                </a:extLst>
              </p:cNvPr>
              <p:cNvSpPr txBox="1"/>
              <p:nvPr/>
            </p:nvSpPr>
            <p:spPr>
              <a:xfrm>
                <a:off x="2499070" y="1650901"/>
                <a:ext cx="829586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n-NO" b="1" dirty="0"/>
                  <a:t>Starting state: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𝐼𝐾𝐾𝑛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𝐼𝐾𝐾𝑎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𝑁𝐹𝑘𝐵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𝑖𝑛𝑎𝑐𝑡𝑖𝑣𝑒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𝑁𝐹𝑘𝐵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𝑎𝑐𝑡𝑖𝑣𝑒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=0, </m:t>
                    </m:r>
                  </m:oMath>
                </a14:m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𝐼𝑘𝐵</m:t>
                        </m:r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𝑖𝑛𝑎𝑐𝑡𝑖𝑣𝑒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=1, 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𝐼𝑘𝐵</m:t>
                        </m:r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𝑎𝑐𝑡𝑖𝑣𝑒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20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𝑖𝑛𝑎𝑐𝑡𝑖𝑣𝑒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=1, 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20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𝑎𝑐𝑡𝑖𝑣𝑒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endParaRPr lang="it-IT" dirty="0"/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36E84AA5-E06D-17FB-1191-748676143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070" y="1650901"/>
                <a:ext cx="8295861" cy="646331"/>
              </a:xfrm>
              <a:prstGeom prst="rect">
                <a:avLst/>
              </a:prstGeom>
              <a:blipFill>
                <a:blip r:embed="rId3"/>
                <a:stretch>
                  <a:fillRect l="-661" t="-566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2923D6B6-0BA1-3DFA-CCF4-9D82BECC6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EB40-6732-4ECF-852F-6F5AF4C0E735}" type="slidenum">
              <a:rPr lang="it-IT" b="1" smtClean="0">
                <a:solidFill>
                  <a:schemeClr val="tx1"/>
                </a:solidFill>
              </a:rPr>
              <a:t>28</a:t>
            </a:fld>
            <a:r>
              <a:rPr lang="it-IT" b="1" dirty="0">
                <a:solidFill>
                  <a:schemeClr val="bg1">
                    <a:lumMod val="50000"/>
                  </a:schemeClr>
                </a:solidFill>
              </a:rPr>
              <a:t>-35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BFB293B-7453-8683-6799-1E083AE1350A}"/>
              </a:ext>
            </a:extLst>
          </p:cNvPr>
          <p:cNvSpPr txBox="1"/>
          <p:nvPr/>
        </p:nvSpPr>
        <p:spPr>
          <a:xfrm>
            <a:off x="3527701" y="969436"/>
            <a:ext cx="3015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BASIC CONFIGURATION </a:t>
            </a:r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128E2415-20DB-05C6-E5AE-239AEE1444E2}"/>
              </a:ext>
            </a:extLst>
          </p:cNvPr>
          <p:cNvCxnSpPr/>
          <p:nvPr/>
        </p:nvCxnSpPr>
        <p:spPr>
          <a:xfrm>
            <a:off x="5880354" y="1154102"/>
            <a:ext cx="4111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A99FC19-D78D-B306-E622-DE06D776B865}"/>
              </a:ext>
            </a:extLst>
          </p:cNvPr>
          <p:cNvSpPr txBox="1"/>
          <p:nvPr/>
        </p:nvSpPr>
        <p:spPr>
          <a:xfrm>
            <a:off x="6352140" y="986323"/>
            <a:ext cx="2358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OSCILLATORY PROFILE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EA3A6954-8EF1-5891-81B5-9B6623839DD0}"/>
              </a:ext>
            </a:extLst>
          </p:cNvPr>
          <p:cNvSpPr/>
          <p:nvPr/>
        </p:nvSpPr>
        <p:spPr>
          <a:xfrm>
            <a:off x="3429000" y="873270"/>
            <a:ext cx="51816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56026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7C7DEB55-AD50-60E7-DF49-BBE4FDA1B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749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NF-</a:t>
            </a:r>
            <a:r>
              <a:rPr lang="it-IT" sz="3600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kB</a:t>
            </a:r>
            <a:r>
              <a:rPr lang="it-IT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3600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simulation</a:t>
            </a:r>
            <a:r>
              <a:rPr lang="it-IT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it-IT" sz="3600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</a:t>
            </a:r>
            <a:endParaRPr lang="it-IT" sz="36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magine 2" descr="Immagine che contiene testo, dispositivo&#10;&#10;Descrizione generata automaticamente">
            <a:extLst>
              <a:ext uri="{FF2B5EF4-FFF2-40B4-BE49-F238E27FC236}">
                <a16:creationId xmlns:a16="http://schemas.microsoft.com/office/drawing/2014/main" id="{22591FBD-A8B0-09A5-2C1F-B72727276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034" y="1924089"/>
            <a:ext cx="7809524" cy="4241270"/>
          </a:xfrm>
          <a:prstGeom prst="rect">
            <a:avLst/>
          </a:prstGeom>
        </p:spPr>
      </p:pic>
      <p:pic>
        <p:nvPicPr>
          <p:cNvPr id="8" name="Immagine 7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9079DE6E-DE49-6653-B8C7-BA706F6633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40" y="3800857"/>
            <a:ext cx="3760194" cy="2782824"/>
          </a:xfrm>
          <a:prstGeom prst="rect">
            <a:avLst/>
          </a:prstGeom>
        </p:spPr>
      </p:pic>
      <p:pic>
        <p:nvPicPr>
          <p:cNvPr id="10" name="Immagine 9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5EA3CD85-1B3C-E518-8398-CBEC970E14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42" y="1451083"/>
            <a:ext cx="4492599" cy="224630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C49CA39-4921-56E5-A953-1E90B25E2712}"/>
              </a:ext>
            </a:extLst>
          </p:cNvPr>
          <p:cNvSpPr txBox="1"/>
          <p:nvPr/>
        </p:nvSpPr>
        <p:spPr>
          <a:xfrm>
            <a:off x="2040834" y="1007165"/>
            <a:ext cx="8295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n-NO" b="1" dirty="0"/>
              <a:t>Autocorrelation curves</a:t>
            </a:r>
          </a:p>
          <a:p>
            <a:endParaRPr lang="nn-N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296B8778-A671-0670-C3BA-8EA5F3AFC243}"/>
                  </a:ext>
                </a:extLst>
              </p:cNvPr>
              <p:cNvSpPr txBox="1"/>
              <p:nvPr/>
            </p:nvSpPr>
            <p:spPr>
              <a:xfrm>
                <a:off x="10124661" y="1815548"/>
                <a:ext cx="18473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296B8778-A671-0670-C3BA-8EA5F3AFC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4661" y="1815548"/>
                <a:ext cx="184730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4F0EA2FD-5F9D-0B7F-462B-5DCDA17BF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EB40-6732-4ECF-852F-6F5AF4C0E735}" type="slidenum">
              <a:rPr lang="it-IT" b="1" smtClean="0">
                <a:solidFill>
                  <a:schemeClr val="tx1"/>
                </a:solidFill>
              </a:rPr>
              <a:t>29</a:t>
            </a:fld>
            <a:r>
              <a:rPr lang="it-IT" b="1" dirty="0">
                <a:solidFill>
                  <a:schemeClr val="bg1">
                    <a:lumMod val="50000"/>
                  </a:schemeClr>
                </a:solidFill>
              </a:rPr>
              <a:t>-35</a:t>
            </a:r>
            <a:endParaRPr lang="it-IT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895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99E2788-58C4-21D8-91BD-BAB38BF1E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EB40-6732-4ECF-852F-6F5AF4C0E735}" type="slidenum">
              <a:rPr lang="it-IT" b="1" smtClean="0">
                <a:solidFill>
                  <a:schemeClr val="tx1"/>
                </a:solidFill>
              </a:rPr>
              <a:t>3</a:t>
            </a:fld>
            <a:r>
              <a:rPr lang="it-IT" b="1" dirty="0">
                <a:solidFill>
                  <a:schemeClr val="bg1">
                    <a:lumMod val="50000"/>
                  </a:schemeClr>
                </a:solidFill>
              </a:rPr>
              <a:t>-35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72B46983-5D62-45AD-D118-AD975136E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Workflow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B8D47992-BBAE-D7D8-F4CE-200442374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Clr>
                <a:srgbClr val="00B050"/>
              </a:buClr>
              <a:buFont typeface="+mj-lt"/>
              <a:buAutoNum type="arabicPeriod"/>
            </a:pPr>
            <a:r>
              <a:rPr lang="en-US" dirty="0"/>
              <a:t>We deepen into </a:t>
            </a:r>
            <a:r>
              <a:rPr lang="en-US" u="sng" dirty="0"/>
              <a:t>stochastic simulation algorithms </a:t>
            </a:r>
            <a:r>
              <a:rPr lang="en-US" b="1" dirty="0"/>
              <a:t>(Chemical Master Equation)</a:t>
            </a:r>
            <a:r>
              <a:rPr lang="en-US" dirty="0"/>
              <a:t>;</a:t>
            </a:r>
          </a:p>
          <a:p>
            <a:pPr marL="514350" indent="-514350">
              <a:buClr>
                <a:srgbClr val="00B050"/>
              </a:buClr>
              <a:buFont typeface="+mj-lt"/>
              <a:buAutoNum type="arabicPeriod"/>
            </a:pPr>
            <a:r>
              <a:rPr lang="en-US" dirty="0"/>
              <a:t>We </a:t>
            </a:r>
            <a:r>
              <a:rPr lang="en-US" u="sng" dirty="0"/>
              <a:t>model</a:t>
            </a:r>
            <a:r>
              <a:rPr lang="en-US" dirty="0"/>
              <a:t> and </a:t>
            </a:r>
            <a:r>
              <a:rPr lang="en-US" u="sng" dirty="0"/>
              <a:t>simulate</a:t>
            </a:r>
            <a:r>
              <a:rPr lang="en-US" dirty="0"/>
              <a:t> simple biomolecular oscillators </a:t>
            </a:r>
            <a:r>
              <a:rPr lang="en-US" i="1" dirty="0"/>
              <a:t>that have similar oscillatory behavior to the NF-kB</a:t>
            </a:r>
            <a:r>
              <a:rPr lang="en-US" dirty="0"/>
              <a:t>;</a:t>
            </a:r>
          </a:p>
          <a:p>
            <a:pPr marL="514350" indent="-514350">
              <a:buClr>
                <a:srgbClr val="00B050"/>
              </a:buClr>
              <a:buFont typeface="+mj-lt"/>
              <a:buAutoNum type="arabicPeriod"/>
            </a:pPr>
            <a:r>
              <a:rPr lang="en-US" dirty="0"/>
              <a:t>We </a:t>
            </a:r>
            <a:r>
              <a:rPr lang="en-US" u="sng" dirty="0"/>
              <a:t>analyze</a:t>
            </a:r>
            <a:r>
              <a:rPr lang="en-US" dirty="0"/>
              <a:t> simulation results;</a:t>
            </a:r>
          </a:p>
          <a:p>
            <a:pPr marL="514350" indent="-514350">
              <a:buClr>
                <a:srgbClr val="00B050"/>
              </a:buClr>
              <a:buFont typeface="+mj-lt"/>
              <a:buAutoNum type="arabicPeriod"/>
            </a:pPr>
            <a:r>
              <a:rPr lang="en-US" b="1" dirty="0"/>
              <a:t>We train artificial neural networks</a:t>
            </a:r>
            <a:r>
              <a:rPr lang="en-US" dirty="0"/>
              <a:t> </a:t>
            </a:r>
            <a:r>
              <a:rPr lang="en-US" b="1" dirty="0"/>
              <a:t>to predict model </a:t>
            </a:r>
            <a:r>
              <a:rPr lang="en-US" b="1" u="sng" dirty="0"/>
              <a:t>parameters</a:t>
            </a:r>
            <a:r>
              <a:rPr lang="en-US" b="1" dirty="0"/>
              <a:t> </a:t>
            </a:r>
            <a:r>
              <a:rPr lang="en-US" dirty="0"/>
              <a:t>given the autocorrelation functions;</a:t>
            </a:r>
          </a:p>
          <a:p>
            <a:pPr marL="514350" indent="-514350">
              <a:buClr>
                <a:srgbClr val="00B050"/>
              </a:buClr>
              <a:buFont typeface="+mj-lt"/>
              <a:buAutoNum type="arabicPeriod"/>
            </a:pPr>
            <a:r>
              <a:rPr lang="en-US" dirty="0"/>
              <a:t>SSA simulation of NF-kB model.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541610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F03BC20E-2000-4953-E8C2-882A874C9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749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NF-</a:t>
            </a:r>
            <a:r>
              <a:rPr lang="it-IT" sz="3600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kB</a:t>
            </a:r>
            <a:r>
              <a:rPr lang="it-IT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3600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simulation</a:t>
            </a:r>
            <a:r>
              <a:rPr lang="it-IT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it-IT" sz="3600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</a:t>
            </a:r>
            <a:endParaRPr lang="it-IT" sz="36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D0653C49-5E32-8422-DC74-782DA14A71BB}"/>
                  </a:ext>
                </a:extLst>
              </p:cNvPr>
              <p:cNvSpPr txBox="1"/>
              <p:nvPr/>
            </p:nvSpPr>
            <p:spPr>
              <a:xfrm>
                <a:off x="2511286" y="1450318"/>
                <a:ext cx="829586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n-NO" b="1" dirty="0"/>
                  <a:t>Starting state: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𝐼𝐾𝐾𝑛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𝐼𝐾𝐾𝑎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𝑁𝐹𝑘𝐵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𝑖𝑛𝑎𝑐𝑡𝑖𝑣𝑒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𝑁𝐹𝑘𝐵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𝑎𝑐𝑡𝑖𝑣𝑒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=0, </m:t>
                    </m:r>
                  </m:oMath>
                </a14:m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𝐼𝑘𝐵</m:t>
                        </m:r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𝑖𝑛𝑎𝑐𝑡𝑖𝑣𝑒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=1, 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𝐼𝑘𝐵</m:t>
                        </m:r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𝑎𝑐𝑡𝑖𝑣𝑒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20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𝑖𝑛𝑎𝑐𝑡𝑖𝑣𝑒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=1, 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20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𝑎𝑐𝑡𝑖𝑣𝑒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endParaRPr lang="it-IT" dirty="0"/>
              </a:p>
            </p:txBody>
          </p:sp>
        </mc:Choice>
        <mc:Fallback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D0653C49-5E32-8422-DC74-782DA14A71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286" y="1450318"/>
                <a:ext cx="8295861" cy="646331"/>
              </a:xfrm>
              <a:prstGeom prst="rect">
                <a:avLst/>
              </a:prstGeom>
              <a:blipFill>
                <a:blip r:embed="rId2"/>
                <a:stretch>
                  <a:fillRect l="-661" t="-566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 descr="Immagine che contiene grafico">
            <a:extLst>
              <a:ext uri="{FF2B5EF4-FFF2-40B4-BE49-F238E27FC236}">
                <a16:creationId xmlns:a16="http://schemas.microsoft.com/office/drawing/2014/main" id="{2796651D-6DBC-8BC9-2170-016F92F939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951" y="2047388"/>
            <a:ext cx="9515357" cy="4674087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147B9F1-5410-353B-DC00-DD958E6D5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EB40-6732-4ECF-852F-6F5AF4C0E735}" type="slidenum">
              <a:rPr lang="it-IT" b="1" smtClean="0">
                <a:solidFill>
                  <a:schemeClr val="tx1"/>
                </a:solidFill>
              </a:rPr>
              <a:t>30</a:t>
            </a:fld>
            <a:r>
              <a:rPr lang="it-IT" b="1" dirty="0">
                <a:solidFill>
                  <a:schemeClr val="bg1">
                    <a:lumMod val="50000"/>
                  </a:schemeClr>
                </a:solidFill>
              </a:rPr>
              <a:t>-35</a:t>
            </a:r>
            <a:endParaRPr lang="it-IT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0483744C-C412-5C07-BFDF-5E1FC42179ED}"/>
                  </a:ext>
                </a:extLst>
              </p:cNvPr>
              <p:cNvSpPr txBox="1"/>
              <p:nvPr/>
            </p:nvSpPr>
            <p:spPr>
              <a:xfrm>
                <a:off x="4595191" y="965137"/>
                <a:ext cx="34488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𝑰𝒌𝑩</m:t>
                    </m:r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it-IT" b="1" dirty="0"/>
                  <a:t> OFF           NO OSCILLATIONS</a:t>
                </a:r>
              </a:p>
            </p:txBody>
          </p:sp>
        </mc:Choice>
        <mc:Fallback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0483744C-C412-5C07-BFDF-5E1FC42179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5191" y="965137"/>
                <a:ext cx="3448878" cy="369332"/>
              </a:xfrm>
              <a:prstGeom prst="rect">
                <a:avLst/>
              </a:prstGeom>
              <a:blipFill>
                <a:blip r:embed="rId4"/>
                <a:stretch>
                  <a:fillRect t="-8197" r="-1413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8A24EC25-154C-F1EB-3A09-D9A89CF7C352}"/>
              </a:ext>
            </a:extLst>
          </p:cNvPr>
          <p:cNvCxnSpPr/>
          <p:nvPr/>
        </p:nvCxnSpPr>
        <p:spPr>
          <a:xfrm>
            <a:off x="5694973" y="1149803"/>
            <a:ext cx="4111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ttangolo 8">
            <a:extLst>
              <a:ext uri="{FF2B5EF4-FFF2-40B4-BE49-F238E27FC236}">
                <a16:creationId xmlns:a16="http://schemas.microsoft.com/office/drawing/2014/main" id="{ECAB7B20-23F5-D4D0-BACF-82D86DA3C60B}"/>
              </a:ext>
            </a:extLst>
          </p:cNvPr>
          <p:cNvSpPr/>
          <p:nvPr/>
        </p:nvSpPr>
        <p:spPr>
          <a:xfrm>
            <a:off x="4595191" y="849288"/>
            <a:ext cx="3448878" cy="545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36840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F03BC20E-2000-4953-E8C2-882A874C9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749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NF-</a:t>
            </a:r>
            <a:r>
              <a:rPr lang="it-IT" sz="3600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kB</a:t>
            </a:r>
            <a:r>
              <a:rPr lang="it-IT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3600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simulation</a:t>
            </a:r>
            <a:r>
              <a:rPr lang="it-IT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it-IT" sz="3600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</a:t>
            </a:r>
            <a:endParaRPr lang="it-IT" sz="36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0653C49-5E32-8422-DC74-782DA14A71BB}"/>
              </a:ext>
            </a:extLst>
          </p:cNvPr>
          <p:cNvSpPr txBox="1"/>
          <p:nvPr/>
        </p:nvSpPr>
        <p:spPr>
          <a:xfrm>
            <a:off x="1948069" y="1576003"/>
            <a:ext cx="829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n-NO" b="1" dirty="0"/>
              <a:t>Autocorrelation curve</a:t>
            </a:r>
          </a:p>
        </p:txBody>
      </p:sp>
      <p:pic>
        <p:nvPicPr>
          <p:cNvPr id="3" name="Immagine 2" descr="Immagine che contiene grafico">
            <a:extLst>
              <a:ext uri="{FF2B5EF4-FFF2-40B4-BE49-F238E27FC236}">
                <a16:creationId xmlns:a16="http://schemas.microsoft.com/office/drawing/2014/main" id="{E23FDAB5-8ED6-5383-2218-091FE600A4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304" y="2130000"/>
            <a:ext cx="7834920" cy="4241270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3EACF071-5A35-8796-5116-E4625175B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EB40-6732-4ECF-852F-6F5AF4C0E735}" type="slidenum">
              <a:rPr lang="it-IT" b="1" smtClean="0">
                <a:solidFill>
                  <a:schemeClr val="tx1"/>
                </a:solidFill>
              </a:rPr>
              <a:t>31</a:t>
            </a:fld>
            <a:r>
              <a:rPr lang="it-IT" b="1" dirty="0">
                <a:solidFill>
                  <a:schemeClr val="bg1">
                    <a:lumMod val="50000"/>
                  </a:schemeClr>
                </a:solidFill>
              </a:rPr>
              <a:t>-35</a:t>
            </a:r>
            <a:endParaRPr lang="it-IT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B7545A6D-6E91-10CC-0177-FC83D6E7A895}"/>
                  </a:ext>
                </a:extLst>
              </p:cNvPr>
              <p:cNvSpPr txBox="1"/>
              <p:nvPr/>
            </p:nvSpPr>
            <p:spPr>
              <a:xfrm>
                <a:off x="4621696" y="958074"/>
                <a:ext cx="34488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𝑰𝒌𝑩</m:t>
                    </m:r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it-IT" b="1" dirty="0"/>
                  <a:t> OFF           NO OSCILLATIONS</a:t>
                </a:r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B7545A6D-6E91-10CC-0177-FC83D6E7A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696" y="958074"/>
                <a:ext cx="3448878" cy="369332"/>
              </a:xfrm>
              <a:prstGeom prst="rect">
                <a:avLst/>
              </a:prstGeom>
              <a:blipFill>
                <a:blip r:embed="rId3"/>
                <a:stretch>
                  <a:fillRect t="-8197" r="-1590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35217EF4-EADF-07DA-0BC7-E956B4D23560}"/>
              </a:ext>
            </a:extLst>
          </p:cNvPr>
          <p:cNvCxnSpPr/>
          <p:nvPr/>
        </p:nvCxnSpPr>
        <p:spPr>
          <a:xfrm>
            <a:off x="5721478" y="1142740"/>
            <a:ext cx="4111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ttangolo 7">
            <a:extLst>
              <a:ext uri="{FF2B5EF4-FFF2-40B4-BE49-F238E27FC236}">
                <a16:creationId xmlns:a16="http://schemas.microsoft.com/office/drawing/2014/main" id="{8F859E82-07FF-88C5-401F-9AE6B58EF806}"/>
              </a:ext>
            </a:extLst>
          </p:cNvPr>
          <p:cNvSpPr/>
          <p:nvPr/>
        </p:nvSpPr>
        <p:spPr>
          <a:xfrm>
            <a:off x="4621696" y="958073"/>
            <a:ext cx="3448878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22384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F03BC20E-2000-4953-E8C2-882A874C9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749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NF-</a:t>
            </a:r>
            <a:r>
              <a:rPr lang="it-IT" sz="3600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kB</a:t>
            </a:r>
            <a:r>
              <a:rPr lang="it-IT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3600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simulation</a:t>
            </a:r>
            <a:r>
              <a:rPr lang="it-IT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it-IT" sz="3600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</a:t>
            </a:r>
            <a:endParaRPr lang="it-IT" sz="36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D0653C49-5E32-8422-DC74-782DA14A71BB}"/>
                  </a:ext>
                </a:extLst>
              </p:cNvPr>
              <p:cNvSpPr txBox="1"/>
              <p:nvPr/>
            </p:nvSpPr>
            <p:spPr>
              <a:xfrm>
                <a:off x="2395904" y="1453439"/>
                <a:ext cx="829586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nn-NO" dirty="0"/>
              </a:p>
              <a:p>
                <a:r>
                  <a:rPr lang="nn-NO" b="1" dirty="0"/>
                  <a:t>Starting state: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𝐼𝐾𝐾𝑛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𝐼𝐾𝐾𝑎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𝑁𝐹𝑘𝐵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𝑖𝑛𝑎𝑐𝑡𝑖𝑣𝑒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𝑁𝐹𝑘𝐵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𝑎𝑐𝑡𝑖𝑣𝑒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=0, </m:t>
                    </m:r>
                  </m:oMath>
                </a14:m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𝐼𝑘𝐵</m:t>
                        </m:r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𝑖𝑛𝑎𝑐𝑡𝑖𝑣𝑒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=1, 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𝐼𝑘𝐵</m:t>
                        </m:r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𝑎𝑐𝑡𝑖𝑣𝑒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20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𝑖𝑛𝑎𝑐𝑡𝑖𝑣𝑒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=1, 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20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𝑎𝑐𝑡𝑖𝑣𝑒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endParaRPr lang="it-IT" dirty="0"/>
              </a:p>
            </p:txBody>
          </p:sp>
        </mc:Choice>
        <mc:Fallback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D0653C49-5E32-8422-DC74-782DA14A71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5904" y="1453439"/>
                <a:ext cx="8295861" cy="923330"/>
              </a:xfrm>
              <a:prstGeom prst="rect">
                <a:avLst/>
              </a:prstGeom>
              <a:blipFill>
                <a:blip r:embed="rId2"/>
                <a:stretch>
                  <a:fillRect l="-58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 descr="Immagine che contiene grafico">
            <a:extLst>
              <a:ext uri="{FF2B5EF4-FFF2-40B4-BE49-F238E27FC236}">
                <a16:creationId xmlns:a16="http://schemas.microsoft.com/office/drawing/2014/main" id="{1DD4431C-05FE-EE30-BD39-F97EFC9E6C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694" y="2332728"/>
            <a:ext cx="8906611" cy="4375063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839603A3-756F-B970-54F4-CD0F382B5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EB40-6732-4ECF-852F-6F5AF4C0E735}" type="slidenum">
              <a:rPr lang="it-IT" b="1" smtClean="0">
                <a:solidFill>
                  <a:schemeClr val="tx1"/>
                </a:solidFill>
              </a:rPr>
              <a:t>32</a:t>
            </a:fld>
            <a:r>
              <a:rPr lang="it-IT" b="1" dirty="0">
                <a:solidFill>
                  <a:schemeClr val="bg1">
                    <a:lumMod val="50000"/>
                  </a:schemeClr>
                </a:solidFill>
              </a:rPr>
              <a:t>-35</a:t>
            </a:r>
            <a:endParaRPr lang="it-IT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D764C1B7-51EE-2371-8944-3E14FD9CB77B}"/>
                  </a:ext>
                </a:extLst>
              </p:cNvPr>
              <p:cNvSpPr txBox="1"/>
              <p:nvPr/>
            </p:nvSpPr>
            <p:spPr>
              <a:xfrm>
                <a:off x="4224130" y="1057655"/>
                <a:ext cx="43864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600" b="1" i="1" smtClean="0">
                        <a:latin typeface="Cambria Math" panose="02040503050406030204" pitchFamily="18" charset="0"/>
                      </a:rPr>
                      <m:t>𝑰𝒌𝑩</m:t>
                    </m:r>
                    <m:r>
                      <a:rPr lang="it-IT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it-IT" sz="1600" b="1" dirty="0"/>
                  <a:t> OFF and A20 OFF           NO OSCILLATIONS</a:t>
                </a:r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D764C1B7-51EE-2371-8944-3E14FD9CB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130" y="1057655"/>
                <a:ext cx="4386470" cy="338554"/>
              </a:xfrm>
              <a:prstGeom prst="rect">
                <a:avLst/>
              </a:prstGeom>
              <a:blipFill>
                <a:blip r:embed="rId4"/>
                <a:stretch>
                  <a:fillRect t="-3571" b="-2142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96F1E4BD-A0B7-EDA0-68EC-3BB7F9B4FA78}"/>
              </a:ext>
            </a:extLst>
          </p:cNvPr>
          <p:cNvCxnSpPr/>
          <p:nvPr/>
        </p:nvCxnSpPr>
        <p:spPr>
          <a:xfrm>
            <a:off x="6338278" y="1215817"/>
            <a:ext cx="4111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ttangolo 7">
            <a:extLst>
              <a:ext uri="{FF2B5EF4-FFF2-40B4-BE49-F238E27FC236}">
                <a16:creationId xmlns:a16="http://schemas.microsoft.com/office/drawing/2014/main" id="{9939B143-8710-51B1-5567-A42831002683}"/>
              </a:ext>
            </a:extLst>
          </p:cNvPr>
          <p:cNvSpPr/>
          <p:nvPr/>
        </p:nvSpPr>
        <p:spPr>
          <a:xfrm>
            <a:off x="4224129" y="939058"/>
            <a:ext cx="4253950" cy="5831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7380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F03BC20E-2000-4953-E8C2-882A874C9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749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NF-</a:t>
            </a:r>
            <a:r>
              <a:rPr lang="it-IT" sz="3600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kB</a:t>
            </a:r>
            <a:r>
              <a:rPr lang="it-IT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3600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simulation</a:t>
            </a:r>
            <a:r>
              <a:rPr lang="it-IT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it-IT" sz="3600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</a:t>
            </a:r>
            <a:endParaRPr lang="it-IT" sz="36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0653C49-5E32-8422-DC74-782DA14A71BB}"/>
              </a:ext>
            </a:extLst>
          </p:cNvPr>
          <p:cNvSpPr txBox="1"/>
          <p:nvPr/>
        </p:nvSpPr>
        <p:spPr>
          <a:xfrm>
            <a:off x="2136232" y="1700551"/>
            <a:ext cx="829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err="1"/>
              <a:t>Autocorrelation</a:t>
            </a:r>
            <a:r>
              <a:rPr lang="it-IT" b="1" dirty="0"/>
              <a:t> curve</a:t>
            </a:r>
            <a:endParaRPr lang="it-IT" dirty="0"/>
          </a:p>
        </p:txBody>
      </p:sp>
      <p:pic>
        <p:nvPicPr>
          <p:cNvPr id="6" name="Immagine 5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64131F7E-C607-0B36-0C45-32BCFA34F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232" y="2297642"/>
            <a:ext cx="7809524" cy="4241270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185D1B6D-DD9D-3893-3A96-5441F60F0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EB40-6732-4ECF-852F-6F5AF4C0E735}" type="slidenum">
              <a:rPr lang="it-IT" b="1" smtClean="0">
                <a:solidFill>
                  <a:schemeClr val="tx1"/>
                </a:solidFill>
              </a:rPr>
              <a:t>33</a:t>
            </a:fld>
            <a:r>
              <a:rPr lang="it-IT" b="1" dirty="0">
                <a:solidFill>
                  <a:schemeClr val="bg1">
                    <a:lumMod val="50000"/>
                  </a:schemeClr>
                </a:solidFill>
              </a:rPr>
              <a:t>-35</a:t>
            </a:r>
            <a:endParaRPr lang="it-IT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CA2103DB-F01A-2899-1B45-070A429618D2}"/>
                  </a:ext>
                </a:extLst>
              </p:cNvPr>
              <p:cNvSpPr txBox="1"/>
              <p:nvPr/>
            </p:nvSpPr>
            <p:spPr>
              <a:xfrm>
                <a:off x="4356651" y="980674"/>
                <a:ext cx="43864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600" b="1" i="1" smtClean="0">
                        <a:latin typeface="Cambria Math" panose="02040503050406030204" pitchFamily="18" charset="0"/>
                      </a:rPr>
                      <m:t>𝑰𝒌𝑩</m:t>
                    </m:r>
                    <m:r>
                      <a:rPr lang="it-IT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it-IT" sz="1600" b="1" dirty="0"/>
                  <a:t> OFF and A20 OFF           NO OSCILLATIONS</a:t>
                </a:r>
              </a:p>
            </p:txBody>
          </p:sp>
        </mc:Choice>
        <mc:Fallback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CA2103DB-F01A-2899-1B45-070A42961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651" y="980674"/>
                <a:ext cx="4386470" cy="338554"/>
              </a:xfrm>
              <a:prstGeom prst="rect">
                <a:avLst/>
              </a:prstGeom>
              <a:blipFill>
                <a:blip r:embed="rId3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2B03745C-8A85-8171-9919-FE886D07B5F8}"/>
              </a:ext>
            </a:extLst>
          </p:cNvPr>
          <p:cNvCxnSpPr/>
          <p:nvPr/>
        </p:nvCxnSpPr>
        <p:spPr>
          <a:xfrm>
            <a:off x="6470799" y="1138836"/>
            <a:ext cx="4111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ttangolo 9">
            <a:extLst>
              <a:ext uri="{FF2B5EF4-FFF2-40B4-BE49-F238E27FC236}">
                <a16:creationId xmlns:a16="http://schemas.microsoft.com/office/drawing/2014/main" id="{656FAD2A-33F9-810F-978E-6641ECD37E8E}"/>
              </a:ext>
            </a:extLst>
          </p:cNvPr>
          <p:cNvSpPr/>
          <p:nvPr/>
        </p:nvSpPr>
        <p:spPr>
          <a:xfrm>
            <a:off x="4343824" y="869671"/>
            <a:ext cx="4253950" cy="5831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27771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90C880-1803-FD29-DB67-10A7C0ED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err="1"/>
              <a:t>Conclusions</a:t>
            </a:r>
            <a:endParaRPr lang="it-IT" b="1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27D08FD-DB80-E414-A295-0EA5B16D154A}"/>
              </a:ext>
            </a:extLst>
          </p:cNvPr>
          <p:cNvSpPr txBox="1"/>
          <p:nvPr/>
        </p:nvSpPr>
        <p:spPr>
          <a:xfrm>
            <a:off x="1351722" y="2173357"/>
            <a:ext cx="97668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 err="1"/>
              <a:t>Hybrid</a:t>
            </a:r>
            <a:r>
              <a:rPr lang="it-IT" sz="3200" dirty="0"/>
              <a:t> </a:t>
            </a:r>
            <a:r>
              <a:rPr lang="it-IT" sz="3200" dirty="0" err="1"/>
              <a:t>algorithm</a:t>
            </a:r>
            <a:r>
              <a:rPr lang="it-IT" sz="3200" dirty="0"/>
              <a:t> </a:t>
            </a:r>
            <a:r>
              <a:rPr lang="it-IT" sz="3200" dirty="0" err="1"/>
              <a:t>faster</a:t>
            </a:r>
            <a:r>
              <a:rPr lang="it-IT" sz="3200" dirty="0"/>
              <a:t> </a:t>
            </a:r>
            <a:r>
              <a:rPr lang="it-IT" sz="3200" dirty="0" err="1"/>
              <a:t>than</a:t>
            </a:r>
            <a:r>
              <a:rPr lang="it-IT" sz="3200" dirty="0"/>
              <a:t> SSA with high </a:t>
            </a:r>
            <a:r>
              <a:rPr lang="it-IT" sz="3200" dirty="0" err="1"/>
              <a:t>number</a:t>
            </a:r>
            <a:r>
              <a:rPr lang="it-IT" sz="3200" dirty="0"/>
              <a:t> of </a:t>
            </a:r>
            <a:r>
              <a:rPr lang="it-IT" sz="3200" dirty="0" err="1"/>
              <a:t>molecules</a:t>
            </a:r>
            <a:r>
              <a:rPr lang="it-IT" sz="3200" dirty="0"/>
              <a:t> </a:t>
            </a:r>
            <a:r>
              <a:rPr lang="it-IT" sz="3200" dirty="0" err="1"/>
              <a:t>produced</a:t>
            </a:r>
            <a:r>
              <a:rPr lang="it-IT" sz="32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/>
              <a:t>ANN </a:t>
            </a:r>
            <a:r>
              <a:rPr lang="it-IT" sz="3200" dirty="0" err="1"/>
              <a:t>learn</a:t>
            </a:r>
            <a:r>
              <a:rPr lang="it-IT" sz="3200" dirty="0"/>
              <a:t> to </a:t>
            </a:r>
            <a:r>
              <a:rPr lang="it-IT" sz="3200" dirty="0" err="1"/>
              <a:t>predict</a:t>
            </a:r>
            <a:r>
              <a:rPr lang="it-IT" sz="3200" dirty="0"/>
              <a:t> model </a:t>
            </a:r>
            <a:r>
              <a:rPr lang="it-IT" sz="3200" dirty="0" err="1"/>
              <a:t>parameters</a:t>
            </a:r>
            <a:r>
              <a:rPr lang="it-IT" sz="3200" dirty="0"/>
              <a:t> + </a:t>
            </a:r>
            <a:r>
              <a:rPr lang="it-IT" sz="3200" dirty="0" err="1"/>
              <a:t>gives</a:t>
            </a:r>
            <a:r>
              <a:rPr lang="it-IT" sz="3200" dirty="0"/>
              <a:t> information </a:t>
            </a:r>
            <a:r>
              <a:rPr lang="it-IT" sz="3200" dirty="0" err="1"/>
              <a:t>about</a:t>
            </a:r>
            <a:r>
              <a:rPr lang="it-IT" sz="3200" dirty="0"/>
              <a:t> </a:t>
            </a:r>
            <a:r>
              <a:rPr lang="it-IT" sz="3200" dirty="0" err="1"/>
              <a:t>molecular</a:t>
            </a:r>
            <a:r>
              <a:rPr lang="it-IT" sz="3200" dirty="0"/>
              <a:t> </a:t>
            </a:r>
            <a:r>
              <a:rPr lang="it-IT" sz="3200" dirty="0" err="1"/>
              <a:t>species</a:t>
            </a:r>
            <a:r>
              <a:rPr lang="it-IT" sz="32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/>
              <a:t>NF-</a:t>
            </a:r>
            <a:r>
              <a:rPr lang="it-IT" sz="3200" dirty="0" err="1"/>
              <a:t>kB</a:t>
            </a:r>
            <a:r>
              <a:rPr lang="it-IT" sz="3200" dirty="0"/>
              <a:t> model SSA </a:t>
            </a:r>
            <a:r>
              <a:rPr lang="it-IT" sz="3200" dirty="0" err="1"/>
              <a:t>simulation</a:t>
            </a:r>
            <a:r>
              <a:rPr lang="it-IT" sz="3200" dirty="0"/>
              <a:t> </a:t>
            </a:r>
            <a:r>
              <a:rPr lang="it-IT" sz="3200" dirty="0" err="1"/>
              <a:t>agrees</a:t>
            </a:r>
            <a:r>
              <a:rPr lang="it-IT" sz="3200" dirty="0"/>
              <a:t> with </a:t>
            </a:r>
            <a:r>
              <a:rPr lang="it-IT" sz="3200" dirty="0" err="1"/>
              <a:t>experimental</a:t>
            </a:r>
            <a:r>
              <a:rPr lang="it-IT" sz="3200" dirty="0"/>
              <a:t> </a:t>
            </a:r>
            <a:r>
              <a:rPr lang="it-IT" sz="3200" dirty="0" err="1"/>
              <a:t>results</a:t>
            </a:r>
            <a:r>
              <a:rPr lang="it-IT" sz="3200" dirty="0"/>
              <a:t> (</a:t>
            </a:r>
            <a:r>
              <a:rPr lang="it-IT" sz="3200" dirty="0" err="1"/>
              <a:t>oscillatory</a:t>
            </a:r>
            <a:r>
              <a:rPr lang="it-IT" sz="3200" dirty="0"/>
              <a:t> </a:t>
            </a:r>
            <a:r>
              <a:rPr lang="it-IT" sz="3200" dirty="0" err="1"/>
              <a:t>behavior</a:t>
            </a:r>
            <a:r>
              <a:rPr lang="it-IT" sz="3200" dirty="0"/>
              <a:t> </a:t>
            </a:r>
            <a:r>
              <a:rPr lang="it-IT" sz="3200" dirty="0" err="1"/>
              <a:t>analysis</a:t>
            </a:r>
            <a:r>
              <a:rPr lang="it-IT" sz="3200" dirty="0"/>
              <a:t>) 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81733AA-5ED5-48CA-D5D5-DB4459B61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EB40-6732-4ECF-852F-6F5AF4C0E735}" type="slidenum">
              <a:rPr lang="it-IT" b="1" smtClean="0">
                <a:solidFill>
                  <a:schemeClr val="tx1"/>
                </a:solidFill>
              </a:rPr>
              <a:t>34</a:t>
            </a:fld>
            <a:r>
              <a:rPr lang="it-IT" b="1" dirty="0">
                <a:solidFill>
                  <a:schemeClr val="bg1">
                    <a:lumMod val="50000"/>
                  </a:schemeClr>
                </a:solidFill>
              </a:rPr>
              <a:t>-35</a:t>
            </a:r>
            <a:endParaRPr lang="it-IT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6066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DBE323-2D99-78BA-9379-AB6DA01F0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it-IT" b="1" dirty="0"/>
              <a:t>Thanks for </a:t>
            </a:r>
            <a:r>
              <a:rPr lang="it-IT" b="1" dirty="0" err="1"/>
              <a:t>your</a:t>
            </a:r>
            <a:r>
              <a:rPr lang="it-IT" b="1" dirty="0"/>
              <a:t> </a:t>
            </a:r>
            <a:r>
              <a:rPr lang="it-IT" b="1" dirty="0" err="1"/>
              <a:t>attention</a:t>
            </a:r>
            <a:r>
              <a:rPr lang="it-IT" b="1" dirty="0"/>
              <a:t> !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1F9DF88F-90AE-6B92-E116-6E84B0D5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35</a:t>
            </a:r>
            <a:r>
              <a:rPr lang="it-IT" b="1" dirty="0">
                <a:solidFill>
                  <a:schemeClr val="bg1">
                    <a:lumMod val="50000"/>
                  </a:schemeClr>
                </a:solidFill>
              </a:rPr>
              <a:t>-35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519E8D9-33BE-8686-DDD6-7857B8FD5D81}"/>
              </a:ext>
            </a:extLst>
          </p:cNvPr>
          <p:cNvSpPr txBox="1"/>
          <p:nvPr/>
        </p:nvSpPr>
        <p:spPr>
          <a:xfrm>
            <a:off x="3147390" y="4091781"/>
            <a:ext cx="6453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u="sng" dirty="0">
                <a:solidFill>
                  <a:schemeClr val="accent1"/>
                </a:solidFill>
                <a:hlinkClick r:id="rId2"/>
              </a:rPr>
              <a:t>https://github.com/ManuelaCarriero/PyExTra</a:t>
            </a:r>
            <a:endParaRPr lang="it-IT" sz="2400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1790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CD2417-CE2D-B9C0-127F-2883D0600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it-IT" dirty="0" err="1"/>
              <a:t>Appendix</a:t>
            </a:r>
            <a:r>
              <a:rPr lang="it-IT" dirty="0"/>
              <a:t> A: Fast Fourier </a:t>
            </a:r>
            <a:r>
              <a:rPr lang="it-IT" dirty="0" err="1"/>
              <a:t>Transform</a:t>
            </a:r>
            <a:r>
              <a:rPr lang="it-IT" dirty="0"/>
              <a:t> plots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99C4701-598E-82A4-3C0D-BE4E7BAC5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EB40-6732-4ECF-852F-6F5AF4C0E735}" type="slidenum">
              <a:rPr lang="it-IT" smtClean="0"/>
              <a:t>36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97059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D257768A-FCCA-F745-3FD9-973AEF9C9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8113" y="-375664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/>
              <a:t>FFT (First protein synthesis model)</a:t>
            </a:r>
          </a:p>
        </p:txBody>
      </p:sp>
      <p:pic>
        <p:nvPicPr>
          <p:cNvPr id="6" name="Immagine 5" descr="Immagine che contiene grafico">
            <a:extLst>
              <a:ext uri="{FF2B5EF4-FFF2-40B4-BE49-F238E27FC236}">
                <a16:creationId xmlns:a16="http://schemas.microsoft.com/office/drawing/2014/main" id="{29CAF490-FAE6-C783-9CF1-7451C12E0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888" y="3973235"/>
            <a:ext cx="6765169" cy="2621503"/>
          </a:xfrm>
          <a:prstGeom prst="rect">
            <a:avLst/>
          </a:prstGeom>
        </p:spPr>
      </p:pic>
      <p:pic>
        <p:nvPicPr>
          <p:cNvPr id="3" name="Immagine 2" descr="Immagine che contiene grafico">
            <a:extLst>
              <a:ext uri="{FF2B5EF4-FFF2-40B4-BE49-F238E27FC236}">
                <a16:creationId xmlns:a16="http://schemas.microsoft.com/office/drawing/2014/main" id="{97E2BA9D-F639-DF81-304E-2F225373AC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134" y="899995"/>
            <a:ext cx="6990675" cy="2621502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1D7B92D-80B4-24BF-9A65-518AB46E5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EB40-6732-4ECF-852F-6F5AF4C0E735}" type="slidenum">
              <a:rPr lang="it-IT" b="1" smtClean="0">
                <a:solidFill>
                  <a:schemeClr val="tx1"/>
                </a:solidFill>
              </a:rPr>
              <a:t>37</a:t>
            </a:fld>
            <a:endParaRPr lang="it-IT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6645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D257768A-FCCA-F745-3FD9-973AEF9C9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8113" y="-375664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/>
              <a:t>FFT (First protein synthesis model)</a:t>
            </a:r>
          </a:p>
        </p:txBody>
      </p:sp>
      <p:pic>
        <p:nvPicPr>
          <p:cNvPr id="3" name="Immagine 2" descr="Immagine che contiene grafico">
            <a:extLst>
              <a:ext uri="{FF2B5EF4-FFF2-40B4-BE49-F238E27FC236}">
                <a16:creationId xmlns:a16="http://schemas.microsoft.com/office/drawing/2014/main" id="{32463FF0-3270-D65C-6AAF-BEB71FF0E6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560" y="921969"/>
            <a:ext cx="7857347" cy="2946505"/>
          </a:xfrm>
          <a:prstGeom prst="rect">
            <a:avLst/>
          </a:prstGeom>
        </p:spPr>
      </p:pic>
      <p:pic>
        <p:nvPicPr>
          <p:cNvPr id="7" name="Immagine 6" descr="Immagine che contiene grafico">
            <a:extLst>
              <a:ext uri="{FF2B5EF4-FFF2-40B4-BE49-F238E27FC236}">
                <a16:creationId xmlns:a16="http://schemas.microsoft.com/office/drawing/2014/main" id="{6DACC97A-E6B5-2E00-D654-922A538196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561" y="3911495"/>
            <a:ext cx="7857347" cy="2946505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38B291FA-7F4D-9E45-6935-5BB349EB0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EB40-6732-4ECF-852F-6F5AF4C0E735}" type="slidenum">
              <a:rPr lang="it-IT" b="1" smtClean="0">
                <a:solidFill>
                  <a:schemeClr val="tx1"/>
                </a:solidFill>
              </a:rPr>
              <a:t>38</a:t>
            </a:fld>
            <a:endParaRPr lang="it-IT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2422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D257768A-FCCA-F745-3FD9-973AEF9C9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8113" y="-375664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/>
              <a:t>FFT (</a:t>
            </a:r>
            <a:r>
              <a:rPr lang="en-US" b="1" dirty="0" err="1"/>
              <a:t>Autorepressor</a:t>
            </a:r>
            <a:r>
              <a:rPr lang="en-US" b="1" dirty="0"/>
              <a:t> model)</a:t>
            </a:r>
          </a:p>
        </p:txBody>
      </p:sp>
      <p:pic>
        <p:nvPicPr>
          <p:cNvPr id="5" name="Immagine 4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47C05C30-0BDA-CF2D-7F3A-790D239BC7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498" y="3720996"/>
            <a:ext cx="8365345" cy="3137004"/>
          </a:xfrm>
          <a:prstGeom prst="rect">
            <a:avLst/>
          </a:prstGeom>
        </p:spPr>
      </p:pic>
      <p:pic>
        <p:nvPicPr>
          <p:cNvPr id="8" name="Immagine 7" descr="Immagine che contiene grafico">
            <a:extLst>
              <a:ext uri="{FF2B5EF4-FFF2-40B4-BE49-F238E27FC236}">
                <a16:creationId xmlns:a16="http://schemas.microsoft.com/office/drawing/2014/main" id="{1D10FA5B-FA50-D2A1-1DBB-8AAD1610EB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455" y="656033"/>
            <a:ext cx="8259432" cy="3097287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74196405-CE17-0927-29CE-1388E9D09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EB40-6732-4ECF-852F-6F5AF4C0E735}" type="slidenum">
              <a:rPr lang="it-IT" b="1" smtClean="0">
                <a:solidFill>
                  <a:schemeClr val="tx1"/>
                </a:solidFill>
              </a:rPr>
              <a:t>39</a:t>
            </a:fld>
            <a:endParaRPr lang="it-IT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009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3274B5-CB39-F771-3947-252AFF75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Workflow</a:t>
            </a:r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C093C6E3-9389-C20C-97D0-975AD5356D0E}"/>
              </a:ext>
            </a:extLst>
          </p:cNvPr>
          <p:cNvSpPr/>
          <p:nvPr/>
        </p:nvSpPr>
        <p:spPr>
          <a:xfrm>
            <a:off x="159026" y="1593229"/>
            <a:ext cx="11873948" cy="1205948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FFD652E-2657-68C8-E4F2-4858B8B8F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EB40-6732-4ECF-852F-6F5AF4C0E735}" type="slidenum">
              <a:rPr lang="it-IT" b="1" smtClean="0">
                <a:solidFill>
                  <a:schemeClr val="tx1"/>
                </a:solidFill>
              </a:rPr>
              <a:t>4</a:t>
            </a:fld>
            <a:r>
              <a:rPr lang="it-IT" b="1" dirty="0">
                <a:solidFill>
                  <a:schemeClr val="bg1">
                    <a:lumMod val="50000"/>
                  </a:schemeClr>
                </a:solidFill>
              </a:rPr>
              <a:t>-35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54106D2A-98B3-1BD8-BD92-A5350535E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Clr>
                <a:srgbClr val="00B050"/>
              </a:buClr>
              <a:buFont typeface="+mj-lt"/>
              <a:buAutoNum type="arabicPeriod"/>
            </a:pPr>
            <a:r>
              <a:rPr lang="en-US" dirty="0"/>
              <a:t>We deepen into </a:t>
            </a:r>
            <a:r>
              <a:rPr lang="en-US" u="sng" dirty="0"/>
              <a:t>stochastic simulation algorithms </a:t>
            </a:r>
            <a:r>
              <a:rPr lang="en-US" b="1" dirty="0"/>
              <a:t>(Chemical Master Equation)</a:t>
            </a:r>
            <a:r>
              <a:rPr lang="en-US" dirty="0"/>
              <a:t>;</a:t>
            </a:r>
          </a:p>
          <a:p>
            <a:pPr marL="514350" indent="-514350">
              <a:buClr>
                <a:srgbClr val="00B050"/>
              </a:buClr>
              <a:buFont typeface="+mj-lt"/>
              <a:buAutoNum type="arabicPeriod"/>
            </a:pPr>
            <a:r>
              <a:rPr lang="en-US" dirty="0"/>
              <a:t>We </a:t>
            </a:r>
            <a:r>
              <a:rPr lang="en-US" u="sng" dirty="0"/>
              <a:t>model</a:t>
            </a:r>
            <a:r>
              <a:rPr lang="en-US" dirty="0"/>
              <a:t> and </a:t>
            </a:r>
            <a:r>
              <a:rPr lang="en-US" u="sng" dirty="0"/>
              <a:t>simulate</a:t>
            </a:r>
            <a:r>
              <a:rPr lang="en-US" dirty="0"/>
              <a:t> simple biomolecular oscillators </a:t>
            </a:r>
            <a:r>
              <a:rPr lang="en-US" i="1" dirty="0"/>
              <a:t>that have similar oscillatory behavior to the NF-kB</a:t>
            </a:r>
            <a:r>
              <a:rPr lang="en-US" dirty="0"/>
              <a:t>;</a:t>
            </a:r>
          </a:p>
          <a:p>
            <a:pPr marL="514350" indent="-514350">
              <a:buClr>
                <a:srgbClr val="00B050"/>
              </a:buClr>
              <a:buFont typeface="+mj-lt"/>
              <a:buAutoNum type="arabicPeriod"/>
            </a:pPr>
            <a:r>
              <a:rPr lang="en-US" dirty="0"/>
              <a:t>We </a:t>
            </a:r>
            <a:r>
              <a:rPr lang="en-US" u="sng" dirty="0"/>
              <a:t>analyze</a:t>
            </a:r>
            <a:r>
              <a:rPr lang="en-US" dirty="0"/>
              <a:t> simulation results;</a:t>
            </a:r>
          </a:p>
          <a:p>
            <a:pPr marL="514350" indent="-514350">
              <a:buClr>
                <a:srgbClr val="00B050"/>
              </a:buClr>
              <a:buFont typeface="+mj-lt"/>
              <a:buAutoNum type="arabicPeriod"/>
            </a:pPr>
            <a:r>
              <a:rPr lang="en-US" b="1" dirty="0"/>
              <a:t>We train artificial neural networks</a:t>
            </a:r>
            <a:r>
              <a:rPr lang="en-US" dirty="0"/>
              <a:t> </a:t>
            </a:r>
            <a:r>
              <a:rPr lang="en-US" b="1" dirty="0"/>
              <a:t>to predict model </a:t>
            </a:r>
            <a:r>
              <a:rPr lang="en-US" b="1" u="sng" dirty="0"/>
              <a:t>parameters</a:t>
            </a:r>
            <a:r>
              <a:rPr lang="en-US" b="1" dirty="0"/>
              <a:t> </a:t>
            </a:r>
            <a:r>
              <a:rPr lang="en-US" dirty="0"/>
              <a:t>given the autocorrelation functions;</a:t>
            </a:r>
          </a:p>
          <a:p>
            <a:pPr marL="514350" indent="-514350">
              <a:buClr>
                <a:srgbClr val="00B050"/>
              </a:buClr>
              <a:buFont typeface="+mj-lt"/>
              <a:buAutoNum type="arabicPeriod"/>
            </a:pPr>
            <a:r>
              <a:rPr lang="en-US" dirty="0"/>
              <a:t>SSA simulation of NF-kB model.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271314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D257768A-FCCA-F745-3FD9-973AEF9C9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8113" y="-375664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/>
              <a:t>FFT (Toggle-Switch model)</a:t>
            </a:r>
          </a:p>
        </p:txBody>
      </p:sp>
      <p:pic>
        <p:nvPicPr>
          <p:cNvPr id="3" name="Immagine 2" descr="Immagine che contiene grafico">
            <a:extLst>
              <a:ext uri="{FF2B5EF4-FFF2-40B4-BE49-F238E27FC236}">
                <a16:creationId xmlns:a16="http://schemas.microsoft.com/office/drawing/2014/main" id="{ADE985ED-FA20-91BB-0C77-C20CEEC748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698" y="856645"/>
            <a:ext cx="7822602" cy="2933476"/>
          </a:xfrm>
          <a:prstGeom prst="rect">
            <a:avLst/>
          </a:prstGeom>
        </p:spPr>
      </p:pic>
      <p:pic>
        <p:nvPicPr>
          <p:cNvPr id="7" name="Immagine 6" descr="Immagine che contiene grafico">
            <a:extLst>
              <a:ext uri="{FF2B5EF4-FFF2-40B4-BE49-F238E27FC236}">
                <a16:creationId xmlns:a16="http://schemas.microsoft.com/office/drawing/2014/main" id="{04812BB4-C575-3911-8A46-43A5724C6F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573" y="3747051"/>
            <a:ext cx="7489727" cy="2933476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7FFBC234-FF91-4B50-E7A4-E1EF6613D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EB40-6732-4ECF-852F-6F5AF4C0E735}" type="slidenum">
              <a:rPr lang="it-IT" b="1" smtClean="0">
                <a:solidFill>
                  <a:schemeClr val="tx1"/>
                </a:solidFill>
              </a:rPr>
              <a:t>40</a:t>
            </a:fld>
            <a:endParaRPr lang="it-IT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8299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CD2417-CE2D-B9C0-127F-2883D0600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it-IT" dirty="0" err="1"/>
              <a:t>Appendix</a:t>
            </a:r>
            <a:r>
              <a:rPr lang="it-IT" dirty="0"/>
              <a:t> B: </a:t>
            </a:r>
            <a:r>
              <a:rPr lang="it-IT" dirty="0" err="1"/>
              <a:t>Hybrid</a:t>
            </a:r>
            <a:r>
              <a:rPr lang="it-IT" dirty="0"/>
              <a:t> </a:t>
            </a:r>
            <a:r>
              <a:rPr lang="it-IT" dirty="0" err="1"/>
              <a:t>Algorithm</a:t>
            </a:r>
            <a:r>
              <a:rPr lang="it-IT" dirty="0"/>
              <a:t> </a:t>
            </a:r>
            <a:r>
              <a:rPr lang="it-IT" dirty="0" err="1"/>
              <a:t>Results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99C4701-598E-82A4-3C0D-BE4E7BAC5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EB40-6732-4ECF-852F-6F5AF4C0E735}" type="slidenum">
              <a:rPr lang="it-IT" smtClean="0"/>
              <a:t>41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54667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C3CDD8DC-1E05-8459-16DA-EE9CBFAA8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30832"/>
            <a:ext cx="10515600" cy="1325563"/>
          </a:xfrm>
        </p:spPr>
        <p:txBody>
          <a:bodyPr/>
          <a:lstStyle/>
          <a:p>
            <a:pPr algn="ctr"/>
            <a:r>
              <a:rPr lang="it-IT" dirty="0" err="1"/>
              <a:t>Hybrid</a:t>
            </a:r>
            <a:r>
              <a:rPr lang="it-IT" dirty="0"/>
              <a:t> </a:t>
            </a:r>
            <a:r>
              <a:rPr lang="it-IT" dirty="0" err="1"/>
              <a:t>Algorithm</a:t>
            </a:r>
            <a:r>
              <a:rPr lang="it-IT" dirty="0"/>
              <a:t> </a:t>
            </a:r>
            <a:r>
              <a:rPr lang="it-IT" sz="4000" dirty="0"/>
              <a:t>(</a:t>
            </a:r>
            <a:r>
              <a:rPr lang="it-IT" sz="4000" dirty="0" err="1"/>
              <a:t>results</a:t>
            </a:r>
            <a:r>
              <a:rPr lang="it-IT" sz="4000" dirty="0"/>
              <a:t>)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3B72321E-1DB4-E700-CC70-743C98BAD2FF}"/>
                  </a:ext>
                </a:extLst>
              </p:cNvPr>
              <p:cNvSpPr txBox="1"/>
              <p:nvPr/>
            </p:nvSpPr>
            <p:spPr>
              <a:xfrm>
                <a:off x="1669774" y="863898"/>
                <a:ext cx="885245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=1,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=0.5,</m:t>
                      </m:r>
                      <m:sSub>
                        <m:sSubPr>
                          <m:ctrlPr>
                            <a:rPr lang="it-IT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=0.1,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=1,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=0.1 </m:t>
                      </m:r>
                    </m:oMath>
                  </m:oMathPara>
                </a14:m>
                <a:endParaRPr lang="it-IT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it-IT" dirty="0"/>
              </a:p>
              <a:p>
                <a:pPr algn="ctr"/>
                <a:endParaRPr lang="it-IT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3B72321E-1DB4-E700-CC70-743C98BAD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774" y="863898"/>
                <a:ext cx="8852452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D908B143-963A-DBC9-096B-56789C0BB3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060" y="1485576"/>
            <a:ext cx="7513880" cy="5372424"/>
          </a:xfrm>
          <a:prstGeom prst="rect">
            <a:avLst/>
          </a:prstGeom>
        </p:spPr>
      </p:pic>
      <p:graphicFrame>
        <p:nvGraphicFramePr>
          <p:cNvPr id="2" name="Tabella 4">
            <a:extLst>
              <a:ext uri="{FF2B5EF4-FFF2-40B4-BE49-F238E27FC236}">
                <a16:creationId xmlns:a16="http://schemas.microsoft.com/office/drawing/2014/main" id="{7F1C1492-8470-F71B-099E-134EF33A645C}"/>
              </a:ext>
            </a:extLst>
          </p:cNvPr>
          <p:cNvGraphicFramePr>
            <a:graphicFrameLocks noGrp="1"/>
          </p:cNvGraphicFramePr>
          <p:nvPr/>
        </p:nvGraphicFramePr>
        <p:xfrm>
          <a:off x="9271495" y="1994043"/>
          <a:ext cx="2501462" cy="1384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731">
                  <a:extLst>
                    <a:ext uri="{9D8B030D-6E8A-4147-A177-3AD203B41FA5}">
                      <a16:colId xmlns:a16="http://schemas.microsoft.com/office/drawing/2014/main" val="3724356704"/>
                    </a:ext>
                  </a:extLst>
                </a:gridCol>
                <a:gridCol w="1250731">
                  <a:extLst>
                    <a:ext uri="{9D8B030D-6E8A-4147-A177-3AD203B41FA5}">
                      <a16:colId xmlns:a16="http://schemas.microsoft.com/office/drawing/2014/main" val="270579501"/>
                    </a:ext>
                  </a:extLst>
                </a:gridCol>
              </a:tblGrid>
              <a:tr h="461665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1625713"/>
                  </a:ext>
                </a:extLst>
              </a:tr>
              <a:tr h="461665"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SSA</a:t>
                      </a: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highlight>
                            <a:srgbClr val="FFFF00"/>
                          </a:highlight>
                        </a:rPr>
                        <a:t>718s</a:t>
                      </a: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17807"/>
                  </a:ext>
                </a:extLst>
              </a:tr>
              <a:tr h="461665">
                <a:tc>
                  <a:txBody>
                    <a:bodyPr/>
                    <a:lstStyle/>
                    <a:p>
                      <a:r>
                        <a:rPr lang="it-IT" b="1" dirty="0" err="1"/>
                        <a:t>Hybrid</a:t>
                      </a:r>
                      <a:endParaRPr lang="it-IT" b="1" dirty="0"/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highlight>
                            <a:srgbClr val="FFFF00"/>
                          </a:highlight>
                        </a:rPr>
                        <a:t>8s</a:t>
                      </a: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5208129"/>
                  </a:ext>
                </a:extLst>
              </a:tr>
            </a:tbl>
          </a:graphicData>
        </a:graphic>
      </p:graphicFrame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0B7033E-1551-01FF-6C30-37F9897DB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EB40-6732-4ECF-852F-6F5AF4C0E735}" type="slidenum">
              <a:rPr lang="it-IT" b="1" smtClean="0">
                <a:solidFill>
                  <a:schemeClr val="tx1"/>
                </a:solidFill>
              </a:rPr>
              <a:t>42</a:t>
            </a:fld>
            <a:r>
              <a:rPr lang="it-IT" b="1" dirty="0">
                <a:solidFill>
                  <a:schemeClr val="bg1">
                    <a:lumMod val="50000"/>
                  </a:schemeClr>
                </a:solidFill>
              </a:rPr>
              <a:t>-35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72909CC8-CD59-4B1C-67F9-492C2A4967BB}"/>
              </a:ext>
            </a:extLst>
          </p:cNvPr>
          <p:cNvSpPr/>
          <p:nvPr/>
        </p:nvSpPr>
        <p:spPr>
          <a:xfrm>
            <a:off x="79685" y="985790"/>
            <a:ext cx="3316453" cy="100825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 descr="Immagine che contiene diagramma, schematico">
            <a:extLst>
              <a:ext uri="{FF2B5EF4-FFF2-40B4-BE49-F238E27FC236}">
                <a16:creationId xmlns:a16="http://schemas.microsoft.com/office/drawing/2014/main" id="{572270FD-C132-2442-0172-00E20D85E8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2" y="1051758"/>
            <a:ext cx="3286956" cy="92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6320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A39EEDBC-6AF0-9787-93EF-F46A64276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7" y="0"/>
            <a:ext cx="10515600" cy="1325563"/>
          </a:xfrm>
        </p:spPr>
        <p:txBody>
          <a:bodyPr/>
          <a:lstStyle/>
          <a:p>
            <a:pPr algn="ctr"/>
            <a:r>
              <a:rPr lang="it-IT" dirty="0" err="1"/>
              <a:t>Hybrid</a:t>
            </a:r>
            <a:r>
              <a:rPr lang="it-IT" dirty="0"/>
              <a:t> </a:t>
            </a:r>
            <a:r>
              <a:rPr lang="it-IT" dirty="0" err="1"/>
              <a:t>Algorithm</a:t>
            </a:r>
            <a:r>
              <a:rPr lang="it-IT" dirty="0"/>
              <a:t> (</a:t>
            </a:r>
            <a:r>
              <a:rPr lang="it-IT" dirty="0" err="1"/>
              <a:t>results</a:t>
            </a:r>
            <a:r>
              <a:rPr lang="it-IT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1FB2FDE8-B6B5-A743-BC44-0EA648D8C930}"/>
                  </a:ext>
                </a:extLst>
              </p:cNvPr>
              <p:cNvSpPr txBox="1"/>
              <p:nvPr/>
            </p:nvSpPr>
            <p:spPr>
              <a:xfrm>
                <a:off x="1669774" y="997969"/>
                <a:ext cx="885245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=1,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=0.5,</m:t>
                      </m:r>
                      <m:sSub>
                        <m:sSubPr>
                          <m:ctrlPr>
                            <a:rPr lang="it-IT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=0.1,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=1,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=0.1 </m:t>
                      </m:r>
                    </m:oMath>
                  </m:oMathPara>
                </a14:m>
                <a:endParaRPr lang="it-IT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it-IT" dirty="0"/>
              </a:p>
              <a:p>
                <a:pPr algn="ctr"/>
                <a:endParaRPr lang="it-IT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1FB2FDE8-B6B5-A743-BC44-0EA648D8C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774" y="997969"/>
                <a:ext cx="8852452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 descr="Immagine che contiene grafico">
            <a:extLst>
              <a:ext uri="{FF2B5EF4-FFF2-40B4-BE49-F238E27FC236}">
                <a16:creationId xmlns:a16="http://schemas.microsoft.com/office/drawing/2014/main" id="{3D1A67FB-3DFA-4A8A-D09D-8AA939FB6C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944" y="1743986"/>
            <a:ext cx="6952046" cy="4970713"/>
          </a:xfrm>
          <a:prstGeom prst="rect">
            <a:avLst/>
          </a:prstGeom>
        </p:spPr>
      </p:pic>
      <p:graphicFrame>
        <p:nvGraphicFramePr>
          <p:cNvPr id="2" name="Tabella 4">
            <a:extLst>
              <a:ext uri="{FF2B5EF4-FFF2-40B4-BE49-F238E27FC236}">
                <a16:creationId xmlns:a16="http://schemas.microsoft.com/office/drawing/2014/main" id="{B84EEF9D-209E-6CB1-CB9B-998B122F06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368771"/>
              </p:ext>
            </p:extLst>
          </p:nvPr>
        </p:nvGraphicFramePr>
        <p:xfrm>
          <a:off x="9271495" y="1994043"/>
          <a:ext cx="2501462" cy="1384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731">
                  <a:extLst>
                    <a:ext uri="{9D8B030D-6E8A-4147-A177-3AD203B41FA5}">
                      <a16:colId xmlns:a16="http://schemas.microsoft.com/office/drawing/2014/main" val="3724356704"/>
                    </a:ext>
                  </a:extLst>
                </a:gridCol>
                <a:gridCol w="1250731">
                  <a:extLst>
                    <a:ext uri="{9D8B030D-6E8A-4147-A177-3AD203B41FA5}">
                      <a16:colId xmlns:a16="http://schemas.microsoft.com/office/drawing/2014/main" val="270579501"/>
                    </a:ext>
                  </a:extLst>
                </a:gridCol>
              </a:tblGrid>
              <a:tr h="461665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1625713"/>
                  </a:ext>
                </a:extLst>
              </a:tr>
              <a:tr h="461665"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SSA</a:t>
                      </a: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highlight>
                            <a:srgbClr val="FFFF00"/>
                          </a:highlight>
                        </a:rPr>
                        <a:t>8.3s</a:t>
                      </a: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17807"/>
                  </a:ext>
                </a:extLst>
              </a:tr>
              <a:tr h="461665">
                <a:tc>
                  <a:txBody>
                    <a:bodyPr/>
                    <a:lstStyle/>
                    <a:p>
                      <a:r>
                        <a:rPr lang="it-IT" b="1" dirty="0" err="1"/>
                        <a:t>Hybrid</a:t>
                      </a:r>
                      <a:endParaRPr lang="it-IT" b="1" dirty="0"/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highlight>
                            <a:srgbClr val="FFFF00"/>
                          </a:highlight>
                        </a:rPr>
                        <a:t>7.9s</a:t>
                      </a: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5208129"/>
                  </a:ext>
                </a:extLst>
              </a:tr>
            </a:tbl>
          </a:graphicData>
        </a:graphic>
      </p:graphicFrame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5041893-4C59-2D3E-9280-78861AE19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EB40-6732-4ECF-852F-6F5AF4C0E735}" type="slidenum">
              <a:rPr lang="it-IT" b="1" smtClean="0">
                <a:solidFill>
                  <a:schemeClr val="tx1"/>
                </a:solidFill>
              </a:rPr>
              <a:t>43</a:t>
            </a:fld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CCDBD3FC-9390-45D6-17B1-ED1D83176A10}"/>
              </a:ext>
            </a:extLst>
          </p:cNvPr>
          <p:cNvSpPr/>
          <p:nvPr/>
        </p:nvSpPr>
        <p:spPr>
          <a:xfrm>
            <a:off x="155291" y="978210"/>
            <a:ext cx="3316453" cy="100825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 descr="Immagine che contiene diagramma, schematico">
            <a:extLst>
              <a:ext uri="{FF2B5EF4-FFF2-40B4-BE49-F238E27FC236}">
                <a16:creationId xmlns:a16="http://schemas.microsoft.com/office/drawing/2014/main" id="{85FD5960-F9B4-B203-B2F2-2C4B6AF09A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39" y="1030648"/>
            <a:ext cx="3286956" cy="92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5545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70E49863-ABC7-1AFF-43E2-8E78D0E52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it-IT" dirty="0" err="1"/>
              <a:t>Hybrid</a:t>
            </a:r>
            <a:r>
              <a:rPr lang="it-IT" dirty="0"/>
              <a:t> </a:t>
            </a:r>
            <a:r>
              <a:rPr lang="it-IT" dirty="0" err="1"/>
              <a:t>Algorithm</a:t>
            </a:r>
            <a:r>
              <a:rPr lang="it-IT" dirty="0"/>
              <a:t> </a:t>
            </a:r>
            <a:r>
              <a:rPr lang="it-IT" sz="4000" dirty="0"/>
              <a:t>(</a:t>
            </a:r>
            <a:r>
              <a:rPr lang="it-IT" sz="4000" dirty="0" err="1"/>
              <a:t>results</a:t>
            </a:r>
            <a:r>
              <a:rPr lang="it-IT" sz="4000" dirty="0"/>
              <a:t> and </a:t>
            </a:r>
            <a:r>
              <a:rPr lang="it-IT" sz="4000" dirty="0" err="1">
                <a:solidFill>
                  <a:srgbClr val="FF0000"/>
                </a:solidFill>
              </a:rPr>
              <a:t>limits</a:t>
            </a:r>
            <a:r>
              <a:rPr lang="it-IT" sz="4000" dirty="0"/>
              <a:t>)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B2CD34A6-DA5F-6703-8D2D-12745BD4000E}"/>
                  </a:ext>
                </a:extLst>
              </p:cNvPr>
              <p:cNvSpPr txBox="1"/>
              <p:nvPr/>
            </p:nvSpPr>
            <p:spPr>
              <a:xfrm>
                <a:off x="1669774" y="993517"/>
                <a:ext cx="885245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=1,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=0.1,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=1,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=0.1 </m:t>
                      </m:r>
                    </m:oMath>
                  </m:oMathPara>
                </a14:m>
                <a:endParaRPr lang="it-IT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it-IT" dirty="0"/>
              </a:p>
              <a:p>
                <a:pPr algn="ctr"/>
                <a:endParaRPr lang="it-IT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B2CD34A6-DA5F-6703-8D2D-12745BD40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774" y="993517"/>
                <a:ext cx="8852452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9EE785F6-DDBE-7A0C-0026-BAA36C6498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198" y="1653170"/>
            <a:ext cx="7217603" cy="5160586"/>
          </a:xfrm>
          <a:prstGeom prst="rect">
            <a:avLst/>
          </a:prstGeom>
        </p:spPr>
      </p:pic>
      <p:graphicFrame>
        <p:nvGraphicFramePr>
          <p:cNvPr id="2" name="Tabella 4">
            <a:extLst>
              <a:ext uri="{FF2B5EF4-FFF2-40B4-BE49-F238E27FC236}">
                <a16:creationId xmlns:a16="http://schemas.microsoft.com/office/drawing/2014/main" id="{DAC57C48-B192-EA0F-7C5E-B975D5C6F53D}"/>
              </a:ext>
            </a:extLst>
          </p:cNvPr>
          <p:cNvGraphicFramePr>
            <a:graphicFrameLocks noGrp="1"/>
          </p:cNvGraphicFramePr>
          <p:nvPr/>
        </p:nvGraphicFramePr>
        <p:xfrm>
          <a:off x="9271495" y="1994043"/>
          <a:ext cx="2501462" cy="1384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731">
                  <a:extLst>
                    <a:ext uri="{9D8B030D-6E8A-4147-A177-3AD203B41FA5}">
                      <a16:colId xmlns:a16="http://schemas.microsoft.com/office/drawing/2014/main" val="3724356704"/>
                    </a:ext>
                  </a:extLst>
                </a:gridCol>
                <a:gridCol w="1250731">
                  <a:extLst>
                    <a:ext uri="{9D8B030D-6E8A-4147-A177-3AD203B41FA5}">
                      <a16:colId xmlns:a16="http://schemas.microsoft.com/office/drawing/2014/main" val="270579501"/>
                    </a:ext>
                  </a:extLst>
                </a:gridCol>
              </a:tblGrid>
              <a:tr h="461665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1625713"/>
                  </a:ext>
                </a:extLst>
              </a:tr>
              <a:tr h="461665"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SSA</a:t>
                      </a: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highlight>
                            <a:srgbClr val="FFFF00"/>
                          </a:highlight>
                        </a:rPr>
                        <a:t>9s</a:t>
                      </a: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17807"/>
                  </a:ext>
                </a:extLst>
              </a:tr>
              <a:tr h="461665">
                <a:tc>
                  <a:txBody>
                    <a:bodyPr/>
                    <a:lstStyle/>
                    <a:p>
                      <a:r>
                        <a:rPr lang="it-IT" b="1" dirty="0" err="1"/>
                        <a:t>Hybrid</a:t>
                      </a:r>
                      <a:endParaRPr lang="it-IT" b="1" dirty="0"/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highlight>
                            <a:srgbClr val="FFFF00"/>
                          </a:highlight>
                        </a:rPr>
                        <a:t>35s</a:t>
                      </a: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5208129"/>
                  </a:ext>
                </a:extLst>
              </a:tr>
            </a:tbl>
          </a:graphicData>
        </a:graphic>
      </p:graphicFrame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F3E609F1-5A37-F46C-2708-BDD5EC9F6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EB40-6732-4ECF-852F-6F5AF4C0E735}" type="slidenum">
              <a:rPr lang="it-IT" b="1" smtClean="0">
                <a:solidFill>
                  <a:schemeClr val="tx1"/>
                </a:solidFill>
              </a:rPr>
              <a:t>44</a:t>
            </a:fld>
            <a:r>
              <a:rPr lang="it-IT" b="1" dirty="0">
                <a:solidFill>
                  <a:schemeClr val="bg1">
                    <a:lumMod val="50000"/>
                  </a:schemeClr>
                </a:solidFill>
              </a:rPr>
              <a:t>-42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396344DD-66CA-0EE4-F308-9745BB8E9335}"/>
              </a:ext>
            </a:extLst>
          </p:cNvPr>
          <p:cNvSpPr/>
          <p:nvPr/>
        </p:nvSpPr>
        <p:spPr>
          <a:xfrm>
            <a:off x="79685" y="985790"/>
            <a:ext cx="3316453" cy="100825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 descr="Immagine che contiene diagramma, schematico">
            <a:extLst>
              <a:ext uri="{FF2B5EF4-FFF2-40B4-BE49-F238E27FC236}">
                <a16:creationId xmlns:a16="http://schemas.microsoft.com/office/drawing/2014/main" id="{60FC38CB-CD3F-23E6-AA56-B50F48FBA3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2" y="1051758"/>
            <a:ext cx="3286956" cy="92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8466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CD2417-CE2D-B9C0-127F-2883D0600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it-IT" dirty="0" err="1"/>
              <a:t>Appendix</a:t>
            </a:r>
            <a:r>
              <a:rPr lang="it-IT" dirty="0"/>
              <a:t> C: First model </a:t>
            </a:r>
            <a:r>
              <a:rPr lang="it-IT" dirty="0" err="1"/>
              <a:t>results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gene </a:t>
            </a:r>
            <a:r>
              <a:rPr lang="it-IT" dirty="0" err="1"/>
              <a:t>regulations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99C4701-598E-82A4-3C0D-BE4E7BAC5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EB40-6732-4ECF-852F-6F5AF4C0E735}" type="slidenum">
              <a:rPr lang="it-IT" smtClean="0"/>
              <a:t>45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13916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17343541-F534-8465-D999-115C0A8065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" r="-3" b="-3"/>
          <a:stretch/>
        </p:blipFill>
        <p:spPr>
          <a:xfrm>
            <a:off x="235974" y="637635"/>
            <a:ext cx="11355504" cy="558273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E716A05-3C2B-FA7E-E9C7-A5EB341D5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5147"/>
            <a:ext cx="10515600" cy="1325563"/>
          </a:xfrm>
        </p:spPr>
        <p:txBody>
          <a:bodyPr>
            <a:normAutofit/>
          </a:bodyPr>
          <a:lstStyle/>
          <a:p>
            <a:r>
              <a:rPr lang="it-IT" sz="3600" b="1" dirty="0"/>
              <a:t>First </a:t>
            </a:r>
            <a:r>
              <a:rPr lang="it-IT" sz="3600" b="1" dirty="0" err="1"/>
              <a:t>protein</a:t>
            </a:r>
            <a:r>
              <a:rPr lang="it-IT" sz="3600" b="1" dirty="0"/>
              <a:t> </a:t>
            </a:r>
            <a:r>
              <a:rPr lang="it-IT" sz="3600" b="1" dirty="0" err="1"/>
              <a:t>synthesis</a:t>
            </a:r>
            <a:r>
              <a:rPr lang="it-IT" sz="3600" b="1" dirty="0"/>
              <a:t> model </a:t>
            </a:r>
            <a:r>
              <a:rPr lang="it-IT" sz="2800" dirty="0"/>
              <a:t>(gene </a:t>
            </a:r>
            <a:r>
              <a:rPr lang="it-IT" sz="2800" dirty="0" err="1"/>
              <a:t>always</a:t>
            </a:r>
            <a:r>
              <a:rPr lang="it-IT" sz="2800" dirty="0"/>
              <a:t> </a:t>
            </a:r>
            <a:r>
              <a:rPr lang="it-IT" sz="2800" dirty="0" err="1"/>
              <a:t>active</a:t>
            </a:r>
            <a:r>
              <a:rPr lang="it-IT" sz="2800" dirty="0"/>
              <a:t>)</a:t>
            </a:r>
            <a:endParaRPr lang="it-IT" sz="3600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84C8EFE4-7A9B-DC83-9A0E-4301ACF33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EB40-6732-4ECF-852F-6F5AF4C0E735}" type="slidenum">
              <a:rPr lang="it-IT" b="1" smtClean="0">
                <a:solidFill>
                  <a:schemeClr val="tx1"/>
                </a:solidFill>
              </a:rPr>
              <a:t>46</a:t>
            </a:fld>
            <a:endParaRPr lang="it-IT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0739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7DD0CC-C4B3-09C0-466C-CA4982E11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656" y="77051"/>
            <a:ext cx="9795637" cy="110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/>
              <a:t>ACF (First protein synthesis model)</a:t>
            </a:r>
          </a:p>
        </p:txBody>
      </p:sp>
      <p:pic>
        <p:nvPicPr>
          <p:cNvPr id="4" name="Immagine 3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5D4CC11E-C41F-EF76-D539-9AE3AA4D3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8" y="1253928"/>
            <a:ext cx="6039983" cy="52849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30C44876-902E-479E-E719-1901F61BA008}"/>
                  </a:ext>
                </a:extLst>
              </p:cNvPr>
              <p:cNvSpPr txBox="1"/>
              <p:nvPr/>
            </p:nvSpPr>
            <p:spPr>
              <a:xfrm>
                <a:off x="3947851" y="1181908"/>
                <a:ext cx="20822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30C44876-902E-479E-E719-1901F61BA0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7851" y="1181908"/>
                <a:ext cx="208223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aborazione 9">
            <a:extLst>
              <a:ext uri="{FF2B5EF4-FFF2-40B4-BE49-F238E27FC236}">
                <a16:creationId xmlns:a16="http://schemas.microsoft.com/office/drawing/2014/main" id="{E8FFCC34-3CBB-FA6D-E2E9-C0EC62C7CB96}"/>
              </a:ext>
            </a:extLst>
          </p:cNvPr>
          <p:cNvSpPr/>
          <p:nvPr/>
        </p:nvSpPr>
        <p:spPr>
          <a:xfrm>
            <a:off x="4452730" y="1198286"/>
            <a:ext cx="1072479" cy="369332"/>
          </a:xfrm>
          <a:prstGeom prst="flowChartProcess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882EB98E-103D-72CF-A5A5-31C477E14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EB40-6732-4ECF-852F-6F5AF4C0E735}" type="slidenum">
              <a:rPr lang="it-IT" b="1" smtClean="0">
                <a:solidFill>
                  <a:schemeClr val="tx1"/>
                </a:solidFill>
              </a:rPr>
              <a:t>47</a:t>
            </a:fld>
            <a:endParaRPr lang="it-IT" b="1" dirty="0">
              <a:solidFill>
                <a:schemeClr val="tx1"/>
              </a:solidFill>
            </a:endParaRPr>
          </a:p>
        </p:txBody>
      </p:sp>
      <p:pic>
        <p:nvPicPr>
          <p:cNvPr id="5" name="Immagine 4" descr="Immagine che contiene grafico">
            <a:extLst>
              <a:ext uri="{FF2B5EF4-FFF2-40B4-BE49-F238E27FC236}">
                <a16:creationId xmlns:a16="http://schemas.microsoft.com/office/drawing/2014/main" id="{31192CD5-D32D-7851-C8E0-FE5F89C0FF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693" y="1503086"/>
            <a:ext cx="6595258" cy="50358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5EDBCFF-861F-E989-2FA0-25DE9298FC6C}"/>
                  </a:ext>
                </a:extLst>
              </p:cNvPr>
              <p:cNvSpPr txBox="1"/>
              <p:nvPr/>
            </p:nvSpPr>
            <p:spPr>
              <a:xfrm>
                <a:off x="10571590" y="1088523"/>
                <a:ext cx="15705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5EDBCFF-861F-E989-2FA0-25DE9298F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1590" y="1088523"/>
                <a:ext cx="157059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laborazione 6">
            <a:extLst>
              <a:ext uri="{FF2B5EF4-FFF2-40B4-BE49-F238E27FC236}">
                <a16:creationId xmlns:a16="http://schemas.microsoft.com/office/drawing/2014/main" id="{5BF52721-E769-4780-D06D-8746AC9FEB16}"/>
              </a:ext>
            </a:extLst>
          </p:cNvPr>
          <p:cNvSpPr/>
          <p:nvPr/>
        </p:nvSpPr>
        <p:spPr>
          <a:xfrm>
            <a:off x="10773381" y="1068190"/>
            <a:ext cx="1073426" cy="409999"/>
          </a:xfrm>
          <a:prstGeom prst="flowChartProcess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57290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C0EB6561-3DEF-112E-FFE8-A8E8097902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3" r="-1" b="-1"/>
          <a:stretch/>
        </p:blipFill>
        <p:spPr>
          <a:xfrm>
            <a:off x="838199" y="735153"/>
            <a:ext cx="10515602" cy="5387693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1165DBA-37C6-695D-8885-486F38C2C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5147"/>
            <a:ext cx="10515600" cy="1325563"/>
          </a:xfrm>
        </p:spPr>
        <p:txBody>
          <a:bodyPr>
            <a:normAutofit/>
          </a:bodyPr>
          <a:lstStyle/>
          <a:p>
            <a:r>
              <a:rPr lang="it-IT" sz="3600" b="1" dirty="0"/>
              <a:t>First </a:t>
            </a:r>
            <a:r>
              <a:rPr lang="it-IT" sz="3600" b="1" dirty="0" err="1"/>
              <a:t>protein</a:t>
            </a:r>
            <a:r>
              <a:rPr lang="it-IT" sz="3600" b="1" dirty="0"/>
              <a:t> </a:t>
            </a:r>
            <a:r>
              <a:rPr lang="it-IT" sz="3600" b="1" dirty="0" err="1"/>
              <a:t>synthesis</a:t>
            </a:r>
            <a:r>
              <a:rPr lang="it-IT" sz="3600" b="1" dirty="0"/>
              <a:t> model </a:t>
            </a:r>
            <a:r>
              <a:rPr lang="it-IT" sz="2800" dirty="0"/>
              <a:t>(gene more </a:t>
            </a:r>
            <a:r>
              <a:rPr lang="it-IT" sz="2800" dirty="0" err="1"/>
              <a:t>inactive</a:t>
            </a:r>
            <a:r>
              <a:rPr lang="it-IT" sz="2800" dirty="0"/>
              <a:t> </a:t>
            </a:r>
            <a:r>
              <a:rPr lang="it-IT" sz="2800" dirty="0" err="1"/>
              <a:t>than</a:t>
            </a:r>
            <a:r>
              <a:rPr lang="it-IT" sz="2800" dirty="0"/>
              <a:t> </a:t>
            </a:r>
            <a:r>
              <a:rPr lang="it-IT" sz="2800" dirty="0" err="1"/>
              <a:t>active</a:t>
            </a:r>
            <a:r>
              <a:rPr lang="it-IT" sz="2800" dirty="0"/>
              <a:t>)</a:t>
            </a:r>
            <a:endParaRPr lang="it-IT" sz="3600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394A532-B03B-B822-C937-C8D674413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EB40-6732-4ECF-852F-6F5AF4C0E735}" type="slidenum">
              <a:rPr lang="it-IT" b="1" smtClean="0">
                <a:solidFill>
                  <a:schemeClr val="tx1"/>
                </a:solidFill>
              </a:rPr>
              <a:t>48</a:t>
            </a:fld>
            <a:r>
              <a:rPr lang="it-IT" b="1" dirty="0">
                <a:solidFill>
                  <a:schemeClr val="bg1">
                    <a:lumMod val="50000"/>
                  </a:schemeClr>
                </a:solidFill>
              </a:rPr>
              <a:t>-42</a:t>
            </a:r>
            <a:endParaRPr lang="it-IT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643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C64B5939-80BC-BEF3-18D3-90EC9681D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3" y="1277304"/>
            <a:ext cx="6229141" cy="5450497"/>
          </a:xfrm>
          <a:prstGeom prst="rect">
            <a:avLst/>
          </a:prstGeom>
        </p:spPr>
      </p:pic>
      <p:sp>
        <p:nvSpPr>
          <p:cNvPr id="5" name="Titolo 1">
            <a:extLst>
              <a:ext uri="{FF2B5EF4-FFF2-40B4-BE49-F238E27FC236}">
                <a16:creationId xmlns:a16="http://schemas.microsoft.com/office/drawing/2014/main" id="{A292B8E8-F2D3-80BC-D9F6-D7EA29E88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4335" y="0"/>
            <a:ext cx="9795637" cy="110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/>
              <a:t>ACF (First protein synthesis model)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96AAA0A5-2CEA-ACDF-E9E0-60B89DE4D0E1}"/>
                  </a:ext>
                </a:extLst>
              </p:cNvPr>
              <p:cNvSpPr txBox="1"/>
              <p:nvPr/>
            </p:nvSpPr>
            <p:spPr>
              <a:xfrm>
                <a:off x="3926803" y="1265650"/>
                <a:ext cx="20822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96AAA0A5-2CEA-ACDF-E9E0-60B89DE4D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6803" y="1265650"/>
                <a:ext cx="208223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laborazione 6">
            <a:extLst>
              <a:ext uri="{FF2B5EF4-FFF2-40B4-BE49-F238E27FC236}">
                <a16:creationId xmlns:a16="http://schemas.microsoft.com/office/drawing/2014/main" id="{E487BBAF-2022-75E6-0B9C-C1849916065A}"/>
              </a:ext>
            </a:extLst>
          </p:cNvPr>
          <p:cNvSpPr/>
          <p:nvPr/>
        </p:nvSpPr>
        <p:spPr>
          <a:xfrm>
            <a:off x="4384825" y="1272209"/>
            <a:ext cx="1166192" cy="369332"/>
          </a:xfrm>
          <a:prstGeom prst="flowChartProcess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FF2F905-C3D9-57EE-E09B-5EE4672D5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35862"/>
            <a:ext cx="2743200" cy="365125"/>
          </a:xfrm>
        </p:spPr>
        <p:txBody>
          <a:bodyPr/>
          <a:lstStyle/>
          <a:p>
            <a:fld id="{7B45EB40-6732-4ECF-852F-6F5AF4C0E735}" type="slidenum">
              <a:rPr lang="it-IT" b="1" smtClean="0">
                <a:solidFill>
                  <a:schemeClr val="tx1"/>
                </a:solidFill>
              </a:rPr>
              <a:t>49</a:t>
            </a:fld>
            <a:r>
              <a:rPr lang="it-IT" b="1" dirty="0">
                <a:solidFill>
                  <a:schemeClr val="bg1">
                    <a:lumMod val="50000"/>
                  </a:schemeClr>
                </a:solidFill>
              </a:rPr>
              <a:t>-42</a:t>
            </a:r>
            <a:endParaRPr lang="it-IT" b="1" dirty="0">
              <a:solidFill>
                <a:schemeClr val="tx1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C88477E-8A07-9611-D946-EA609FCA7A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276" y="1450316"/>
            <a:ext cx="6229140" cy="50347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466A4B5C-97AC-C90B-77B2-E64B0B72F4DB}"/>
                  </a:ext>
                </a:extLst>
              </p:cNvPr>
              <p:cNvSpPr txBox="1"/>
              <p:nvPr/>
            </p:nvSpPr>
            <p:spPr>
              <a:xfrm>
                <a:off x="9619434" y="1272209"/>
                <a:ext cx="20822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466A4B5C-97AC-C90B-77B2-E64B0B72F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9434" y="1272209"/>
                <a:ext cx="208223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Elaborazione 8">
            <a:extLst>
              <a:ext uri="{FF2B5EF4-FFF2-40B4-BE49-F238E27FC236}">
                <a16:creationId xmlns:a16="http://schemas.microsoft.com/office/drawing/2014/main" id="{8E4DA329-65F5-8DF3-A861-B69C6247F34D}"/>
              </a:ext>
            </a:extLst>
          </p:cNvPr>
          <p:cNvSpPr/>
          <p:nvPr/>
        </p:nvSpPr>
        <p:spPr>
          <a:xfrm>
            <a:off x="10155944" y="1272209"/>
            <a:ext cx="1042356" cy="365125"/>
          </a:xfrm>
          <a:prstGeom prst="flowChartProcess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2482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1E723A-693F-AF12-D02D-717897411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294" y="416200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3200" b="1" dirty="0"/>
              <a:t>Chemical Master Equation (CME)</a:t>
            </a: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16937F21-2103-5FDA-71DC-99FA5B31AD01}"/>
              </a:ext>
            </a:extLst>
          </p:cNvPr>
          <p:cNvSpPr txBox="1">
            <a:spLocks/>
          </p:cNvSpPr>
          <p:nvPr/>
        </p:nvSpPr>
        <p:spPr>
          <a:xfrm>
            <a:off x="1628521" y="3716729"/>
            <a:ext cx="9008165" cy="955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400" dirty="0">
                <a:latin typeface="+mn-lt"/>
              </a:rPr>
              <a:t>Production of </a:t>
            </a:r>
            <a:r>
              <a:rPr lang="it-IT" sz="2400" dirty="0" err="1">
                <a:latin typeface="+mn-lt"/>
              </a:rPr>
              <a:t>molecules</a:t>
            </a:r>
            <a:r>
              <a:rPr lang="it-IT" sz="2400" dirty="0">
                <a:latin typeface="+mn-lt"/>
              </a:rPr>
              <a:t> in a </a:t>
            </a:r>
            <a:r>
              <a:rPr lang="it-IT" sz="2400" dirty="0" err="1">
                <a:latin typeface="+mn-lt"/>
              </a:rPr>
              <a:t>cellular</a:t>
            </a:r>
            <a:r>
              <a:rPr lang="it-IT" sz="2400" dirty="0">
                <a:latin typeface="+mn-lt"/>
              </a:rPr>
              <a:t> </a:t>
            </a:r>
            <a:r>
              <a:rPr lang="it-IT" sz="2400" dirty="0" err="1">
                <a:latin typeface="+mn-lt"/>
              </a:rPr>
              <a:t>environment</a:t>
            </a:r>
            <a:r>
              <a:rPr lang="it-IT" sz="2400" b="1" dirty="0">
                <a:latin typeface="+mn-lt"/>
              </a:rPr>
              <a:t> = </a:t>
            </a:r>
            <a:r>
              <a:rPr lang="it-IT" sz="2400" b="1" dirty="0" err="1">
                <a:latin typeface="+mn-lt"/>
              </a:rPr>
              <a:t>Stochastic</a:t>
            </a:r>
            <a:r>
              <a:rPr lang="it-IT" sz="2400" b="1" dirty="0">
                <a:latin typeface="+mn-lt"/>
              </a:rPr>
              <a:t> </a:t>
            </a:r>
            <a:r>
              <a:rPr lang="it-IT" sz="2400" b="1" dirty="0" err="1">
                <a:latin typeface="+mn-lt"/>
              </a:rPr>
              <a:t>Process</a:t>
            </a:r>
            <a:endParaRPr lang="it-IT" sz="2400" b="1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CA7605F2-C689-B94F-DAE6-E124EC6DE90F}"/>
                  </a:ext>
                </a:extLst>
              </p:cNvPr>
              <p:cNvSpPr txBox="1"/>
              <p:nvPr/>
            </p:nvSpPr>
            <p:spPr>
              <a:xfrm>
                <a:off x="2074209" y="5976283"/>
                <a:ext cx="7765774" cy="764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t-IT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it-IT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p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it-IT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p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it-IT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p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CA7605F2-C689-B94F-DAE6-E124EC6DE9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4209" y="5976283"/>
                <a:ext cx="7765774" cy="7643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64BC6230-F69E-D35B-1A3C-F14CA58FF8D8}"/>
                  </a:ext>
                </a:extLst>
              </p:cNvPr>
              <p:cNvSpPr txBox="1"/>
              <p:nvPr/>
            </p:nvSpPr>
            <p:spPr>
              <a:xfrm>
                <a:off x="2359394" y="5226503"/>
                <a:ext cx="71528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𝑃𝑟𝑜𝑏𝑎𝑏𝑖𝑙𝑖𝑡𝑦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𝑠𝑦𝑠𝑡𝑒𝑚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𝑠𝑡𝑎𝑡𝑒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it-IT" b="1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64BC6230-F69E-D35B-1A3C-F14CA58FF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9394" y="5226503"/>
                <a:ext cx="7152860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BF9056D-ADD4-CDEE-48D0-BAD27D28D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5086" y="6257354"/>
            <a:ext cx="2743200" cy="365125"/>
          </a:xfrm>
        </p:spPr>
        <p:txBody>
          <a:bodyPr/>
          <a:lstStyle/>
          <a:p>
            <a:fld id="{7B45EB40-6732-4ECF-852F-6F5AF4C0E735}" type="slidenum">
              <a:rPr lang="it-IT" b="1" smtClean="0">
                <a:solidFill>
                  <a:schemeClr val="tx1"/>
                </a:solidFill>
              </a:rPr>
              <a:t>5</a:t>
            </a:fld>
            <a:r>
              <a:rPr lang="it-IT" b="1" dirty="0">
                <a:solidFill>
                  <a:schemeClr val="bg1">
                    <a:lumMod val="50000"/>
                  </a:schemeClr>
                </a:solidFill>
              </a:rPr>
              <a:t>-35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25139F28-C749-ED9B-304C-D20D96F11546}"/>
              </a:ext>
            </a:extLst>
          </p:cNvPr>
          <p:cNvSpPr/>
          <p:nvPr/>
        </p:nvSpPr>
        <p:spPr>
          <a:xfrm>
            <a:off x="559904" y="888455"/>
            <a:ext cx="4642962" cy="15525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Immagine 5" descr="Immagine che contiene diagramma, schematico">
            <a:extLst>
              <a:ext uri="{FF2B5EF4-FFF2-40B4-BE49-F238E27FC236}">
                <a16:creationId xmlns:a16="http://schemas.microsoft.com/office/drawing/2014/main" id="{F1F9AC6F-55E3-2308-8BF7-34AB8FBCAD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49" y="1041608"/>
            <a:ext cx="4493452" cy="12510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ella 50">
                <a:extLst>
                  <a:ext uri="{FF2B5EF4-FFF2-40B4-BE49-F238E27FC236}">
                    <a16:creationId xmlns:a16="http://schemas.microsoft.com/office/drawing/2014/main" id="{B422DE1B-890B-DA77-3C87-8E08758373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5986332"/>
                  </p:ext>
                </p:extLst>
              </p:nvPr>
            </p:nvGraphicFramePr>
            <p:xfrm>
              <a:off x="7646223" y="333449"/>
              <a:ext cx="3731690" cy="33832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865845">
                      <a:extLst>
                        <a:ext uri="{9D8B030D-6E8A-4147-A177-3AD203B41FA5}">
                          <a16:colId xmlns:a16="http://schemas.microsoft.com/office/drawing/2014/main" val="3440709674"/>
                        </a:ext>
                      </a:extLst>
                    </a:gridCol>
                    <a:gridCol w="1865845">
                      <a:extLst>
                        <a:ext uri="{9D8B030D-6E8A-4147-A177-3AD203B41FA5}">
                          <a16:colId xmlns:a16="http://schemas.microsoft.com/office/drawing/2014/main" val="542064436"/>
                        </a:ext>
                      </a:extLst>
                    </a:gridCol>
                  </a:tblGrid>
                  <a:tr h="297180">
                    <a:tc>
                      <a:txBody>
                        <a:bodyPr/>
                        <a:lstStyle/>
                        <a:p>
                          <a:r>
                            <a:rPr lang="it-IT" b="1" dirty="0" err="1"/>
                            <a:t>Transitions</a:t>
                          </a:r>
                          <a:endParaRPr lang="it-IT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b="1" dirty="0"/>
                            <a:t>Rates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98067851"/>
                      </a:ext>
                    </a:extLst>
                  </a:tr>
                  <a:tr h="218296">
                    <a:tc>
                      <a:txBody>
                        <a:bodyPr/>
                        <a:lstStyle/>
                        <a:p>
                          <a:r>
                            <a:rPr lang="it-IT" b="1" dirty="0"/>
                            <a:t>Gene </a:t>
                          </a:r>
                          <a:r>
                            <a:rPr lang="it-IT" b="1" dirty="0" err="1"/>
                            <a:t>activation</a:t>
                          </a:r>
                          <a:endParaRPr lang="it-IT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𝐼𝑛𝑎𝑐𝑡𝑖𝑣𝑒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𝐺𝑒𝑛𝑒𝑠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43977926"/>
                      </a:ext>
                    </a:extLst>
                  </a:tr>
                  <a:tr h="218296">
                    <a:tc>
                      <a:txBody>
                        <a:bodyPr/>
                        <a:lstStyle/>
                        <a:p>
                          <a:r>
                            <a:rPr lang="it-IT" b="1" dirty="0"/>
                            <a:t>Gene </a:t>
                          </a:r>
                          <a:r>
                            <a:rPr lang="it-IT" b="1" dirty="0" err="1"/>
                            <a:t>deactivation</a:t>
                          </a:r>
                          <a:endParaRPr lang="it-IT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𝐴𝑐𝑡𝑖𝑣𝑒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𝐺𝑒𝑛𝑒𝑠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13122870"/>
                      </a:ext>
                    </a:extLst>
                  </a:tr>
                  <a:tr h="218296">
                    <a:tc>
                      <a:txBody>
                        <a:bodyPr/>
                        <a:lstStyle/>
                        <a:p>
                          <a:r>
                            <a:rPr lang="it-IT" b="1" dirty="0"/>
                            <a:t>RNA production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𝐴𝑐𝑡𝑖𝑣𝑒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𝐺𝑒𝑛𝑒𝑠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29657348"/>
                      </a:ext>
                    </a:extLst>
                  </a:tr>
                  <a:tr h="297180">
                    <a:tc>
                      <a:txBody>
                        <a:bodyPr/>
                        <a:lstStyle/>
                        <a:p>
                          <a:r>
                            <a:rPr lang="it-IT" b="1" dirty="0"/>
                            <a:t>RNA </a:t>
                          </a:r>
                          <a:r>
                            <a:rPr lang="it-IT" b="1" dirty="0" err="1"/>
                            <a:t>degradation</a:t>
                          </a:r>
                          <a:endParaRPr lang="it-IT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𝑅𝑁𝐴𝑆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96093549"/>
                      </a:ext>
                    </a:extLst>
                  </a:tr>
                  <a:tr h="297180">
                    <a:tc>
                      <a:txBody>
                        <a:bodyPr/>
                        <a:lstStyle/>
                        <a:p>
                          <a:r>
                            <a:rPr lang="it-IT" b="1" dirty="0"/>
                            <a:t>PROTEIN</a:t>
                          </a:r>
                        </a:p>
                        <a:p>
                          <a:r>
                            <a:rPr lang="it-IT" b="1" dirty="0"/>
                            <a:t>production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𝑅𝑁𝐴𝑆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52138381"/>
                      </a:ext>
                    </a:extLst>
                  </a:tr>
                  <a:tr h="297180">
                    <a:tc>
                      <a:txBody>
                        <a:bodyPr/>
                        <a:lstStyle/>
                        <a:p>
                          <a:r>
                            <a:rPr lang="it-IT" b="1" dirty="0"/>
                            <a:t>PROTEIN </a:t>
                          </a:r>
                        </a:p>
                        <a:p>
                          <a:r>
                            <a:rPr lang="it-IT" b="1" dirty="0" err="1"/>
                            <a:t>degradation</a:t>
                          </a:r>
                          <a:endParaRPr lang="it-IT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𝑃𝑅𝑂𝑇𝐸𝐼𝑁𝑆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0872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ella 50">
                <a:extLst>
                  <a:ext uri="{FF2B5EF4-FFF2-40B4-BE49-F238E27FC236}">
                    <a16:creationId xmlns:a16="http://schemas.microsoft.com/office/drawing/2014/main" id="{B422DE1B-890B-DA77-3C87-8E08758373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5986332"/>
                  </p:ext>
                </p:extLst>
              </p:nvPr>
            </p:nvGraphicFramePr>
            <p:xfrm>
              <a:off x="7646223" y="333449"/>
              <a:ext cx="3731690" cy="33832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865845">
                      <a:extLst>
                        <a:ext uri="{9D8B030D-6E8A-4147-A177-3AD203B41FA5}">
                          <a16:colId xmlns:a16="http://schemas.microsoft.com/office/drawing/2014/main" val="3440709674"/>
                        </a:ext>
                      </a:extLst>
                    </a:gridCol>
                    <a:gridCol w="1865845">
                      <a:extLst>
                        <a:ext uri="{9D8B030D-6E8A-4147-A177-3AD203B41FA5}">
                          <a16:colId xmlns:a16="http://schemas.microsoft.com/office/drawing/2014/main" val="542064436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b="1" dirty="0" err="1"/>
                            <a:t>Transitions</a:t>
                          </a:r>
                          <a:endParaRPr lang="it-IT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b="1" dirty="0"/>
                            <a:t>Rates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9806785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b="1" dirty="0"/>
                            <a:t>Gene </a:t>
                          </a:r>
                          <a:r>
                            <a:rPr lang="it-IT" b="1" dirty="0" err="1"/>
                            <a:t>activation</a:t>
                          </a:r>
                          <a:endParaRPr lang="it-IT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654" t="-108333" r="-654" b="-75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397792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it-IT" b="1" dirty="0"/>
                            <a:t>Gene </a:t>
                          </a:r>
                          <a:r>
                            <a:rPr lang="it-IT" b="1" dirty="0" err="1"/>
                            <a:t>deactivation</a:t>
                          </a:r>
                          <a:endParaRPr lang="it-IT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654" t="-119048" r="-654" b="-3304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312287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b="1" dirty="0"/>
                            <a:t>RNA production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654" t="-377049" r="-654" b="-468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965734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b="1" dirty="0"/>
                            <a:t>RNA </a:t>
                          </a:r>
                          <a:r>
                            <a:rPr lang="it-IT" b="1" dirty="0" err="1"/>
                            <a:t>degradation</a:t>
                          </a:r>
                          <a:endParaRPr lang="it-IT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654" t="-485000" r="-654" b="-37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609354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it-IT" b="1" dirty="0"/>
                            <a:t>PROTEIN</a:t>
                          </a:r>
                        </a:p>
                        <a:p>
                          <a:r>
                            <a:rPr lang="it-IT" b="1" dirty="0"/>
                            <a:t>production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654" t="-334286" r="-654" b="-1152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213838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it-IT" b="1" dirty="0"/>
                            <a:t>PROTEIN </a:t>
                          </a:r>
                        </a:p>
                        <a:p>
                          <a:r>
                            <a:rPr lang="it-IT" b="1" dirty="0" err="1"/>
                            <a:t>degradation</a:t>
                          </a:r>
                          <a:endParaRPr lang="it-IT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654" t="-434286" r="-654" b="-152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608725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884600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CD2417-CE2D-B9C0-127F-2883D0600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it-IT" dirty="0" err="1"/>
              <a:t>Appendix</a:t>
            </a:r>
            <a:r>
              <a:rPr lang="it-IT" dirty="0"/>
              <a:t> D: </a:t>
            </a:r>
            <a:r>
              <a:rPr lang="it-IT" dirty="0" err="1"/>
              <a:t>Continuous</a:t>
            </a:r>
            <a:r>
              <a:rPr lang="it-IT" dirty="0"/>
              <a:t> </a:t>
            </a:r>
            <a:r>
              <a:rPr lang="it-IT" dirty="0" err="1"/>
              <a:t>Wavelet</a:t>
            </a:r>
            <a:r>
              <a:rPr lang="it-IT" dirty="0"/>
              <a:t> Analysis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99C4701-598E-82A4-3C0D-BE4E7BAC5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EB40-6732-4ECF-852F-6F5AF4C0E735}" type="slidenum">
              <a:rPr lang="it-IT" smtClean="0"/>
              <a:t>50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97240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D7C72E2D-71AD-B7FD-75B6-5711553D0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it-IT" b="1" dirty="0"/>
              <a:t>CWT (First </a:t>
            </a:r>
            <a:r>
              <a:rPr lang="it-IT" b="1" dirty="0" err="1"/>
              <a:t>protein</a:t>
            </a:r>
            <a:r>
              <a:rPr lang="it-IT" b="1" dirty="0"/>
              <a:t> </a:t>
            </a:r>
            <a:r>
              <a:rPr lang="it-IT" b="1" dirty="0" err="1"/>
              <a:t>synthesis</a:t>
            </a:r>
            <a:r>
              <a:rPr lang="it-IT" b="1" dirty="0"/>
              <a:t> model)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C85473C-656D-D6FD-7A7D-7654DF808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21" y="3096580"/>
            <a:ext cx="5346032" cy="3619047"/>
          </a:xfrm>
          <a:prstGeom prst="rect">
            <a:avLst/>
          </a:prstGeom>
        </p:spPr>
      </p:pic>
      <p:pic>
        <p:nvPicPr>
          <p:cNvPr id="10" name="Immagine 9" descr="Immagine che contiene testo">
            <a:extLst>
              <a:ext uri="{FF2B5EF4-FFF2-40B4-BE49-F238E27FC236}">
                <a16:creationId xmlns:a16="http://schemas.microsoft.com/office/drawing/2014/main" id="{4100B980-B59B-1760-CC76-F830AB2A1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548" y="3068445"/>
            <a:ext cx="5346032" cy="3619047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39915570-0ECB-5F62-4CE2-D10FD9DDF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EB40-6732-4ECF-852F-6F5AF4C0E735}" type="slidenum">
              <a:rPr lang="it-IT" b="1" smtClean="0">
                <a:solidFill>
                  <a:schemeClr val="tx1"/>
                </a:solidFill>
              </a:rPr>
              <a:t>51</a:t>
            </a:fld>
            <a:endParaRPr lang="it-IT" b="1" dirty="0">
              <a:solidFill>
                <a:schemeClr val="tx1"/>
              </a:solidFill>
            </a:endParaRPr>
          </a:p>
        </p:txBody>
      </p:sp>
      <p:pic>
        <p:nvPicPr>
          <p:cNvPr id="4" name="Immagine 3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8FD3F602-D9E4-C198-3C05-E960161B28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362" y="1456372"/>
            <a:ext cx="486727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7480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D7C72E2D-71AD-B7FD-75B6-5711553D0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it-IT" b="1" dirty="0"/>
              <a:t>CWT (First </a:t>
            </a:r>
            <a:r>
              <a:rPr lang="it-IT" b="1" dirty="0" err="1"/>
              <a:t>protein</a:t>
            </a:r>
            <a:r>
              <a:rPr lang="it-IT" b="1" dirty="0"/>
              <a:t> </a:t>
            </a:r>
            <a:r>
              <a:rPr lang="it-IT" b="1" dirty="0" err="1"/>
              <a:t>synthesis</a:t>
            </a:r>
            <a:r>
              <a:rPr lang="it-IT" b="1" dirty="0"/>
              <a:t> model)</a:t>
            </a:r>
          </a:p>
        </p:txBody>
      </p:sp>
      <p:pic>
        <p:nvPicPr>
          <p:cNvPr id="3" name="Immagine 2" descr="Immagine che contiene grafico">
            <a:extLst>
              <a:ext uri="{FF2B5EF4-FFF2-40B4-BE49-F238E27FC236}">
                <a16:creationId xmlns:a16="http://schemas.microsoft.com/office/drawing/2014/main" id="{4DC51682-5503-AEF4-2365-F9CB72F06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13" y="1619474"/>
            <a:ext cx="5384127" cy="361904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E4D41AFC-5808-3C4E-7CEF-68460FCA9A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952" y="1619474"/>
            <a:ext cx="5447619" cy="3619047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5991C051-5622-2BE2-FD5D-746D0DBE7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EB40-6732-4ECF-852F-6F5AF4C0E735}" type="slidenum">
              <a:rPr lang="it-IT" b="1" smtClean="0">
                <a:solidFill>
                  <a:schemeClr val="tx1"/>
                </a:solidFill>
              </a:rPr>
              <a:t>52</a:t>
            </a:fld>
            <a:endParaRPr lang="it-IT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1845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D7C72E2D-71AD-B7FD-75B6-5711553D0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it-IT" b="1" dirty="0"/>
              <a:t>CWT (First </a:t>
            </a:r>
            <a:r>
              <a:rPr lang="it-IT" b="1" dirty="0" err="1"/>
              <a:t>protein</a:t>
            </a:r>
            <a:r>
              <a:rPr lang="it-IT" b="1" dirty="0"/>
              <a:t> </a:t>
            </a:r>
            <a:r>
              <a:rPr lang="it-IT" b="1" dirty="0" err="1"/>
              <a:t>synthesis</a:t>
            </a:r>
            <a:r>
              <a:rPr lang="it-IT" b="1" dirty="0"/>
              <a:t> model)</a:t>
            </a:r>
          </a:p>
        </p:txBody>
      </p:sp>
      <p:pic>
        <p:nvPicPr>
          <p:cNvPr id="4" name="Immagine 3" descr="Immagine che contiene grafico">
            <a:extLst>
              <a:ext uri="{FF2B5EF4-FFF2-40B4-BE49-F238E27FC236}">
                <a16:creationId xmlns:a16="http://schemas.microsoft.com/office/drawing/2014/main" id="{02D89FB1-3677-A660-20D6-F677EC12F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23" y="1619476"/>
            <a:ext cx="5384127" cy="3619047"/>
          </a:xfrm>
          <a:prstGeom prst="rect">
            <a:avLst/>
          </a:prstGeom>
        </p:spPr>
      </p:pic>
      <p:pic>
        <p:nvPicPr>
          <p:cNvPr id="8" name="Immagine 7" descr="Immagine che contiene grafico">
            <a:extLst>
              <a:ext uri="{FF2B5EF4-FFF2-40B4-BE49-F238E27FC236}">
                <a16:creationId xmlns:a16="http://schemas.microsoft.com/office/drawing/2014/main" id="{EC023394-0DBB-91A1-603F-81B98970EB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558" y="1619476"/>
            <a:ext cx="5447619" cy="3619047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0A49757-E080-C8BC-040D-1FE9837B5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EB40-6732-4ECF-852F-6F5AF4C0E735}" type="slidenum">
              <a:rPr lang="it-IT" b="1" smtClean="0">
                <a:solidFill>
                  <a:schemeClr val="tx1"/>
                </a:solidFill>
              </a:rPr>
              <a:t>53</a:t>
            </a:fld>
            <a:endParaRPr lang="it-IT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4780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D7C72E2D-71AD-B7FD-75B6-5711553D0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it-IT" b="1" dirty="0"/>
              <a:t>CWT (</a:t>
            </a:r>
            <a:r>
              <a:rPr lang="it-IT" b="1" dirty="0" err="1"/>
              <a:t>Autorepressor</a:t>
            </a:r>
            <a:r>
              <a:rPr lang="it-IT" b="1" dirty="0"/>
              <a:t> model)</a:t>
            </a:r>
          </a:p>
        </p:txBody>
      </p:sp>
      <p:pic>
        <p:nvPicPr>
          <p:cNvPr id="3" name="Immagine 2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7E8AA24D-D343-6024-6BFE-701F8D716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69" y="1619476"/>
            <a:ext cx="5346032" cy="3619047"/>
          </a:xfrm>
          <a:prstGeom prst="rect">
            <a:avLst/>
          </a:prstGeom>
        </p:spPr>
      </p:pic>
      <p:pic>
        <p:nvPicPr>
          <p:cNvPr id="7" name="Immagine 6" descr="Immagine che contiene grafico">
            <a:extLst>
              <a:ext uri="{FF2B5EF4-FFF2-40B4-BE49-F238E27FC236}">
                <a16:creationId xmlns:a16="http://schemas.microsoft.com/office/drawing/2014/main" id="{8A52A525-DB97-057C-C18F-BA543B6F3B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001" y="1619476"/>
            <a:ext cx="5346032" cy="3619047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DDA2577B-2323-82FA-F00E-C527B689A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EB40-6732-4ECF-852F-6F5AF4C0E735}" type="slidenum">
              <a:rPr lang="it-IT" b="1" smtClean="0">
                <a:solidFill>
                  <a:schemeClr val="tx1"/>
                </a:solidFill>
              </a:rPr>
              <a:t>54</a:t>
            </a:fld>
            <a:endParaRPr lang="it-IT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5370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CD2417-CE2D-B9C0-127F-2883D0600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it-IT" dirty="0" err="1"/>
              <a:t>Appendix</a:t>
            </a:r>
            <a:r>
              <a:rPr lang="it-IT" dirty="0"/>
              <a:t> E: True vs </a:t>
            </a:r>
            <a:r>
              <a:rPr lang="it-IT" dirty="0" err="1"/>
              <a:t>Predicted</a:t>
            </a:r>
            <a:r>
              <a:rPr lang="it-IT" dirty="0"/>
              <a:t> data ANN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99C4701-598E-82A4-3C0D-BE4E7BAC5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EB40-6732-4ECF-852F-6F5AF4C0E735}" type="slidenum">
              <a:rPr lang="it-IT" smtClean="0"/>
              <a:t>55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11998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9D0444-576C-E747-6BB5-F44CB0831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ANN applied to first model</a:t>
            </a:r>
          </a:p>
        </p:txBody>
      </p:sp>
      <p:pic>
        <p:nvPicPr>
          <p:cNvPr id="13" name="Immagine 12" descr="Immagine che contiene grafico">
            <a:extLst>
              <a:ext uri="{FF2B5EF4-FFF2-40B4-BE49-F238E27FC236}">
                <a16:creationId xmlns:a16="http://schemas.microsoft.com/office/drawing/2014/main" id="{02CB53F8-C5C7-FEE4-D165-AB03E0630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33" y="2123768"/>
            <a:ext cx="4631880" cy="4180273"/>
          </a:xfrm>
          <a:prstGeom prst="rect">
            <a:avLst/>
          </a:prstGeom>
        </p:spPr>
      </p:pic>
      <p:pic>
        <p:nvPicPr>
          <p:cNvPr id="15" name="Immagine 14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D086691C-D3DD-0559-C354-6F65CEAB49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704" y="2123768"/>
            <a:ext cx="4631880" cy="4180273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000C6BA-D720-09D0-4C28-DB3D74FC10B6}"/>
              </a:ext>
            </a:extLst>
          </p:cNvPr>
          <p:cNvSpPr txBox="1"/>
          <p:nvPr/>
        </p:nvSpPr>
        <p:spPr>
          <a:xfrm>
            <a:off x="809986" y="1674910"/>
            <a:ext cx="364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err="1"/>
              <a:t>RNAs+Proteins</a:t>
            </a:r>
            <a:r>
              <a:rPr lang="it-IT" b="1" dirty="0"/>
              <a:t> ACF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46D567C-D2E2-4C30-484D-0E1518A17C0A}"/>
              </a:ext>
            </a:extLst>
          </p:cNvPr>
          <p:cNvSpPr txBox="1"/>
          <p:nvPr/>
        </p:nvSpPr>
        <p:spPr>
          <a:xfrm>
            <a:off x="7049287" y="1673170"/>
            <a:ext cx="364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err="1"/>
              <a:t>Proteins</a:t>
            </a:r>
            <a:r>
              <a:rPr lang="it-IT" b="1" dirty="0"/>
              <a:t> ACF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438367A-4EFA-6254-AB1B-36E492FEC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EB40-6732-4ECF-852F-6F5AF4C0E735}" type="slidenum">
              <a:rPr lang="it-IT" b="1" smtClean="0">
                <a:solidFill>
                  <a:schemeClr val="tx1"/>
                </a:solidFill>
              </a:rPr>
              <a:t>56</a:t>
            </a:fld>
            <a:endParaRPr lang="it-IT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9790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9D0444-576C-E747-6BB5-F44CB0831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ANN applied to first model</a:t>
            </a:r>
          </a:p>
        </p:txBody>
      </p:sp>
      <p:pic>
        <p:nvPicPr>
          <p:cNvPr id="6" name="Immagine 5" descr="Immagine che contiene grafico">
            <a:extLst>
              <a:ext uri="{FF2B5EF4-FFF2-40B4-BE49-F238E27FC236}">
                <a16:creationId xmlns:a16="http://schemas.microsoft.com/office/drawing/2014/main" id="{4A8B9202-A5E1-9321-7E5A-CCB3A8618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893" y="2021224"/>
            <a:ext cx="4731601" cy="4275893"/>
          </a:xfrm>
          <a:prstGeom prst="rect">
            <a:avLst/>
          </a:prstGeom>
        </p:spPr>
      </p:pic>
      <p:pic>
        <p:nvPicPr>
          <p:cNvPr id="4" name="Immagine 3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536F3576-33E2-B95E-C411-25900937A1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69" y="2066203"/>
            <a:ext cx="4768174" cy="4230915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95F5FBAA-3D11-E2FA-CB5B-3955D8F4812C}"/>
              </a:ext>
            </a:extLst>
          </p:cNvPr>
          <p:cNvSpPr txBox="1"/>
          <p:nvPr/>
        </p:nvSpPr>
        <p:spPr>
          <a:xfrm>
            <a:off x="1051569" y="1651892"/>
            <a:ext cx="364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err="1"/>
              <a:t>RNAs+Proteins</a:t>
            </a:r>
            <a:r>
              <a:rPr lang="it-IT" b="1" dirty="0"/>
              <a:t> ACF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BD63FAA-97B7-DB55-2C9E-5EEF31833D4A}"/>
              </a:ext>
            </a:extLst>
          </p:cNvPr>
          <p:cNvSpPr txBox="1"/>
          <p:nvPr/>
        </p:nvSpPr>
        <p:spPr>
          <a:xfrm>
            <a:off x="7598306" y="1651892"/>
            <a:ext cx="364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err="1"/>
              <a:t>Proteins</a:t>
            </a:r>
            <a:r>
              <a:rPr lang="it-IT" b="1" dirty="0"/>
              <a:t> ACF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6092D840-91F0-46C8-FFE0-9607A362D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EB40-6732-4ECF-852F-6F5AF4C0E735}" type="slidenum">
              <a:rPr lang="it-IT" b="1" smtClean="0">
                <a:solidFill>
                  <a:schemeClr val="tx1"/>
                </a:solidFill>
              </a:rPr>
              <a:t>57</a:t>
            </a:fld>
            <a:endParaRPr lang="it-IT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6934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9D0444-576C-E747-6BB5-F44CB0831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-32800"/>
            <a:ext cx="9795638" cy="111438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200" dirty="0"/>
              <a:t>ANN applied to </a:t>
            </a:r>
            <a:r>
              <a:rPr lang="en-US" sz="5200" dirty="0" err="1"/>
              <a:t>autorepressor</a:t>
            </a:r>
            <a:r>
              <a:rPr lang="en-US" sz="5200" dirty="0"/>
              <a:t> model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000C6BA-D720-09D0-4C28-DB3D74FC10B6}"/>
              </a:ext>
            </a:extLst>
          </p:cNvPr>
          <p:cNvSpPr txBox="1"/>
          <p:nvPr/>
        </p:nvSpPr>
        <p:spPr>
          <a:xfrm>
            <a:off x="4272613" y="1239996"/>
            <a:ext cx="364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err="1"/>
              <a:t>RNAs</a:t>
            </a:r>
            <a:r>
              <a:rPr lang="it-IT" b="1" dirty="0"/>
              <a:t> ACF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E1B46AC-4044-76E3-7BDC-EF122EEC1C93}"/>
              </a:ext>
            </a:extLst>
          </p:cNvPr>
          <p:cNvSpPr txBox="1"/>
          <p:nvPr/>
        </p:nvSpPr>
        <p:spPr>
          <a:xfrm>
            <a:off x="8089451" y="1201052"/>
            <a:ext cx="4141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err="1"/>
              <a:t>Proteins</a:t>
            </a:r>
            <a:r>
              <a:rPr lang="it-IT" b="1" dirty="0"/>
              <a:t> ACF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77EE1BB-4A87-2A71-2949-7CB1E8B95242}"/>
              </a:ext>
            </a:extLst>
          </p:cNvPr>
          <p:cNvSpPr txBox="1"/>
          <p:nvPr/>
        </p:nvSpPr>
        <p:spPr>
          <a:xfrm>
            <a:off x="210818" y="1233371"/>
            <a:ext cx="364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err="1"/>
              <a:t>RNAs+Proteins</a:t>
            </a:r>
            <a:r>
              <a:rPr lang="it-IT" b="1" dirty="0"/>
              <a:t> ACF</a:t>
            </a:r>
          </a:p>
        </p:txBody>
      </p:sp>
      <p:pic>
        <p:nvPicPr>
          <p:cNvPr id="7" name="Immagine 6" descr="Immagine che contiene grafico">
            <a:extLst>
              <a:ext uri="{FF2B5EF4-FFF2-40B4-BE49-F238E27FC236}">
                <a16:creationId xmlns:a16="http://schemas.microsoft.com/office/drawing/2014/main" id="{F5BBA133-24CC-6585-696D-20FA45DD1F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61" y="1767744"/>
            <a:ext cx="3762231" cy="3399885"/>
          </a:xfrm>
          <a:prstGeom prst="rect">
            <a:avLst/>
          </a:prstGeom>
        </p:spPr>
      </p:pic>
      <p:pic>
        <p:nvPicPr>
          <p:cNvPr id="10" name="Immagine 9" descr="Immagine che contiene grafico">
            <a:extLst>
              <a:ext uri="{FF2B5EF4-FFF2-40B4-BE49-F238E27FC236}">
                <a16:creationId xmlns:a16="http://schemas.microsoft.com/office/drawing/2014/main" id="{C320D15E-0492-AF0C-0AAD-D5AAC407D3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398" y="1689856"/>
            <a:ext cx="3848989" cy="3478287"/>
          </a:xfrm>
          <a:prstGeom prst="rect">
            <a:avLst/>
          </a:prstGeom>
        </p:spPr>
      </p:pic>
      <p:pic>
        <p:nvPicPr>
          <p:cNvPr id="12" name="Immagine 11" descr="Immagine che contiene grafico">
            <a:extLst>
              <a:ext uri="{FF2B5EF4-FFF2-40B4-BE49-F238E27FC236}">
                <a16:creationId xmlns:a16="http://schemas.microsoft.com/office/drawing/2014/main" id="{6A40A566-FC69-4C87-69D8-CD556FE724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451" y="1575285"/>
            <a:ext cx="4102549" cy="3707427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2AC8DB2-93B3-8759-A429-C411FDB33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EB40-6732-4ECF-852F-6F5AF4C0E735}" type="slidenum">
              <a:rPr lang="it-IT" b="1" smtClean="0">
                <a:solidFill>
                  <a:schemeClr val="tx1"/>
                </a:solidFill>
              </a:rPr>
              <a:t>58</a:t>
            </a:fld>
            <a:endParaRPr lang="it-IT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3165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9D0444-576C-E747-6BB5-F44CB0831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-32800"/>
            <a:ext cx="9795638" cy="111438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200" dirty="0"/>
              <a:t>ANN applied to </a:t>
            </a:r>
            <a:r>
              <a:rPr lang="en-US" sz="5200" dirty="0" err="1"/>
              <a:t>autorepressor</a:t>
            </a:r>
            <a:r>
              <a:rPr lang="en-US" sz="5200" dirty="0"/>
              <a:t> model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000C6BA-D720-09D0-4C28-DB3D74FC10B6}"/>
              </a:ext>
            </a:extLst>
          </p:cNvPr>
          <p:cNvSpPr txBox="1"/>
          <p:nvPr/>
        </p:nvSpPr>
        <p:spPr>
          <a:xfrm>
            <a:off x="4310333" y="1238178"/>
            <a:ext cx="364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err="1"/>
              <a:t>RNAs</a:t>
            </a:r>
            <a:r>
              <a:rPr lang="it-IT" b="1" dirty="0"/>
              <a:t> ACF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E1B46AC-4044-76E3-7BDC-EF122EEC1C93}"/>
              </a:ext>
            </a:extLst>
          </p:cNvPr>
          <p:cNvSpPr txBox="1"/>
          <p:nvPr/>
        </p:nvSpPr>
        <p:spPr>
          <a:xfrm>
            <a:off x="8334408" y="1245911"/>
            <a:ext cx="4141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err="1"/>
              <a:t>Proteins</a:t>
            </a:r>
            <a:r>
              <a:rPr lang="it-IT" b="1" dirty="0"/>
              <a:t> ACF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77EE1BB-4A87-2A71-2949-7CB1E8B95242}"/>
              </a:ext>
            </a:extLst>
          </p:cNvPr>
          <p:cNvSpPr txBox="1"/>
          <p:nvPr/>
        </p:nvSpPr>
        <p:spPr>
          <a:xfrm>
            <a:off x="286258" y="1245911"/>
            <a:ext cx="364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err="1"/>
              <a:t>RNAs+Proteins</a:t>
            </a:r>
            <a:r>
              <a:rPr lang="it-IT" b="1" dirty="0"/>
              <a:t> ACF</a:t>
            </a:r>
          </a:p>
        </p:txBody>
      </p:sp>
      <p:pic>
        <p:nvPicPr>
          <p:cNvPr id="5" name="Immagine 4" descr="Immagine che contiene grafico">
            <a:extLst>
              <a:ext uri="{FF2B5EF4-FFF2-40B4-BE49-F238E27FC236}">
                <a16:creationId xmlns:a16="http://schemas.microsoft.com/office/drawing/2014/main" id="{872EBCD7-6C78-D694-02B8-EED995D62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7" y="1754492"/>
            <a:ext cx="4008675" cy="3556993"/>
          </a:xfrm>
          <a:prstGeom prst="rect">
            <a:avLst/>
          </a:prstGeom>
        </p:spPr>
      </p:pic>
      <p:pic>
        <p:nvPicPr>
          <p:cNvPr id="8" name="Immagine 7" descr="Immagine che contiene grafico">
            <a:extLst>
              <a:ext uri="{FF2B5EF4-FFF2-40B4-BE49-F238E27FC236}">
                <a16:creationId xmlns:a16="http://schemas.microsoft.com/office/drawing/2014/main" id="{3ACC1097-D84E-4C36-D6DF-77EBE48AEE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383" y="1754492"/>
            <a:ext cx="4008674" cy="3556993"/>
          </a:xfrm>
          <a:prstGeom prst="rect">
            <a:avLst/>
          </a:prstGeom>
        </p:spPr>
      </p:pic>
      <p:pic>
        <p:nvPicPr>
          <p:cNvPr id="10" name="Immagine 9" descr="Immagine che contiene grafico">
            <a:extLst>
              <a:ext uri="{FF2B5EF4-FFF2-40B4-BE49-F238E27FC236}">
                <a16:creationId xmlns:a16="http://schemas.microsoft.com/office/drawing/2014/main" id="{DB8340F0-DF60-4152-8C06-1E5B3DF9BB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057" y="1754491"/>
            <a:ext cx="4008675" cy="3556993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EE9979A-C2E6-CD55-60FC-866036C91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EB40-6732-4ECF-852F-6F5AF4C0E735}" type="slidenum">
              <a:rPr lang="it-IT" b="1" smtClean="0">
                <a:solidFill>
                  <a:schemeClr val="tx1"/>
                </a:solidFill>
              </a:rPr>
              <a:t>59</a:t>
            </a:fld>
            <a:endParaRPr lang="it-IT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045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aborazione 3">
            <a:extLst>
              <a:ext uri="{FF2B5EF4-FFF2-40B4-BE49-F238E27FC236}">
                <a16:creationId xmlns:a16="http://schemas.microsoft.com/office/drawing/2014/main" id="{A2527EC8-5D05-491E-F150-35265F77D7CB}"/>
              </a:ext>
            </a:extLst>
          </p:cNvPr>
          <p:cNvSpPr/>
          <p:nvPr/>
        </p:nvSpPr>
        <p:spPr>
          <a:xfrm>
            <a:off x="178904" y="760847"/>
            <a:ext cx="4976192" cy="699052"/>
          </a:xfrm>
          <a:prstGeom prst="flowChartProcess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46C0B3A8-782F-8752-1ECA-9CE64557711F}"/>
                  </a:ext>
                </a:extLst>
              </p:cNvPr>
              <p:cNvSpPr txBox="1"/>
              <p:nvPr/>
            </p:nvSpPr>
            <p:spPr>
              <a:xfrm>
                <a:off x="258417" y="824517"/>
                <a:ext cx="5251174" cy="7056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acc>
                  </m:oMath>
                </a14:m>
                <a:r>
                  <a:rPr lang="it-IT" b="1" dirty="0"/>
                  <a:t> = system state </a:t>
                </a:r>
                <a:r>
                  <a:rPr lang="it-IT" b="1" dirty="0" err="1"/>
                  <a:t>molecules</a:t>
                </a:r>
                <a:r>
                  <a:rPr lang="it-IT" b="1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acc>
                  </m:oMath>
                </a14:m>
                <a:r>
                  <a:rPr lang="it-IT" b="1" dirty="0"/>
                  <a:t> = rate </a:t>
                </a:r>
                <a:r>
                  <a:rPr lang="it-IT" b="1" dirty="0" err="1"/>
                  <a:t>parameters</a:t>
                </a:r>
                <a:endParaRPr lang="it-IT" b="1" dirty="0"/>
              </a:p>
              <a:p>
                <a:endParaRPr lang="it-IT" b="1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46C0B3A8-782F-8752-1ECA-9CE645577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17" y="824517"/>
                <a:ext cx="5251174" cy="7056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e 5">
            <a:extLst>
              <a:ext uri="{FF2B5EF4-FFF2-40B4-BE49-F238E27FC236}">
                <a16:creationId xmlns:a16="http://schemas.microsoft.com/office/drawing/2014/main" id="{91BBC40B-93F9-D9E2-71F0-1CA72206EE64}"/>
              </a:ext>
            </a:extLst>
          </p:cNvPr>
          <p:cNvSpPr/>
          <p:nvPr/>
        </p:nvSpPr>
        <p:spPr>
          <a:xfrm>
            <a:off x="258417" y="1679718"/>
            <a:ext cx="4505740" cy="1001929"/>
          </a:xfrm>
          <a:prstGeom prst="ellipse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 err="1"/>
              <a:t>Identification</a:t>
            </a:r>
            <a:r>
              <a:rPr lang="it-IT" b="1" dirty="0"/>
              <a:t> of </a:t>
            </a:r>
            <a:r>
              <a:rPr lang="it-IT" b="1" dirty="0" err="1"/>
              <a:t>all</a:t>
            </a:r>
            <a:r>
              <a:rPr lang="it-IT" b="1" dirty="0"/>
              <a:t> </a:t>
            </a:r>
            <a:r>
              <a:rPr lang="it-IT" b="1" dirty="0" err="1"/>
              <a:t>possible</a:t>
            </a:r>
            <a:r>
              <a:rPr lang="it-IT" b="1" dirty="0"/>
              <a:t> reaction events</a:t>
            </a: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8DF4EF53-4570-5BAB-4D5C-DA5EB9EF5CB3}"/>
              </a:ext>
            </a:extLst>
          </p:cNvPr>
          <p:cNvSpPr/>
          <p:nvPr/>
        </p:nvSpPr>
        <p:spPr>
          <a:xfrm>
            <a:off x="258417" y="2893480"/>
            <a:ext cx="4505740" cy="1001929"/>
          </a:xfrm>
          <a:prstGeom prst="ellipse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 err="1"/>
              <a:t>Calculation</a:t>
            </a:r>
            <a:r>
              <a:rPr lang="it-IT" b="1" dirty="0"/>
              <a:t> of reaction </a:t>
            </a:r>
            <a:r>
              <a:rPr lang="it-IT" b="1" dirty="0" err="1"/>
              <a:t>probabilities</a:t>
            </a:r>
            <a:endParaRPr lang="it-IT" b="1" dirty="0"/>
          </a:p>
        </p:txBody>
      </p:sp>
      <p:sp>
        <p:nvSpPr>
          <p:cNvPr id="8" name="Elaborazione 7">
            <a:extLst>
              <a:ext uri="{FF2B5EF4-FFF2-40B4-BE49-F238E27FC236}">
                <a16:creationId xmlns:a16="http://schemas.microsoft.com/office/drawing/2014/main" id="{9F510A9B-FE19-3132-E3A3-28D0C9BCFF0D}"/>
              </a:ext>
            </a:extLst>
          </p:cNvPr>
          <p:cNvSpPr/>
          <p:nvPr/>
        </p:nvSpPr>
        <p:spPr>
          <a:xfrm>
            <a:off x="604630" y="4107242"/>
            <a:ext cx="3813313" cy="742452"/>
          </a:xfrm>
          <a:prstGeom prst="flowChartProcess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rgbClr val="C00000"/>
                </a:solidFill>
              </a:rPr>
              <a:t>Generation of </a:t>
            </a:r>
            <a:r>
              <a:rPr lang="it-IT" b="1" u="sng" dirty="0" err="1">
                <a:solidFill>
                  <a:srgbClr val="C00000"/>
                </a:solidFill>
              </a:rPr>
              <a:t>two</a:t>
            </a:r>
            <a:r>
              <a:rPr lang="it-IT" b="1" dirty="0">
                <a:solidFill>
                  <a:srgbClr val="C00000"/>
                </a:solidFill>
              </a:rPr>
              <a:t> random </a:t>
            </a:r>
            <a:r>
              <a:rPr lang="it-IT" b="1" dirty="0" err="1">
                <a:solidFill>
                  <a:srgbClr val="C00000"/>
                </a:solidFill>
              </a:rPr>
              <a:t>numbers</a:t>
            </a:r>
            <a:endParaRPr lang="it-IT" b="1" dirty="0">
              <a:solidFill>
                <a:srgbClr val="C00000"/>
              </a:solidFill>
            </a:endParaRP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A31818F5-F40A-5DDC-FE7D-2378A59AE652}"/>
              </a:ext>
            </a:extLst>
          </p:cNvPr>
          <p:cNvCxnSpPr>
            <a:cxnSpLocks/>
          </p:cNvCxnSpPr>
          <p:nvPr/>
        </p:nvCxnSpPr>
        <p:spPr>
          <a:xfrm>
            <a:off x="2345634" y="1442591"/>
            <a:ext cx="0" cy="2271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37626BEA-52FE-AD07-A786-2BE73BB56F8F}"/>
              </a:ext>
            </a:extLst>
          </p:cNvPr>
          <p:cNvCxnSpPr>
            <a:cxnSpLocks/>
          </p:cNvCxnSpPr>
          <p:nvPr/>
        </p:nvCxnSpPr>
        <p:spPr>
          <a:xfrm>
            <a:off x="2339010" y="2681671"/>
            <a:ext cx="0" cy="2271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3CB6EAB2-56CB-0FBF-34DA-B3724C8BE4EF}"/>
              </a:ext>
            </a:extLst>
          </p:cNvPr>
          <p:cNvCxnSpPr>
            <a:cxnSpLocks/>
          </p:cNvCxnSpPr>
          <p:nvPr/>
        </p:nvCxnSpPr>
        <p:spPr>
          <a:xfrm>
            <a:off x="2339010" y="3900869"/>
            <a:ext cx="0" cy="2271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laborazione 11">
                <a:extLst>
                  <a:ext uri="{FF2B5EF4-FFF2-40B4-BE49-F238E27FC236}">
                    <a16:creationId xmlns:a16="http://schemas.microsoft.com/office/drawing/2014/main" id="{F5B3B14F-DE60-2538-E605-9C96CFCB5BE1}"/>
                  </a:ext>
                </a:extLst>
              </p:cNvPr>
              <p:cNvSpPr/>
              <p:nvPr/>
            </p:nvSpPr>
            <p:spPr>
              <a:xfrm>
                <a:off x="178904" y="5323138"/>
                <a:ext cx="3813313" cy="742452"/>
              </a:xfrm>
              <a:prstGeom prst="flowChartProcess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b="1" dirty="0" err="1">
                    <a:solidFill>
                      <a:srgbClr val="C00000"/>
                    </a:solidFill>
                  </a:rPr>
                  <a:t>Determination</a:t>
                </a:r>
                <a:r>
                  <a:rPr lang="it-IT" b="1" dirty="0">
                    <a:solidFill>
                      <a:srgbClr val="C00000"/>
                    </a:solidFill>
                  </a:rPr>
                  <a:t> of the reaction time step </a:t>
                </a:r>
                <a14:m>
                  <m:oMath xmlns:m="http://schemas.openxmlformats.org/officeDocument/2006/math">
                    <m:r>
                      <a:rPr lang="it-IT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it-IT" b="1" dirty="0">
                    <a:solidFill>
                      <a:srgbClr val="C00000"/>
                    </a:solidFill>
                  </a:rPr>
                  <a:t>t, </a:t>
                </a:r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it-IT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it-IT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it-IT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it-IT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it-IT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ctrlPr>
                              <a:rPr lang="it-IT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it-IT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it-IT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it-IT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it-IT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sup>
                          <m:e>
                            <m:sSub>
                              <m:sSubPr>
                                <m:ctrlPr>
                                  <a:rPr lang="it-IT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it-IT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it-IT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it-IT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e>
                        </m:nary>
                      </m:sup>
                    </m:sSup>
                  </m:oMath>
                </a14:m>
                <a:endParaRPr lang="it-IT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Elaborazione 11">
                <a:extLst>
                  <a:ext uri="{FF2B5EF4-FFF2-40B4-BE49-F238E27FC236}">
                    <a16:creationId xmlns:a16="http://schemas.microsoft.com/office/drawing/2014/main" id="{F5B3B14F-DE60-2538-E605-9C96CFCB5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04" y="5323138"/>
                <a:ext cx="3813313" cy="742452"/>
              </a:xfrm>
              <a:prstGeom prst="flowChartProcess">
                <a:avLst/>
              </a:prstGeom>
              <a:blipFill>
                <a:blip r:embed="rId3"/>
                <a:stretch>
                  <a:fillRect b="-46094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Elaborazione 12">
            <a:extLst>
              <a:ext uri="{FF2B5EF4-FFF2-40B4-BE49-F238E27FC236}">
                <a16:creationId xmlns:a16="http://schemas.microsoft.com/office/drawing/2014/main" id="{FB3C39DD-E13F-DAF7-C364-639B84361DAA}"/>
              </a:ext>
            </a:extLst>
          </p:cNvPr>
          <p:cNvSpPr/>
          <p:nvPr/>
        </p:nvSpPr>
        <p:spPr>
          <a:xfrm>
            <a:off x="4386472" y="5323138"/>
            <a:ext cx="3813313" cy="742452"/>
          </a:xfrm>
          <a:prstGeom prst="flowChartProcess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 err="1">
                <a:solidFill>
                  <a:srgbClr val="C00000"/>
                </a:solidFill>
              </a:rPr>
              <a:t>Selection</a:t>
            </a:r>
            <a:r>
              <a:rPr lang="it-IT" b="1" dirty="0">
                <a:solidFill>
                  <a:srgbClr val="C00000"/>
                </a:solidFill>
              </a:rPr>
              <a:t> of the reaction event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EA79B99F-C544-4CCC-39A0-D873DB484A0D}"/>
              </a:ext>
            </a:extLst>
          </p:cNvPr>
          <p:cNvCxnSpPr>
            <a:cxnSpLocks/>
          </p:cNvCxnSpPr>
          <p:nvPr/>
        </p:nvCxnSpPr>
        <p:spPr>
          <a:xfrm>
            <a:off x="1335157" y="4921404"/>
            <a:ext cx="3313" cy="3727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3CF3E8F0-FBF5-B4B9-C058-5BA4110DD4E9}"/>
              </a:ext>
            </a:extLst>
          </p:cNvPr>
          <p:cNvCxnSpPr>
            <a:cxnSpLocks/>
          </p:cNvCxnSpPr>
          <p:nvPr/>
        </p:nvCxnSpPr>
        <p:spPr>
          <a:xfrm>
            <a:off x="5367132" y="4691273"/>
            <a:ext cx="0" cy="5869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C197FDFE-D751-B1C5-02A4-088AEBF4F784}"/>
              </a:ext>
            </a:extLst>
          </p:cNvPr>
          <p:cNvCxnSpPr/>
          <p:nvPr/>
        </p:nvCxnSpPr>
        <p:spPr>
          <a:xfrm>
            <a:off x="4643231" y="4691273"/>
            <a:ext cx="73715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3A97B7A0-3AF1-BC05-37A9-C7CDD9B6B61A}"/>
                  </a:ext>
                </a:extLst>
              </p:cNvPr>
              <p:cNvSpPr txBox="1"/>
              <p:nvPr/>
            </p:nvSpPr>
            <p:spPr>
              <a:xfrm>
                <a:off x="1563901" y="4947908"/>
                <a:ext cx="498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𝑹𝑵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it-IT" b="1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3A97B7A0-3AF1-BC05-37A9-C7CDD9B6B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901" y="4947908"/>
                <a:ext cx="498470" cy="276999"/>
              </a:xfrm>
              <a:prstGeom prst="rect">
                <a:avLst/>
              </a:prstGeom>
              <a:blipFill>
                <a:blip r:embed="rId4"/>
                <a:stretch>
                  <a:fillRect l="-11111" r="-6173" b="-177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FC7AF853-670E-D941-DF0A-A85DE6CE9FBE}"/>
                  </a:ext>
                </a:extLst>
              </p:cNvPr>
              <p:cNvSpPr txBox="1"/>
              <p:nvPr/>
            </p:nvSpPr>
            <p:spPr>
              <a:xfrm>
                <a:off x="5559437" y="4808764"/>
                <a:ext cx="498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𝑹𝑵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it-IT" b="1" dirty="0"/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FC7AF853-670E-D941-DF0A-A85DE6CE9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9437" y="4808764"/>
                <a:ext cx="498470" cy="276999"/>
              </a:xfrm>
              <a:prstGeom prst="rect">
                <a:avLst/>
              </a:prstGeom>
              <a:blipFill>
                <a:blip r:embed="rId5"/>
                <a:stretch>
                  <a:fillRect l="-10976" r="-4878" b="-177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97868E00-9C19-32AD-BC05-64A0DD0B2939}"/>
              </a:ext>
            </a:extLst>
          </p:cNvPr>
          <p:cNvSpPr txBox="1"/>
          <p:nvPr/>
        </p:nvSpPr>
        <p:spPr>
          <a:xfrm>
            <a:off x="3811659" y="39807"/>
            <a:ext cx="4962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latin typeface="+mj-lt"/>
              </a:rPr>
              <a:t>Stochastic</a:t>
            </a:r>
            <a:r>
              <a:rPr lang="it-IT" sz="2400" b="1" dirty="0">
                <a:latin typeface="+mj-lt"/>
              </a:rPr>
              <a:t> </a:t>
            </a:r>
            <a:r>
              <a:rPr lang="it-IT" sz="2400" b="1" dirty="0" err="1">
                <a:latin typeface="+mj-lt"/>
              </a:rPr>
              <a:t>Simulation</a:t>
            </a:r>
            <a:r>
              <a:rPr lang="it-IT" sz="2400" b="1" dirty="0">
                <a:latin typeface="+mj-lt"/>
              </a:rPr>
              <a:t> </a:t>
            </a:r>
            <a:r>
              <a:rPr lang="it-IT" sz="2400" b="1" dirty="0" err="1">
                <a:latin typeface="+mj-lt"/>
              </a:rPr>
              <a:t>Algorithm</a:t>
            </a:r>
            <a:r>
              <a:rPr lang="it-IT" sz="2400" b="1" dirty="0">
                <a:latin typeface="+mj-lt"/>
              </a:rPr>
              <a:t> (SSA)</a:t>
            </a:r>
          </a:p>
        </p:txBody>
      </p:sp>
      <p:sp>
        <p:nvSpPr>
          <p:cNvPr id="24" name="Elaborazione 23">
            <a:extLst>
              <a:ext uri="{FF2B5EF4-FFF2-40B4-BE49-F238E27FC236}">
                <a16:creationId xmlns:a16="http://schemas.microsoft.com/office/drawing/2014/main" id="{F027ACD1-EF08-77E2-183D-765DA4504C53}"/>
              </a:ext>
            </a:extLst>
          </p:cNvPr>
          <p:cNvSpPr/>
          <p:nvPr/>
        </p:nvSpPr>
        <p:spPr>
          <a:xfrm>
            <a:off x="3027222" y="6213115"/>
            <a:ext cx="2339910" cy="574446"/>
          </a:xfrm>
          <a:prstGeom prst="flowChartProcess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 err="1">
                <a:solidFill>
                  <a:srgbClr val="C00000"/>
                </a:solidFill>
                <a:highlight>
                  <a:srgbClr val="FFFF00"/>
                </a:highlight>
              </a:rPr>
              <a:t>Execute</a:t>
            </a:r>
            <a:r>
              <a:rPr lang="it-IT" b="1" dirty="0">
                <a:solidFill>
                  <a:srgbClr val="C00000"/>
                </a:solidFill>
                <a:highlight>
                  <a:srgbClr val="FFFF00"/>
                </a:highlight>
              </a:rPr>
              <a:t> reaction event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E81DAAE5-F65F-A7D7-7C43-D08FE1DC0FEB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3992217" y="5694364"/>
            <a:ext cx="39425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E71531E2-65F6-686B-9935-D8A964FDFACA}"/>
              </a:ext>
            </a:extLst>
          </p:cNvPr>
          <p:cNvCxnSpPr>
            <a:cxnSpLocks/>
          </p:cNvCxnSpPr>
          <p:nvPr/>
        </p:nvCxnSpPr>
        <p:spPr>
          <a:xfrm>
            <a:off x="4202596" y="5696051"/>
            <a:ext cx="0" cy="4326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8A822D35-4F5E-B2BD-29B5-8A76D766474A}"/>
              </a:ext>
            </a:extLst>
          </p:cNvPr>
          <p:cNvCxnSpPr>
            <a:cxnSpLocks/>
          </p:cNvCxnSpPr>
          <p:nvPr/>
        </p:nvCxnSpPr>
        <p:spPr>
          <a:xfrm>
            <a:off x="5808672" y="6290261"/>
            <a:ext cx="239111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Decisione 49">
            <a:extLst>
              <a:ext uri="{FF2B5EF4-FFF2-40B4-BE49-F238E27FC236}">
                <a16:creationId xmlns:a16="http://schemas.microsoft.com/office/drawing/2014/main" id="{001E6F2B-0219-EBEC-713B-811EEDBE6CD4}"/>
              </a:ext>
            </a:extLst>
          </p:cNvPr>
          <p:cNvSpPr/>
          <p:nvPr/>
        </p:nvSpPr>
        <p:spPr>
          <a:xfrm>
            <a:off x="8367644" y="5701011"/>
            <a:ext cx="1844604" cy="930099"/>
          </a:xfrm>
          <a:prstGeom prst="flowChartDecision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 err="1"/>
              <a:t>Tfinal</a:t>
            </a:r>
            <a:r>
              <a:rPr lang="it-IT" b="1" dirty="0"/>
              <a:t>?</a:t>
            </a:r>
          </a:p>
        </p:txBody>
      </p:sp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64304B9C-EB75-2EE2-1C07-7F277E1E315E}"/>
              </a:ext>
            </a:extLst>
          </p:cNvPr>
          <p:cNvCxnSpPr>
            <a:cxnSpLocks/>
          </p:cNvCxnSpPr>
          <p:nvPr/>
        </p:nvCxnSpPr>
        <p:spPr>
          <a:xfrm flipV="1">
            <a:off x="9260860" y="3826566"/>
            <a:ext cx="0" cy="17294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6296118D-809B-8AA6-FF62-B824186B7E0E}"/>
              </a:ext>
            </a:extLst>
          </p:cNvPr>
          <p:cNvSpPr txBox="1"/>
          <p:nvPr/>
        </p:nvSpPr>
        <p:spPr>
          <a:xfrm>
            <a:off x="9318011" y="4506606"/>
            <a:ext cx="73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C00000"/>
                </a:solidFill>
              </a:rPr>
              <a:t>No</a:t>
            </a:r>
          </a:p>
        </p:txBody>
      </p:sp>
      <p:sp>
        <p:nvSpPr>
          <p:cNvPr id="57" name="Elaborazione 56">
            <a:extLst>
              <a:ext uri="{FF2B5EF4-FFF2-40B4-BE49-F238E27FC236}">
                <a16:creationId xmlns:a16="http://schemas.microsoft.com/office/drawing/2014/main" id="{AA45FFF4-1816-A836-A469-D7B3956FFCE8}"/>
              </a:ext>
            </a:extLst>
          </p:cNvPr>
          <p:cNvSpPr/>
          <p:nvPr/>
        </p:nvSpPr>
        <p:spPr>
          <a:xfrm>
            <a:off x="7778274" y="3032419"/>
            <a:ext cx="3415751" cy="613143"/>
          </a:xfrm>
          <a:prstGeom prst="flowChartProcess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sellaDiTesto 57">
                <a:extLst>
                  <a:ext uri="{FF2B5EF4-FFF2-40B4-BE49-F238E27FC236}">
                    <a16:creationId xmlns:a16="http://schemas.microsoft.com/office/drawing/2014/main" id="{EB0EC3FD-D96E-8B46-B7B6-9EE4B50E8E3D}"/>
                  </a:ext>
                </a:extLst>
              </p:cNvPr>
              <p:cNvSpPr txBox="1"/>
              <p:nvPr/>
            </p:nvSpPr>
            <p:spPr>
              <a:xfrm>
                <a:off x="8913780" y="3097331"/>
                <a:ext cx="1664110" cy="425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b="1" dirty="0"/>
                  <a:t>Update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acc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  <m:acc>
                      <m:accPr>
                        <m:chr m:val="⃗"/>
                        <m:ctrlP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𝒀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</m:acc>
                  </m:oMath>
                </a14:m>
                <a:endParaRPr lang="it-IT" b="1" dirty="0"/>
              </a:p>
            </p:txBody>
          </p:sp>
        </mc:Choice>
        <mc:Fallback xmlns="">
          <p:sp>
            <p:nvSpPr>
              <p:cNvPr id="58" name="CasellaDiTesto 57">
                <a:extLst>
                  <a:ext uri="{FF2B5EF4-FFF2-40B4-BE49-F238E27FC236}">
                    <a16:creationId xmlns:a16="http://schemas.microsoft.com/office/drawing/2014/main" id="{EB0EC3FD-D96E-8B46-B7B6-9EE4B50E8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780" y="3097331"/>
                <a:ext cx="1664110" cy="425822"/>
              </a:xfrm>
              <a:prstGeom prst="rect">
                <a:avLst/>
              </a:prstGeom>
              <a:blipFill>
                <a:blip r:embed="rId6"/>
                <a:stretch>
                  <a:fillRect l="-2930" b="-2285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596264C4-933F-F36D-0045-ABCB406E9185}"/>
              </a:ext>
            </a:extLst>
          </p:cNvPr>
          <p:cNvCxnSpPr>
            <a:cxnSpLocks/>
          </p:cNvCxnSpPr>
          <p:nvPr/>
        </p:nvCxnSpPr>
        <p:spPr>
          <a:xfrm flipH="1">
            <a:off x="5439641" y="3297850"/>
            <a:ext cx="17069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7D0EAD42-1856-0366-7A97-9AA83299E685}"/>
              </a:ext>
            </a:extLst>
          </p:cNvPr>
          <p:cNvCxnSpPr>
            <a:cxnSpLocks/>
          </p:cNvCxnSpPr>
          <p:nvPr/>
        </p:nvCxnSpPr>
        <p:spPr>
          <a:xfrm>
            <a:off x="10371170" y="6062405"/>
            <a:ext cx="3684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B3BF6FAF-5BE9-545F-551E-F5EA8963DABD}"/>
              </a:ext>
            </a:extLst>
          </p:cNvPr>
          <p:cNvSpPr txBox="1"/>
          <p:nvPr/>
        </p:nvSpPr>
        <p:spPr>
          <a:xfrm>
            <a:off x="10272443" y="5539075"/>
            <a:ext cx="56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C00000"/>
                </a:solidFill>
              </a:rPr>
              <a:t>Yes</a:t>
            </a:r>
          </a:p>
        </p:txBody>
      </p:sp>
      <p:sp>
        <p:nvSpPr>
          <p:cNvPr id="66" name="Elaborazione 65">
            <a:extLst>
              <a:ext uri="{FF2B5EF4-FFF2-40B4-BE49-F238E27FC236}">
                <a16:creationId xmlns:a16="http://schemas.microsoft.com/office/drawing/2014/main" id="{36BB18B4-E54F-8B7A-24FD-B5BE5589F861}"/>
              </a:ext>
            </a:extLst>
          </p:cNvPr>
          <p:cNvSpPr/>
          <p:nvPr/>
        </p:nvSpPr>
        <p:spPr>
          <a:xfrm>
            <a:off x="10898499" y="5759180"/>
            <a:ext cx="1114597" cy="613143"/>
          </a:xfrm>
          <a:prstGeom prst="flowChartProcess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5E70B373-57B6-9DFD-B01E-C1B77CB7D8FC}"/>
              </a:ext>
            </a:extLst>
          </p:cNvPr>
          <p:cNvSpPr txBox="1"/>
          <p:nvPr/>
        </p:nvSpPr>
        <p:spPr>
          <a:xfrm>
            <a:off x="10898498" y="5881085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/>
              <a:t>Molecules</a:t>
            </a:r>
            <a:endParaRPr lang="it-IT" b="1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BB5EFFA4-20CD-3EF5-CD64-5FDD9248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EB40-6732-4ECF-852F-6F5AF4C0E735}" type="slidenum">
              <a:rPr lang="it-IT" b="1" smtClean="0">
                <a:solidFill>
                  <a:schemeClr val="tx1"/>
                </a:solidFill>
              </a:rPr>
              <a:t>6</a:t>
            </a:fld>
            <a:r>
              <a:rPr lang="it-IT" b="1" dirty="0">
                <a:solidFill>
                  <a:schemeClr val="bg1">
                    <a:lumMod val="50000"/>
                  </a:schemeClr>
                </a:solidFill>
              </a:rPr>
              <a:t>-35</a:t>
            </a:r>
            <a:endParaRPr lang="it-IT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3878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9D0444-576C-E747-6BB5-F44CB0831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/>
              <a:t>ANN applied to toggle-switch model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000C6BA-D720-09D0-4C28-DB3D74FC10B6}"/>
              </a:ext>
            </a:extLst>
          </p:cNvPr>
          <p:cNvSpPr txBox="1"/>
          <p:nvPr/>
        </p:nvSpPr>
        <p:spPr>
          <a:xfrm>
            <a:off x="809986" y="1674910"/>
            <a:ext cx="364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err="1"/>
              <a:t>RNAs</a:t>
            </a:r>
            <a:r>
              <a:rPr lang="it-IT" b="1" dirty="0"/>
              <a:t> ACF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46D567C-D2E2-4C30-484D-0E1518A17C0A}"/>
              </a:ext>
            </a:extLst>
          </p:cNvPr>
          <p:cNvSpPr txBox="1"/>
          <p:nvPr/>
        </p:nvSpPr>
        <p:spPr>
          <a:xfrm>
            <a:off x="7049287" y="1673170"/>
            <a:ext cx="364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err="1"/>
              <a:t>Proteins</a:t>
            </a:r>
            <a:r>
              <a:rPr lang="it-IT" b="1" dirty="0"/>
              <a:t> ACF</a:t>
            </a:r>
          </a:p>
        </p:txBody>
      </p:sp>
      <p:pic>
        <p:nvPicPr>
          <p:cNvPr id="4" name="Immagine 3" descr="Immagine che contiene grafico">
            <a:extLst>
              <a:ext uri="{FF2B5EF4-FFF2-40B4-BE49-F238E27FC236}">
                <a16:creationId xmlns:a16="http://schemas.microsoft.com/office/drawing/2014/main" id="{2B2607BF-B92D-CDFF-B56E-1F45908A85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88" y="2209675"/>
            <a:ext cx="4947537" cy="4471033"/>
          </a:xfrm>
          <a:prstGeom prst="rect">
            <a:avLst/>
          </a:prstGeom>
        </p:spPr>
      </p:pic>
      <p:pic>
        <p:nvPicPr>
          <p:cNvPr id="8" name="Immagine 7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7C6A2391-0976-71AB-3B80-DF6BB9EBAC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302" y="2209676"/>
            <a:ext cx="4947537" cy="4471033"/>
          </a:xfrm>
          <a:prstGeom prst="rect">
            <a:avLst/>
          </a:prstGeo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88A06026-FBFF-8099-E79D-3B2005D3D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EB40-6732-4ECF-852F-6F5AF4C0E735}" type="slidenum">
              <a:rPr lang="it-IT" b="1" smtClean="0">
                <a:solidFill>
                  <a:schemeClr val="tx1"/>
                </a:solidFill>
              </a:rPr>
              <a:t>60</a:t>
            </a:fld>
            <a:endParaRPr lang="it-IT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93857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9D0444-576C-E747-6BB5-F44CB0831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/>
              <a:t>ANN applied to toggle-switch model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5F5FBAA-3D11-E2FA-CB5B-3955D8F4812C}"/>
              </a:ext>
            </a:extLst>
          </p:cNvPr>
          <p:cNvSpPr txBox="1"/>
          <p:nvPr/>
        </p:nvSpPr>
        <p:spPr>
          <a:xfrm>
            <a:off x="1247216" y="1675261"/>
            <a:ext cx="364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err="1"/>
              <a:t>RNAs</a:t>
            </a:r>
            <a:r>
              <a:rPr lang="it-IT" b="1" dirty="0"/>
              <a:t> ACF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BD63FAA-97B7-DB55-2C9E-5EEF31833D4A}"/>
              </a:ext>
            </a:extLst>
          </p:cNvPr>
          <p:cNvSpPr txBox="1"/>
          <p:nvPr/>
        </p:nvSpPr>
        <p:spPr>
          <a:xfrm>
            <a:off x="6861282" y="1676616"/>
            <a:ext cx="364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err="1"/>
              <a:t>Proteins</a:t>
            </a:r>
            <a:r>
              <a:rPr lang="it-IT" b="1" dirty="0"/>
              <a:t> ACF</a:t>
            </a:r>
          </a:p>
        </p:txBody>
      </p:sp>
      <p:pic>
        <p:nvPicPr>
          <p:cNvPr id="5" name="Immagine 4" descr="Immagine che contiene grafico">
            <a:extLst>
              <a:ext uri="{FF2B5EF4-FFF2-40B4-BE49-F238E27FC236}">
                <a16:creationId xmlns:a16="http://schemas.microsoft.com/office/drawing/2014/main" id="{4A44BD27-F23E-EC36-CC8D-8E2E1F9864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6" y="2171197"/>
            <a:ext cx="4782075" cy="4243250"/>
          </a:xfrm>
          <a:prstGeom prst="rect">
            <a:avLst/>
          </a:prstGeom>
        </p:spPr>
      </p:pic>
      <p:pic>
        <p:nvPicPr>
          <p:cNvPr id="10" name="Immagine 9" descr="Immagine che contiene grafico">
            <a:extLst>
              <a:ext uri="{FF2B5EF4-FFF2-40B4-BE49-F238E27FC236}">
                <a16:creationId xmlns:a16="http://schemas.microsoft.com/office/drawing/2014/main" id="{2590DE64-34CD-66CE-4422-D5BDC92458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504" y="2171197"/>
            <a:ext cx="4622330" cy="4101504"/>
          </a:xfrm>
          <a:prstGeom prst="rect">
            <a:avLst/>
          </a:prstGeo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59C9E918-452D-49A4-DAE6-BE2B23DB8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EB40-6732-4ECF-852F-6F5AF4C0E735}" type="slidenum">
              <a:rPr lang="it-IT" b="1" smtClean="0">
                <a:solidFill>
                  <a:schemeClr val="tx1"/>
                </a:solidFill>
              </a:rPr>
              <a:t>61</a:t>
            </a:fld>
            <a:endParaRPr lang="it-IT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679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25CBF66E-E51A-1119-579C-9541D06FCCC4}"/>
              </a:ext>
            </a:extLst>
          </p:cNvPr>
          <p:cNvSpPr txBox="1">
            <a:spLocks/>
          </p:cNvSpPr>
          <p:nvPr/>
        </p:nvSpPr>
        <p:spPr>
          <a:xfrm>
            <a:off x="2898920" y="-80406"/>
            <a:ext cx="6185452" cy="742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400" b="1" dirty="0"/>
              <a:t>Tau-</a:t>
            </a:r>
            <a:r>
              <a:rPr lang="it-IT" sz="2400" b="1" dirty="0" err="1"/>
              <a:t>leap</a:t>
            </a:r>
            <a:endParaRPr lang="it-IT" sz="2400" b="1" dirty="0"/>
          </a:p>
        </p:txBody>
      </p:sp>
      <p:sp>
        <p:nvSpPr>
          <p:cNvPr id="5" name="Elaborazione 4">
            <a:extLst>
              <a:ext uri="{FF2B5EF4-FFF2-40B4-BE49-F238E27FC236}">
                <a16:creationId xmlns:a16="http://schemas.microsoft.com/office/drawing/2014/main" id="{ED40AA42-F3B9-084E-455E-952997E76E1C}"/>
              </a:ext>
            </a:extLst>
          </p:cNvPr>
          <p:cNvSpPr/>
          <p:nvPr/>
        </p:nvSpPr>
        <p:spPr>
          <a:xfrm>
            <a:off x="112643" y="581963"/>
            <a:ext cx="7215810" cy="699052"/>
          </a:xfrm>
          <a:prstGeom prst="flowChartProcess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AA553D43-5048-85AA-2723-7B0E1F7C98DC}"/>
                  </a:ext>
                </a:extLst>
              </p:cNvPr>
              <p:cNvSpPr txBox="1"/>
              <p:nvPr/>
            </p:nvSpPr>
            <p:spPr>
              <a:xfrm>
                <a:off x="192155" y="645633"/>
                <a:ext cx="7519858" cy="7056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acc>
                  </m:oMath>
                </a14:m>
                <a:r>
                  <a:rPr lang="it-IT" b="1" dirty="0"/>
                  <a:t> = system state </a:t>
                </a:r>
                <a:r>
                  <a:rPr lang="it-IT" b="1" dirty="0" err="1"/>
                  <a:t>molecules</a:t>
                </a:r>
                <a:r>
                  <a:rPr lang="it-IT" b="1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acc>
                  </m:oMath>
                </a14:m>
                <a:r>
                  <a:rPr lang="it-IT" b="1" dirty="0"/>
                  <a:t> = rate </a:t>
                </a:r>
                <a:r>
                  <a:rPr lang="it-IT" b="1" dirty="0" err="1"/>
                  <a:t>parameters</a:t>
                </a:r>
                <a:r>
                  <a:rPr lang="it-IT" b="1" dirty="0"/>
                  <a:t>, </a:t>
                </a:r>
                <a14:m>
                  <m:oMath xmlns:m="http://schemas.openxmlformats.org/officeDocument/2006/math">
                    <m:r>
                      <a:rPr lang="it-IT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𝝉</m:t>
                    </m:r>
                  </m:oMath>
                </a14:m>
                <a:r>
                  <a:rPr lang="it-IT" b="1" dirty="0"/>
                  <a:t> = reaction time step </a:t>
                </a:r>
              </a:p>
              <a:p>
                <a:endParaRPr lang="it-IT" b="1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AA553D43-5048-85AA-2723-7B0E1F7C9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55" y="645633"/>
                <a:ext cx="7519858" cy="7056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e 6">
            <a:extLst>
              <a:ext uri="{FF2B5EF4-FFF2-40B4-BE49-F238E27FC236}">
                <a16:creationId xmlns:a16="http://schemas.microsoft.com/office/drawing/2014/main" id="{2D478987-C378-1BAB-D2A4-F72CA36E8371}"/>
              </a:ext>
            </a:extLst>
          </p:cNvPr>
          <p:cNvSpPr/>
          <p:nvPr/>
        </p:nvSpPr>
        <p:spPr>
          <a:xfrm>
            <a:off x="192156" y="1500834"/>
            <a:ext cx="4505740" cy="1001929"/>
          </a:xfrm>
          <a:prstGeom prst="ellipse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 err="1"/>
              <a:t>Identification</a:t>
            </a:r>
            <a:r>
              <a:rPr lang="it-IT" b="1" dirty="0"/>
              <a:t> of </a:t>
            </a:r>
            <a:r>
              <a:rPr lang="it-IT" b="1" dirty="0" err="1"/>
              <a:t>all</a:t>
            </a:r>
            <a:r>
              <a:rPr lang="it-IT" b="1" dirty="0"/>
              <a:t> </a:t>
            </a:r>
            <a:r>
              <a:rPr lang="it-IT" b="1" dirty="0" err="1"/>
              <a:t>possible</a:t>
            </a:r>
            <a:r>
              <a:rPr lang="it-IT" b="1" dirty="0"/>
              <a:t> reaction events</a:t>
            </a: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D30BCEC9-093B-D77A-C8BA-052D40202690}"/>
              </a:ext>
            </a:extLst>
          </p:cNvPr>
          <p:cNvSpPr/>
          <p:nvPr/>
        </p:nvSpPr>
        <p:spPr>
          <a:xfrm>
            <a:off x="192156" y="2714596"/>
            <a:ext cx="4505740" cy="1001929"/>
          </a:xfrm>
          <a:prstGeom prst="ellipse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 err="1"/>
              <a:t>Calculation</a:t>
            </a:r>
            <a:r>
              <a:rPr lang="it-IT" b="1" dirty="0"/>
              <a:t> of reaction </a:t>
            </a:r>
            <a:r>
              <a:rPr lang="it-IT" b="1" dirty="0" err="1"/>
              <a:t>probabilities</a:t>
            </a:r>
            <a:endParaRPr lang="it-IT" b="1" dirty="0"/>
          </a:p>
        </p:txBody>
      </p:sp>
      <p:sp>
        <p:nvSpPr>
          <p:cNvPr id="9" name="Elaborazione 8">
            <a:extLst>
              <a:ext uri="{FF2B5EF4-FFF2-40B4-BE49-F238E27FC236}">
                <a16:creationId xmlns:a16="http://schemas.microsoft.com/office/drawing/2014/main" id="{D5CC7565-3B22-81A7-5BC5-EF66EA16EC36}"/>
              </a:ext>
            </a:extLst>
          </p:cNvPr>
          <p:cNvSpPr/>
          <p:nvPr/>
        </p:nvSpPr>
        <p:spPr>
          <a:xfrm>
            <a:off x="538369" y="3928358"/>
            <a:ext cx="3813313" cy="742452"/>
          </a:xfrm>
          <a:prstGeom prst="flowChartProcess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rgbClr val="C00000"/>
                </a:solidFill>
              </a:rPr>
              <a:t>Generation </a:t>
            </a:r>
            <a:r>
              <a:rPr lang="it-IT" b="1" u="sng" dirty="0">
                <a:solidFill>
                  <a:srgbClr val="C00000"/>
                </a:solidFill>
              </a:rPr>
              <a:t>one</a:t>
            </a:r>
            <a:r>
              <a:rPr lang="it-IT" b="1" dirty="0">
                <a:solidFill>
                  <a:srgbClr val="C00000"/>
                </a:solidFill>
              </a:rPr>
              <a:t> random </a:t>
            </a:r>
            <a:r>
              <a:rPr lang="it-IT" b="1" dirty="0" err="1">
                <a:solidFill>
                  <a:srgbClr val="C00000"/>
                </a:solidFill>
              </a:rPr>
              <a:t>number</a:t>
            </a:r>
            <a:endParaRPr lang="it-IT" b="1" dirty="0">
              <a:solidFill>
                <a:srgbClr val="C00000"/>
              </a:solidFill>
            </a:endParaRP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B235B202-BA7E-B8DC-A4D0-C66BF13C76CC}"/>
              </a:ext>
            </a:extLst>
          </p:cNvPr>
          <p:cNvCxnSpPr>
            <a:cxnSpLocks/>
          </p:cNvCxnSpPr>
          <p:nvPr/>
        </p:nvCxnSpPr>
        <p:spPr>
          <a:xfrm>
            <a:off x="2279373" y="1263707"/>
            <a:ext cx="0" cy="2271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62970258-0241-BD7E-F31B-07A51DEFEF7F}"/>
              </a:ext>
            </a:extLst>
          </p:cNvPr>
          <p:cNvCxnSpPr>
            <a:cxnSpLocks/>
          </p:cNvCxnSpPr>
          <p:nvPr/>
        </p:nvCxnSpPr>
        <p:spPr>
          <a:xfrm>
            <a:off x="2272749" y="2502787"/>
            <a:ext cx="0" cy="2271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74B32E8E-87C1-BAA8-96FA-54B08E6A7758}"/>
              </a:ext>
            </a:extLst>
          </p:cNvPr>
          <p:cNvCxnSpPr>
            <a:cxnSpLocks/>
          </p:cNvCxnSpPr>
          <p:nvPr/>
        </p:nvCxnSpPr>
        <p:spPr>
          <a:xfrm>
            <a:off x="2272749" y="3721985"/>
            <a:ext cx="0" cy="2271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Elaborazione 12">
                <a:extLst>
                  <a:ext uri="{FF2B5EF4-FFF2-40B4-BE49-F238E27FC236}">
                    <a16:creationId xmlns:a16="http://schemas.microsoft.com/office/drawing/2014/main" id="{3E92E9E5-F4B1-F204-18D0-B1DA272678D9}"/>
                  </a:ext>
                </a:extLst>
              </p:cNvPr>
              <p:cNvSpPr/>
              <p:nvPr/>
            </p:nvSpPr>
            <p:spPr>
              <a:xfrm>
                <a:off x="112643" y="5144254"/>
                <a:ext cx="4933122" cy="742452"/>
              </a:xfrm>
              <a:prstGeom prst="flowChartProcess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b="1" dirty="0" err="1">
                    <a:solidFill>
                      <a:srgbClr val="C00000"/>
                    </a:solidFill>
                  </a:rPr>
                  <a:t>Selection</a:t>
                </a:r>
                <a:r>
                  <a:rPr lang="it-IT" b="1" dirty="0">
                    <a:solidFill>
                      <a:srgbClr val="C00000"/>
                    </a:solidFill>
                  </a:rPr>
                  <a:t> of the reaction events,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sz="18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b="1" i="1" smtClean="0"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it-IT" sz="1800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</m:e>
                    </m:acc>
                    <m:r>
                      <a:rPr lang="it-IT" sz="1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800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it-IT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it-IT" sz="18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it-IT" sz="1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800" b="1" i="1" smtClean="0">
                                    <a:latin typeface="Cambria Math" panose="02040503050406030204" pitchFamily="18" charset="0"/>
                                  </a:rPr>
                                  <m:t>𝑲</m:t>
                                </m:r>
                              </m:e>
                              <m:sub>
                                <m:r>
                                  <a:rPr lang="it-IT" sz="18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acc>
                        <m:r>
                          <a:rPr lang="it-IT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e>
                    </m:d>
                  </m:oMath>
                </a14:m>
                <a:r>
                  <a:rPr lang="it-IT" sz="1800" dirty="0"/>
                  <a:t> </a:t>
                </a:r>
                <a:endParaRPr lang="it-IT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Elaborazione 12">
                <a:extLst>
                  <a:ext uri="{FF2B5EF4-FFF2-40B4-BE49-F238E27FC236}">
                    <a16:creationId xmlns:a16="http://schemas.microsoft.com/office/drawing/2014/main" id="{3E92E9E5-F4B1-F204-18D0-B1DA272678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43" y="5144254"/>
                <a:ext cx="4933122" cy="742452"/>
              </a:xfrm>
              <a:prstGeom prst="flowChartProcess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827D79E8-1D7B-1403-6A87-BDBD91651404}"/>
              </a:ext>
            </a:extLst>
          </p:cNvPr>
          <p:cNvCxnSpPr>
            <a:cxnSpLocks/>
          </p:cNvCxnSpPr>
          <p:nvPr/>
        </p:nvCxnSpPr>
        <p:spPr>
          <a:xfrm>
            <a:off x="2315815" y="4689510"/>
            <a:ext cx="3313" cy="3727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7EC8882F-3ED2-CBBB-7FFB-E1E125A86E1F}"/>
                  </a:ext>
                </a:extLst>
              </p:cNvPr>
              <p:cNvSpPr txBox="1"/>
              <p:nvPr/>
            </p:nvSpPr>
            <p:spPr>
              <a:xfrm>
                <a:off x="2544559" y="4782276"/>
                <a:ext cx="498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𝑹𝑵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it-IT" b="1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7EC8882F-3ED2-CBBB-7FFB-E1E125A86E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559" y="4782276"/>
                <a:ext cx="498470" cy="276999"/>
              </a:xfrm>
              <a:prstGeom prst="rect">
                <a:avLst/>
              </a:prstGeom>
              <a:blipFill>
                <a:blip r:embed="rId4"/>
                <a:stretch>
                  <a:fillRect l="-9756" r="-4878" b="-152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Elaborazione 19">
            <a:extLst>
              <a:ext uri="{FF2B5EF4-FFF2-40B4-BE49-F238E27FC236}">
                <a16:creationId xmlns:a16="http://schemas.microsoft.com/office/drawing/2014/main" id="{624B27DE-2F97-E8F4-F801-5BFCFBFAADD9}"/>
              </a:ext>
            </a:extLst>
          </p:cNvPr>
          <p:cNvSpPr/>
          <p:nvPr/>
        </p:nvSpPr>
        <p:spPr>
          <a:xfrm>
            <a:off x="1109418" y="6150840"/>
            <a:ext cx="2339910" cy="574446"/>
          </a:xfrm>
          <a:prstGeom prst="flowChartProcess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 err="1">
                <a:solidFill>
                  <a:srgbClr val="C00000"/>
                </a:solidFill>
                <a:highlight>
                  <a:srgbClr val="FFFF00"/>
                </a:highlight>
              </a:rPr>
              <a:t>Execute</a:t>
            </a:r>
            <a:r>
              <a:rPr lang="it-IT" b="1" dirty="0">
                <a:solidFill>
                  <a:srgbClr val="C00000"/>
                </a:solidFill>
                <a:highlight>
                  <a:srgbClr val="FFFF00"/>
                </a:highlight>
              </a:rPr>
              <a:t> reaction events</a:t>
            </a: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7FA3E334-EA4A-73E2-8675-203BBCEC2DF9}"/>
              </a:ext>
            </a:extLst>
          </p:cNvPr>
          <p:cNvCxnSpPr>
            <a:cxnSpLocks/>
          </p:cNvCxnSpPr>
          <p:nvPr/>
        </p:nvCxnSpPr>
        <p:spPr>
          <a:xfrm>
            <a:off x="3704887" y="6401766"/>
            <a:ext cx="239111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ecisione 23">
            <a:extLst>
              <a:ext uri="{FF2B5EF4-FFF2-40B4-BE49-F238E27FC236}">
                <a16:creationId xmlns:a16="http://schemas.microsoft.com/office/drawing/2014/main" id="{4A3CB337-25AC-DE46-FDCA-8180534278F2}"/>
              </a:ext>
            </a:extLst>
          </p:cNvPr>
          <p:cNvSpPr/>
          <p:nvPr/>
        </p:nvSpPr>
        <p:spPr>
          <a:xfrm>
            <a:off x="6578509" y="5886701"/>
            <a:ext cx="1844604" cy="930099"/>
          </a:xfrm>
          <a:prstGeom prst="flowChartDecision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 err="1"/>
              <a:t>Tfinal</a:t>
            </a:r>
            <a:r>
              <a:rPr lang="it-IT" b="1" dirty="0"/>
              <a:t>?</a:t>
            </a:r>
          </a:p>
        </p:txBody>
      </p: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FFBEBB5C-6F2E-5B9F-B968-16C2DA5BEF91}"/>
              </a:ext>
            </a:extLst>
          </p:cNvPr>
          <p:cNvCxnSpPr>
            <a:cxnSpLocks/>
          </p:cNvCxnSpPr>
          <p:nvPr/>
        </p:nvCxnSpPr>
        <p:spPr>
          <a:xfrm flipV="1">
            <a:off x="7471820" y="3846472"/>
            <a:ext cx="0" cy="17294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C1549F97-28E8-6F69-5D6C-5C5C85860F24}"/>
              </a:ext>
            </a:extLst>
          </p:cNvPr>
          <p:cNvSpPr txBox="1"/>
          <p:nvPr/>
        </p:nvSpPr>
        <p:spPr>
          <a:xfrm>
            <a:off x="7528971" y="4526512"/>
            <a:ext cx="73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C00000"/>
                </a:solidFill>
              </a:rPr>
              <a:t>No</a:t>
            </a:r>
          </a:p>
        </p:txBody>
      </p:sp>
      <p:sp>
        <p:nvSpPr>
          <p:cNvPr id="27" name="Elaborazione 26">
            <a:extLst>
              <a:ext uri="{FF2B5EF4-FFF2-40B4-BE49-F238E27FC236}">
                <a16:creationId xmlns:a16="http://schemas.microsoft.com/office/drawing/2014/main" id="{FA0DBB41-FFE7-EEAC-FC15-DF15B38FFAC1}"/>
              </a:ext>
            </a:extLst>
          </p:cNvPr>
          <p:cNvSpPr/>
          <p:nvPr/>
        </p:nvSpPr>
        <p:spPr>
          <a:xfrm>
            <a:off x="6752148" y="2842700"/>
            <a:ext cx="3415751" cy="613143"/>
          </a:xfrm>
          <a:prstGeom prst="flowChartProcess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997A9B08-5636-01A7-8705-23CE08678A67}"/>
                  </a:ext>
                </a:extLst>
              </p:cNvPr>
              <p:cNvSpPr txBox="1"/>
              <p:nvPr/>
            </p:nvSpPr>
            <p:spPr>
              <a:xfrm>
                <a:off x="7609358" y="2918447"/>
                <a:ext cx="1664110" cy="425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b="1" dirty="0"/>
                  <a:t>Update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acc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  <m:acc>
                      <m:accPr>
                        <m:chr m:val="⃗"/>
                        <m:ctrlP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𝒀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</m:acc>
                  </m:oMath>
                </a14:m>
                <a:endParaRPr lang="it-IT" b="1" dirty="0"/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997A9B08-5636-01A7-8705-23CE08678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358" y="2918447"/>
                <a:ext cx="1664110" cy="425822"/>
              </a:xfrm>
              <a:prstGeom prst="rect">
                <a:avLst/>
              </a:prstGeom>
              <a:blipFill>
                <a:blip r:embed="rId5"/>
                <a:stretch>
                  <a:fillRect l="-2930" b="-2285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28A8DDA9-6D78-B760-374F-5F2F9A4B03FB}"/>
              </a:ext>
            </a:extLst>
          </p:cNvPr>
          <p:cNvCxnSpPr>
            <a:cxnSpLocks/>
          </p:cNvCxnSpPr>
          <p:nvPr/>
        </p:nvCxnSpPr>
        <p:spPr>
          <a:xfrm flipH="1">
            <a:off x="4871535" y="3132219"/>
            <a:ext cx="17069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A280788E-923B-A267-6D6B-08161A8F25AF}"/>
              </a:ext>
            </a:extLst>
          </p:cNvPr>
          <p:cNvCxnSpPr>
            <a:cxnSpLocks/>
          </p:cNvCxnSpPr>
          <p:nvPr/>
        </p:nvCxnSpPr>
        <p:spPr>
          <a:xfrm>
            <a:off x="8842716" y="6330392"/>
            <a:ext cx="3684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C4BB1220-7A47-C7FE-7C41-E9234FABA7E9}"/>
              </a:ext>
            </a:extLst>
          </p:cNvPr>
          <p:cNvSpPr txBox="1"/>
          <p:nvPr/>
        </p:nvSpPr>
        <p:spPr>
          <a:xfrm>
            <a:off x="8729480" y="5844451"/>
            <a:ext cx="56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C00000"/>
                </a:solidFill>
              </a:rPr>
              <a:t>Yes</a:t>
            </a:r>
          </a:p>
        </p:txBody>
      </p:sp>
      <p:sp>
        <p:nvSpPr>
          <p:cNvPr id="32" name="Elaborazione 31">
            <a:extLst>
              <a:ext uri="{FF2B5EF4-FFF2-40B4-BE49-F238E27FC236}">
                <a16:creationId xmlns:a16="http://schemas.microsoft.com/office/drawing/2014/main" id="{AFE63B68-53AB-252B-74AA-3D37AC30F724}"/>
              </a:ext>
            </a:extLst>
          </p:cNvPr>
          <p:cNvSpPr/>
          <p:nvPr/>
        </p:nvSpPr>
        <p:spPr>
          <a:xfrm>
            <a:off x="9347528" y="6066253"/>
            <a:ext cx="1114597" cy="613143"/>
          </a:xfrm>
          <a:prstGeom prst="flowChartProcess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B5B18FD8-83FD-763B-A55F-75B67979DC06}"/>
              </a:ext>
            </a:extLst>
          </p:cNvPr>
          <p:cNvSpPr txBox="1"/>
          <p:nvPr/>
        </p:nvSpPr>
        <p:spPr>
          <a:xfrm>
            <a:off x="9347528" y="6145726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/>
              <a:t>Molecules</a:t>
            </a:r>
            <a:endParaRPr lang="it-IT" b="1" dirty="0"/>
          </a:p>
        </p:txBody>
      </p: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A28AFD4A-EC26-B011-5437-AD9EC053DEFA}"/>
              </a:ext>
            </a:extLst>
          </p:cNvPr>
          <p:cNvCxnSpPr>
            <a:cxnSpLocks/>
          </p:cNvCxnSpPr>
          <p:nvPr/>
        </p:nvCxnSpPr>
        <p:spPr>
          <a:xfrm>
            <a:off x="2332385" y="5901968"/>
            <a:ext cx="0" cy="2271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0BA7CA7A-E938-9789-CCDA-14DDE647C779}"/>
                  </a:ext>
                </a:extLst>
              </p:cNvPr>
              <p:cNvSpPr txBox="1"/>
              <p:nvPr/>
            </p:nvSpPr>
            <p:spPr>
              <a:xfrm>
                <a:off x="8729480" y="1022369"/>
                <a:ext cx="3270364" cy="679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800" b="1" i="1" dirty="0"/>
                  <a:t>P</a:t>
                </a:r>
                <a:r>
                  <a:rPr lang="it-IT" sz="1800" i="1" dirty="0"/>
                  <a:t> </a:t>
                </a:r>
                <a:r>
                  <a:rPr lang="it-IT" sz="1800" dirty="0"/>
                  <a:t>= </a:t>
                </a:r>
                <a:r>
                  <a:rPr lang="it-IT" sz="1800" b="1" dirty="0"/>
                  <a:t>Poisson </a:t>
                </a:r>
                <a:r>
                  <a:rPr lang="it-IT" sz="1800" b="1" dirty="0" err="1"/>
                  <a:t>distribution</a:t>
                </a:r>
                <a:r>
                  <a:rPr lang="it-IT" sz="1800" b="1" dirty="0"/>
                  <a:t> </a:t>
                </a:r>
                <a:r>
                  <a:rPr lang="it-IT" sz="1800" dirty="0"/>
                  <a:t>with </a:t>
                </a:r>
                <a:r>
                  <a:rPr lang="it-IT" sz="1800" b="1" dirty="0" err="1"/>
                  <a:t>mean</a:t>
                </a:r>
                <a:r>
                  <a:rPr lang="it-IT" sz="1800" dirty="0"/>
                  <a:t> </a:t>
                </a:r>
                <a:r>
                  <a:rPr lang="it-IT" sz="1800" dirty="0" err="1"/>
                  <a:t>equal</a:t>
                </a:r>
                <a:r>
                  <a:rPr lang="it-IT" sz="1800" dirty="0"/>
                  <a:t> to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it-IT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it-IT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1800" dirty="0"/>
                  <a:t>.</a:t>
                </a:r>
                <a:endParaRPr lang="it-IT" dirty="0"/>
              </a:p>
            </p:txBody>
          </p:sp>
        </mc:Choice>
        <mc:Fallback xmlns=""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0BA7CA7A-E938-9789-CCDA-14DDE647C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9480" y="1022369"/>
                <a:ext cx="3270364" cy="679930"/>
              </a:xfrm>
              <a:prstGeom prst="rect">
                <a:avLst/>
              </a:prstGeom>
              <a:blipFill>
                <a:blip r:embed="rId6"/>
                <a:stretch>
                  <a:fillRect l="-1493" t="-5405" b="-144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13D28759-B632-7823-CC67-236E2C176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EB40-6732-4ECF-852F-6F5AF4C0E735}" type="slidenum">
              <a:rPr lang="it-IT" b="1" smtClean="0">
                <a:solidFill>
                  <a:schemeClr val="tx1"/>
                </a:solidFill>
              </a:rPr>
              <a:t>7</a:t>
            </a:fld>
            <a:r>
              <a:rPr lang="it-IT" b="1" dirty="0">
                <a:solidFill>
                  <a:schemeClr val="bg1">
                    <a:lumMod val="50000"/>
                  </a:schemeClr>
                </a:solidFill>
              </a:rPr>
              <a:t>-35</a:t>
            </a:r>
            <a:endParaRPr lang="it-IT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953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1CE6C021-8B33-3386-610D-B5AA14FAADA8}"/>
              </a:ext>
            </a:extLst>
          </p:cNvPr>
          <p:cNvSpPr txBox="1">
            <a:spLocks/>
          </p:cNvSpPr>
          <p:nvPr/>
        </p:nvSpPr>
        <p:spPr>
          <a:xfrm>
            <a:off x="3028120" y="-28085"/>
            <a:ext cx="6185452" cy="742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400" b="1" dirty="0" err="1"/>
              <a:t>Hybrid</a:t>
            </a:r>
            <a:r>
              <a:rPr lang="it-IT" sz="2400" b="1" dirty="0"/>
              <a:t> </a:t>
            </a:r>
            <a:r>
              <a:rPr lang="it-IT" sz="2400" b="1" dirty="0" err="1"/>
              <a:t>Algorithm</a:t>
            </a:r>
            <a:r>
              <a:rPr lang="it-IT" sz="2400" b="1" dirty="0"/>
              <a:t> </a:t>
            </a:r>
          </a:p>
          <a:p>
            <a:pPr algn="ctr"/>
            <a:r>
              <a:rPr lang="it-IT" sz="1400" dirty="0"/>
              <a:t>(</a:t>
            </a:r>
            <a:r>
              <a:rPr lang="it-IT" sz="1400" dirty="0" err="1"/>
              <a:t>applied</a:t>
            </a:r>
            <a:r>
              <a:rPr lang="it-IT" sz="1400" dirty="0"/>
              <a:t> to first </a:t>
            </a:r>
            <a:r>
              <a:rPr lang="it-IT" sz="1400" dirty="0" err="1"/>
              <a:t>protein</a:t>
            </a:r>
            <a:r>
              <a:rPr lang="it-IT" sz="1400" dirty="0"/>
              <a:t> </a:t>
            </a:r>
            <a:r>
              <a:rPr lang="it-IT" sz="1400" dirty="0" err="1"/>
              <a:t>synthesis</a:t>
            </a:r>
            <a:r>
              <a:rPr lang="it-IT" sz="1400" dirty="0"/>
              <a:t> model)</a:t>
            </a:r>
          </a:p>
        </p:txBody>
      </p:sp>
      <p:sp>
        <p:nvSpPr>
          <p:cNvPr id="5" name="Elaborazione 4">
            <a:extLst>
              <a:ext uri="{FF2B5EF4-FFF2-40B4-BE49-F238E27FC236}">
                <a16:creationId xmlns:a16="http://schemas.microsoft.com/office/drawing/2014/main" id="{B925637F-E976-AF16-FC9D-3099F230257E}"/>
              </a:ext>
            </a:extLst>
          </p:cNvPr>
          <p:cNvSpPr/>
          <p:nvPr/>
        </p:nvSpPr>
        <p:spPr>
          <a:xfrm>
            <a:off x="1577009" y="760847"/>
            <a:ext cx="1690523" cy="699052"/>
          </a:xfrm>
          <a:prstGeom prst="flowChartProcess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31D7419D-61B2-84B9-9A99-A98F9043EADA}"/>
                  </a:ext>
                </a:extLst>
              </p:cNvPr>
              <p:cNvSpPr txBox="1"/>
              <p:nvPr/>
            </p:nvSpPr>
            <p:spPr>
              <a:xfrm>
                <a:off x="1895073" y="868651"/>
                <a:ext cx="1391465" cy="410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acc>
                  </m:oMath>
                </a14:m>
                <a:r>
                  <a:rPr lang="it-IT" b="1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acc>
                  </m:oMath>
                </a14:m>
                <a:r>
                  <a:rPr lang="it-IT" b="1" dirty="0"/>
                  <a:t>, </a:t>
                </a:r>
                <a14:m>
                  <m:oMath xmlns:m="http://schemas.openxmlformats.org/officeDocument/2006/math">
                    <m:r>
                      <a:rPr lang="it-IT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it-IT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e>
                        </m:acc>
                      </m:e>
                      <m:sub>
                        <m:r>
                          <a:rPr lang="it-IT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endParaRPr lang="it-IT" b="1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31D7419D-61B2-84B9-9A99-A98F9043E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5073" y="868651"/>
                <a:ext cx="1391465" cy="410497"/>
              </a:xfrm>
              <a:prstGeom prst="rect">
                <a:avLst/>
              </a:prstGeom>
              <a:blipFill>
                <a:blip r:embed="rId2"/>
                <a:stretch>
                  <a:fillRect b="-2205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8456415A-702A-1A79-D814-213FAA6D41B8}"/>
              </a:ext>
            </a:extLst>
          </p:cNvPr>
          <p:cNvCxnSpPr>
            <a:cxnSpLocks/>
          </p:cNvCxnSpPr>
          <p:nvPr/>
        </p:nvCxnSpPr>
        <p:spPr>
          <a:xfrm>
            <a:off x="2345634" y="1442591"/>
            <a:ext cx="0" cy="2271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e 7">
            <a:extLst>
              <a:ext uri="{FF2B5EF4-FFF2-40B4-BE49-F238E27FC236}">
                <a16:creationId xmlns:a16="http://schemas.microsoft.com/office/drawing/2014/main" id="{D30C27D4-898F-A7C2-FDCE-56B77E6ABABB}"/>
              </a:ext>
            </a:extLst>
          </p:cNvPr>
          <p:cNvSpPr/>
          <p:nvPr/>
        </p:nvSpPr>
        <p:spPr>
          <a:xfrm>
            <a:off x="192156" y="1673110"/>
            <a:ext cx="4505740" cy="1001929"/>
          </a:xfrm>
          <a:prstGeom prst="ellipse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 err="1"/>
              <a:t>Identification</a:t>
            </a:r>
            <a:r>
              <a:rPr lang="it-IT" b="1" dirty="0"/>
              <a:t> of </a:t>
            </a:r>
            <a:r>
              <a:rPr lang="it-IT" b="1" dirty="0" err="1"/>
              <a:t>all</a:t>
            </a:r>
            <a:r>
              <a:rPr lang="it-IT" b="1" dirty="0"/>
              <a:t> </a:t>
            </a:r>
            <a:r>
              <a:rPr lang="it-IT" b="1" dirty="0" err="1"/>
              <a:t>possible</a:t>
            </a:r>
            <a:r>
              <a:rPr lang="it-IT" b="1" dirty="0"/>
              <a:t> reaction events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9D14359F-274E-FA0F-5BDF-857F56849113}"/>
              </a:ext>
            </a:extLst>
          </p:cNvPr>
          <p:cNvCxnSpPr>
            <a:cxnSpLocks/>
          </p:cNvCxnSpPr>
          <p:nvPr/>
        </p:nvCxnSpPr>
        <p:spPr>
          <a:xfrm>
            <a:off x="2405270" y="2694917"/>
            <a:ext cx="0" cy="2271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e 10">
            <a:extLst>
              <a:ext uri="{FF2B5EF4-FFF2-40B4-BE49-F238E27FC236}">
                <a16:creationId xmlns:a16="http://schemas.microsoft.com/office/drawing/2014/main" id="{753E2EC1-D2C4-F7D4-C297-0001596DB8C8}"/>
              </a:ext>
            </a:extLst>
          </p:cNvPr>
          <p:cNvSpPr/>
          <p:nvPr/>
        </p:nvSpPr>
        <p:spPr>
          <a:xfrm>
            <a:off x="192156" y="2939884"/>
            <a:ext cx="4505740" cy="1001929"/>
          </a:xfrm>
          <a:prstGeom prst="ellipse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 err="1"/>
              <a:t>Calculation</a:t>
            </a:r>
            <a:r>
              <a:rPr lang="it-IT" b="1" dirty="0"/>
              <a:t> of reaction </a:t>
            </a:r>
            <a:r>
              <a:rPr lang="it-IT" b="1" dirty="0" err="1"/>
              <a:t>probabilities</a:t>
            </a:r>
            <a:endParaRPr lang="it-IT" b="1" dirty="0"/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B9BB0852-E87D-F2AA-19A0-0D2DD561DE6B}"/>
              </a:ext>
            </a:extLst>
          </p:cNvPr>
          <p:cNvCxnSpPr>
            <a:cxnSpLocks/>
          </p:cNvCxnSpPr>
          <p:nvPr/>
        </p:nvCxnSpPr>
        <p:spPr>
          <a:xfrm>
            <a:off x="2431775" y="3941813"/>
            <a:ext cx="0" cy="2385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aborazione 13">
            <a:extLst>
              <a:ext uri="{FF2B5EF4-FFF2-40B4-BE49-F238E27FC236}">
                <a16:creationId xmlns:a16="http://schemas.microsoft.com/office/drawing/2014/main" id="{97ABA7AA-2A20-634E-3206-A916DC6CF4E0}"/>
              </a:ext>
            </a:extLst>
          </p:cNvPr>
          <p:cNvSpPr/>
          <p:nvPr/>
        </p:nvSpPr>
        <p:spPr>
          <a:xfrm>
            <a:off x="722244" y="4187690"/>
            <a:ext cx="3813313" cy="742452"/>
          </a:xfrm>
          <a:prstGeom prst="flowChartProcess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u="sng" dirty="0" err="1">
                <a:solidFill>
                  <a:srgbClr val="FF0000"/>
                </a:solidFill>
              </a:rPr>
              <a:t>Apply</a:t>
            </a:r>
            <a:r>
              <a:rPr lang="it-IT" b="1" u="sng" dirty="0">
                <a:solidFill>
                  <a:srgbClr val="FF0000"/>
                </a:solidFill>
              </a:rPr>
              <a:t> SSA </a:t>
            </a:r>
            <a:r>
              <a:rPr lang="it-IT" b="1" u="sng" dirty="0" err="1">
                <a:solidFill>
                  <a:srgbClr val="FF0000"/>
                </a:solidFill>
              </a:rPr>
              <a:t>algorithm</a:t>
            </a:r>
            <a:r>
              <a:rPr lang="it-IT" b="1" dirty="0">
                <a:solidFill>
                  <a:srgbClr val="FF0000"/>
                </a:solidFill>
              </a:rPr>
              <a:t> to </a:t>
            </a:r>
            <a:r>
              <a:rPr lang="it-IT" b="1" dirty="0" err="1">
                <a:solidFill>
                  <a:srgbClr val="FF0000"/>
                </a:solidFill>
              </a:rPr>
              <a:t>genes</a:t>
            </a:r>
            <a:r>
              <a:rPr lang="it-IT" b="1" dirty="0">
                <a:solidFill>
                  <a:srgbClr val="FF0000"/>
                </a:solidFill>
              </a:rPr>
              <a:t>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Elaborazione 15">
                <a:extLst>
                  <a:ext uri="{FF2B5EF4-FFF2-40B4-BE49-F238E27FC236}">
                    <a16:creationId xmlns:a16="http://schemas.microsoft.com/office/drawing/2014/main" id="{2EC876A4-F7D1-2A2E-C246-78184F3247F4}"/>
                  </a:ext>
                </a:extLst>
              </p:cNvPr>
              <p:cNvSpPr/>
              <p:nvPr/>
            </p:nvSpPr>
            <p:spPr>
              <a:xfrm>
                <a:off x="728870" y="5176019"/>
                <a:ext cx="4505740" cy="794419"/>
              </a:xfrm>
              <a:prstGeom prst="flowChartProcess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it-IT" b="1" u="sng" dirty="0">
                    <a:solidFill>
                      <a:srgbClr val="FF0000"/>
                    </a:solidFill>
                  </a:rPr>
                  <a:t>Apply the tau-</a:t>
                </a:r>
                <a:r>
                  <a:rPr lang="it-IT" b="1" u="sng" dirty="0" err="1">
                    <a:solidFill>
                      <a:srgbClr val="FF0000"/>
                    </a:solidFill>
                  </a:rPr>
                  <a:t>leap</a:t>
                </a:r>
                <a:r>
                  <a:rPr lang="it-IT" b="1" u="sng" dirty="0">
                    <a:solidFill>
                      <a:srgbClr val="FF0000"/>
                    </a:solidFill>
                  </a:rPr>
                  <a:t> </a:t>
                </a:r>
                <a:r>
                  <a:rPr lang="it-IT" b="1" u="sng" dirty="0" err="1">
                    <a:solidFill>
                      <a:srgbClr val="FF0000"/>
                    </a:solidFill>
                  </a:rPr>
                  <a:t>algorithm</a:t>
                </a:r>
                <a:r>
                  <a:rPr lang="it-IT" b="1" dirty="0">
                    <a:solidFill>
                      <a:srgbClr val="FF0000"/>
                    </a:solidFill>
                  </a:rPr>
                  <a:t> to </a:t>
                </a:r>
                <a:r>
                  <a:rPr lang="it-IT" b="1" dirty="0" err="1">
                    <a:solidFill>
                      <a:srgbClr val="FF0000"/>
                    </a:solidFill>
                  </a:rPr>
                  <a:t>RNAs</a:t>
                </a:r>
                <a:r>
                  <a:rPr lang="it-IT" b="1" dirty="0">
                    <a:solidFill>
                      <a:srgbClr val="FF0000"/>
                    </a:solidFill>
                  </a:rPr>
                  <a:t> and </a:t>
                </a:r>
                <a:r>
                  <a:rPr lang="it-IT" b="1" dirty="0" err="1">
                    <a:solidFill>
                      <a:srgbClr val="FF0000"/>
                    </a:solidFill>
                  </a:rPr>
                  <a:t>proteins</a:t>
                </a:r>
                <a:r>
                  <a:rPr lang="it-IT" b="1" dirty="0">
                    <a:solidFill>
                      <a:srgbClr val="FF0000"/>
                    </a:solidFill>
                  </a:rPr>
                  <a:t> state with </a:t>
                </a:r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𝝉</m:t>
                    </m:r>
                    <m:r>
                      <a:rPr lang="it-IT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t-IT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it-IT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𝒈𝒆𝒏𝒆</m:t>
                        </m:r>
                        <m:r>
                          <a:rPr lang="it-IT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it-IT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𝒔𝒕𝒂𝒕𝒆</m:t>
                        </m:r>
                        <m:r>
                          <a:rPr lang="it-IT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it-IT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𝒓𝒆𝒔𝒊𝒅𝒆𝒏𝒄𝒚</m:t>
                        </m:r>
                      </m:sub>
                    </m:sSub>
                    <m:r>
                      <a:rPr lang="it-IT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it-IT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Elaborazione 15">
                <a:extLst>
                  <a:ext uri="{FF2B5EF4-FFF2-40B4-BE49-F238E27FC236}">
                    <a16:creationId xmlns:a16="http://schemas.microsoft.com/office/drawing/2014/main" id="{2EC876A4-F7D1-2A2E-C246-78184F3247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70" y="5176019"/>
                <a:ext cx="4505740" cy="794419"/>
              </a:xfrm>
              <a:prstGeom prst="flowChartProcess">
                <a:avLst/>
              </a:prstGeom>
              <a:blipFill>
                <a:blip r:embed="rId3"/>
                <a:stretch>
                  <a:fillRect l="-805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2A816172-E911-4FA6-CC28-113BBACA4DCA}"/>
              </a:ext>
            </a:extLst>
          </p:cNvPr>
          <p:cNvCxnSpPr>
            <a:cxnSpLocks/>
          </p:cNvCxnSpPr>
          <p:nvPr/>
        </p:nvCxnSpPr>
        <p:spPr>
          <a:xfrm>
            <a:off x="2464906" y="4942349"/>
            <a:ext cx="0" cy="2385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C4C069A5-6C87-1CD6-72B0-184328ED0A8B}"/>
              </a:ext>
            </a:extLst>
          </p:cNvPr>
          <p:cNvCxnSpPr>
            <a:cxnSpLocks/>
          </p:cNvCxnSpPr>
          <p:nvPr/>
        </p:nvCxnSpPr>
        <p:spPr>
          <a:xfrm>
            <a:off x="2557666" y="6254162"/>
            <a:ext cx="29187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ecisione 18">
            <a:extLst>
              <a:ext uri="{FF2B5EF4-FFF2-40B4-BE49-F238E27FC236}">
                <a16:creationId xmlns:a16="http://schemas.microsoft.com/office/drawing/2014/main" id="{3F91F740-10CB-EFDC-7522-7AA1F5FDC68C}"/>
              </a:ext>
            </a:extLst>
          </p:cNvPr>
          <p:cNvSpPr/>
          <p:nvPr/>
        </p:nvSpPr>
        <p:spPr>
          <a:xfrm>
            <a:off x="5708422" y="5723903"/>
            <a:ext cx="3604589" cy="1059355"/>
          </a:xfrm>
          <a:prstGeom prst="flowChartDecision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ADD77767-6576-6281-CBD0-0B9185934955}"/>
              </a:ext>
            </a:extLst>
          </p:cNvPr>
          <p:cNvCxnSpPr>
            <a:cxnSpLocks/>
          </p:cNvCxnSpPr>
          <p:nvPr/>
        </p:nvCxnSpPr>
        <p:spPr>
          <a:xfrm>
            <a:off x="2557666" y="6014589"/>
            <a:ext cx="0" cy="2648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1C185DD4-2769-A3E4-9646-E3E5349CA6FC}"/>
                  </a:ext>
                </a:extLst>
              </p:cNvPr>
              <p:cNvSpPr txBox="1"/>
              <p:nvPr/>
            </p:nvSpPr>
            <p:spPr>
              <a:xfrm>
                <a:off x="6496918" y="6040079"/>
                <a:ext cx="2816093" cy="410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acc>
                  </m:oMath>
                </a14:m>
                <a:r>
                  <a:rPr lang="it-IT" b="1" dirty="0"/>
                  <a:t>’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it-IT" b="1" dirty="0"/>
                  <a:t> and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acc>
                      <m:accPr>
                        <m:chr m:val="⃗"/>
                        <m:ctrlP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e>
                    </m:acc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lang="it-IT" b="1" dirty="0"/>
                  <a:t> </a:t>
                </a:r>
                <a14:m>
                  <m:oMath xmlns:m="http://schemas.openxmlformats.org/officeDocument/2006/math">
                    <m:r>
                      <a:rPr lang="it-IT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it-IT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e>
                        </m:acc>
                      </m:e>
                      <m:sub>
                        <m:r>
                          <a:rPr lang="it-IT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it-IT" b="1" dirty="0"/>
                  <a:t>?</a:t>
                </a:r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1C185DD4-2769-A3E4-9646-E3E5349CA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6918" y="6040079"/>
                <a:ext cx="2816093" cy="410305"/>
              </a:xfrm>
              <a:prstGeom prst="rect">
                <a:avLst/>
              </a:prstGeom>
              <a:blipFill>
                <a:blip r:embed="rId4"/>
                <a:stretch>
                  <a:fillRect b="-2388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816203AF-32DA-C267-2805-FC437851477F}"/>
              </a:ext>
            </a:extLst>
          </p:cNvPr>
          <p:cNvCxnSpPr>
            <a:cxnSpLocks/>
          </p:cNvCxnSpPr>
          <p:nvPr/>
        </p:nvCxnSpPr>
        <p:spPr>
          <a:xfrm flipV="1">
            <a:off x="7480899" y="5208365"/>
            <a:ext cx="0" cy="4415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26E0B932-DD5B-2219-BC63-B6441FE05875}"/>
              </a:ext>
            </a:extLst>
          </p:cNvPr>
          <p:cNvSpPr txBox="1"/>
          <p:nvPr/>
        </p:nvSpPr>
        <p:spPr>
          <a:xfrm>
            <a:off x="7547603" y="5208365"/>
            <a:ext cx="907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44" name="Decisione 43">
            <a:extLst>
              <a:ext uri="{FF2B5EF4-FFF2-40B4-BE49-F238E27FC236}">
                <a16:creationId xmlns:a16="http://schemas.microsoft.com/office/drawing/2014/main" id="{BAD90D2F-15C2-6169-54D9-F8F96E0FC349}"/>
              </a:ext>
            </a:extLst>
          </p:cNvPr>
          <p:cNvSpPr/>
          <p:nvPr/>
        </p:nvSpPr>
        <p:spPr>
          <a:xfrm>
            <a:off x="6765873" y="4253024"/>
            <a:ext cx="1524780" cy="774435"/>
          </a:xfrm>
          <a:prstGeom prst="flowChartDecision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 err="1"/>
              <a:t>Tfinal</a:t>
            </a:r>
            <a:r>
              <a:rPr lang="it-IT" b="1" dirty="0"/>
              <a:t>?</a:t>
            </a:r>
          </a:p>
        </p:txBody>
      </p: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E14A3FCB-787F-1F76-A7BD-4B3AA2FFAB59}"/>
              </a:ext>
            </a:extLst>
          </p:cNvPr>
          <p:cNvCxnSpPr>
            <a:cxnSpLocks/>
          </p:cNvCxnSpPr>
          <p:nvPr/>
        </p:nvCxnSpPr>
        <p:spPr>
          <a:xfrm flipV="1">
            <a:off x="7499522" y="3714846"/>
            <a:ext cx="0" cy="3542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5A824AE9-FDB6-F5CD-7A69-B0AEEA069697}"/>
              </a:ext>
            </a:extLst>
          </p:cNvPr>
          <p:cNvSpPr txBox="1"/>
          <p:nvPr/>
        </p:nvSpPr>
        <p:spPr>
          <a:xfrm>
            <a:off x="7590326" y="3738123"/>
            <a:ext cx="73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47" name="Elaborazione 46">
            <a:extLst>
              <a:ext uri="{FF2B5EF4-FFF2-40B4-BE49-F238E27FC236}">
                <a16:creationId xmlns:a16="http://schemas.microsoft.com/office/drawing/2014/main" id="{14667A12-A2C0-1202-9868-F267CE56C702}"/>
              </a:ext>
            </a:extLst>
          </p:cNvPr>
          <p:cNvSpPr/>
          <p:nvPr/>
        </p:nvSpPr>
        <p:spPr>
          <a:xfrm>
            <a:off x="6362740" y="3006166"/>
            <a:ext cx="1732640" cy="613143"/>
          </a:xfrm>
          <a:prstGeom prst="flowChartProcess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F2C0741F-4FA8-FA5C-EE91-5F020053AAE9}"/>
                  </a:ext>
                </a:extLst>
              </p:cNvPr>
              <p:cNvSpPr txBox="1"/>
              <p:nvPr/>
            </p:nvSpPr>
            <p:spPr>
              <a:xfrm>
                <a:off x="6364019" y="3093693"/>
                <a:ext cx="1664110" cy="425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b="1" dirty="0"/>
                  <a:t>Update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acc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  <m:acc>
                      <m:accPr>
                        <m:chr m:val="⃗"/>
                        <m:ctrlP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𝒀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</m:acc>
                  </m:oMath>
                </a14:m>
                <a:endParaRPr lang="it-IT" b="1" dirty="0"/>
              </a:p>
            </p:txBody>
          </p:sp>
        </mc:Choice>
        <mc:Fallback xmlns=""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F2C0741F-4FA8-FA5C-EE91-5F020053A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019" y="3093693"/>
                <a:ext cx="1664110" cy="425822"/>
              </a:xfrm>
              <a:prstGeom prst="rect">
                <a:avLst/>
              </a:prstGeom>
              <a:blipFill>
                <a:blip r:embed="rId5"/>
                <a:stretch>
                  <a:fillRect l="-3297" b="-2285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246A547F-6C14-DE17-8FB2-ED5D4630E21F}"/>
              </a:ext>
            </a:extLst>
          </p:cNvPr>
          <p:cNvCxnSpPr>
            <a:cxnSpLocks/>
          </p:cNvCxnSpPr>
          <p:nvPr/>
        </p:nvCxnSpPr>
        <p:spPr>
          <a:xfrm flipH="1">
            <a:off x="5009322" y="3289755"/>
            <a:ext cx="9823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395E0013-C635-4CC6-B630-E68A7935B86A}"/>
              </a:ext>
            </a:extLst>
          </p:cNvPr>
          <p:cNvCxnSpPr>
            <a:cxnSpLocks/>
          </p:cNvCxnSpPr>
          <p:nvPr/>
        </p:nvCxnSpPr>
        <p:spPr>
          <a:xfrm flipH="1">
            <a:off x="6275827" y="4684954"/>
            <a:ext cx="3335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635D2944-0C40-027D-4069-40F3B4113922}"/>
              </a:ext>
            </a:extLst>
          </p:cNvPr>
          <p:cNvSpPr txBox="1"/>
          <p:nvPr/>
        </p:nvSpPr>
        <p:spPr>
          <a:xfrm>
            <a:off x="6236119" y="4220481"/>
            <a:ext cx="56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52" name="Elaborazione 51">
            <a:extLst>
              <a:ext uri="{FF2B5EF4-FFF2-40B4-BE49-F238E27FC236}">
                <a16:creationId xmlns:a16="http://schemas.microsoft.com/office/drawing/2014/main" id="{7E26C4CD-E45F-1697-C7F8-19C65E8C1546}"/>
              </a:ext>
            </a:extLst>
          </p:cNvPr>
          <p:cNvSpPr/>
          <p:nvPr/>
        </p:nvSpPr>
        <p:spPr>
          <a:xfrm>
            <a:off x="5114053" y="4373432"/>
            <a:ext cx="990087" cy="492109"/>
          </a:xfrm>
          <a:prstGeom prst="flowChartProcess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57DF8FEE-90CF-A20E-10E8-C0AD9769046F}"/>
              </a:ext>
            </a:extLst>
          </p:cNvPr>
          <p:cNvSpPr txBox="1"/>
          <p:nvPr/>
        </p:nvSpPr>
        <p:spPr>
          <a:xfrm>
            <a:off x="5061045" y="4452905"/>
            <a:ext cx="1058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 err="1"/>
              <a:t>Molecules</a:t>
            </a:r>
            <a:endParaRPr lang="it-IT" sz="1600" b="1" dirty="0"/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BDC56B96-DD3F-8B5A-0E56-1DB5E885980B}"/>
              </a:ext>
            </a:extLst>
          </p:cNvPr>
          <p:cNvCxnSpPr>
            <a:cxnSpLocks/>
          </p:cNvCxnSpPr>
          <p:nvPr/>
        </p:nvCxnSpPr>
        <p:spPr>
          <a:xfrm>
            <a:off x="9434024" y="6219741"/>
            <a:ext cx="8005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4778E36A-50B8-A480-265A-9426C5B00C92}"/>
              </a:ext>
            </a:extLst>
          </p:cNvPr>
          <p:cNvSpPr txBox="1"/>
          <p:nvPr/>
        </p:nvSpPr>
        <p:spPr>
          <a:xfrm>
            <a:off x="9518517" y="5785582"/>
            <a:ext cx="73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63" name="Elaborazione 62">
            <a:extLst>
              <a:ext uri="{FF2B5EF4-FFF2-40B4-BE49-F238E27FC236}">
                <a16:creationId xmlns:a16="http://schemas.microsoft.com/office/drawing/2014/main" id="{9F144725-FB63-5232-2F77-4D9315BC9297}"/>
              </a:ext>
            </a:extLst>
          </p:cNvPr>
          <p:cNvSpPr/>
          <p:nvPr/>
        </p:nvSpPr>
        <p:spPr>
          <a:xfrm>
            <a:off x="10414793" y="5955490"/>
            <a:ext cx="1656995" cy="528502"/>
          </a:xfrm>
          <a:prstGeom prst="flowChartProcess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sellaDiTesto 64">
                <a:extLst>
                  <a:ext uri="{FF2B5EF4-FFF2-40B4-BE49-F238E27FC236}">
                    <a16:creationId xmlns:a16="http://schemas.microsoft.com/office/drawing/2014/main" id="{08916AA1-11B7-E6DE-99A2-028ED7A2CE67}"/>
                  </a:ext>
                </a:extLst>
              </p:cNvPr>
              <p:cNvSpPr txBox="1"/>
              <p:nvPr/>
            </p:nvSpPr>
            <p:spPr>
              <a:xfrm>
                <a:off x="10687885" y="6000142"/>
                <a:ext cx="2272737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e>
                      <m:sup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it-IT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𝝉</m:t>
                    </m:r>
                  </m:oMath>
                </a14:m>
                <a:r>
                  <a:rPr lang="it-IT" b="1" dirty="0"/>
                  <a:t>/2</a:t>
                </a:r>
              </a:p>
            </p:txBody>
          </p:sp>
        </mc:Choice>
        <mc:Fallback xmlns="">
          <p:sp>
            <p:nvSpPr>
              <p:cNvPr id="65" name="CasellaDiTesto 64">
                <a:extLst>
                  <a:ext uri="{FF2B5EF4-FFF2-40B4-BE49-F238E27FC236}">
                    <a16:creationId xmlns:a16="http://schemas.microsoft.com/office/drawing/2014/main" id="{08916AA1-11B7-E6DE-99A2-028ED7A2C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7885" y="6000142"/>
                <a:ext cx="2272737" cy="392993"/>
              </a:xfrm>
              <a:prstGeom prst="rect">
                <a:avLst/>
              </a:prstGeom>
              <a:blipFill>
                <a:blip r:embed="rId6"/>
                <a:stretch>
                  <a:fillRect t="-4615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D84FAACE-F80E-F961-410E-26AF2DDCD210}"/>
              </a:ext>
            </a:extLst>
          </p:cNvPr>
          <p:cNvCxnSpPr>
            <a:cxnSpLocks/>
          </p:cNvCxnSpPr>
          <p:nvPr/>
        </p:nvCxnSpPr>
        <p:spPr>
          <a:xfrm flipV="1">
            <a:off x="11166621" y="5429139"/>
            <a:ext cx="0" cy="4247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Elaborazione 67">
                <a:extLst>
                  <a:ext uri="{FF2B5EF4-FFF2-40B4-BE49-F238E27FC236}">
                    <a16:creationId xmlns:a16="http://schemas.microsoft.com/office/drawing/2014/main" id="{CD908058-8BB0-3D69-8ED0-A2D06FD5CA91}"/>
                  </a:ext>
                </a:extLst>
              </p:cNvPr>
              <p:cNvSpPr/>
              <p:nvPr/>
            </p:nvSpPr>
            <p:spPr>
              <a:xfrm>
                <a:off x="10146734" y="1484241"/>
                <a:ext cx="1916182" cy="1225137"/>
              </a:xfrm>
              <a:prstGeom prst="flowChartProcess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it-IT" sz="1600" b="1" u="sng" dirty="0">
                    <a:solidFill>
                      <a:srgbClr val="FF0000"/>
                    </a:solidFill>
                  </a:rPr>
                  <a:t>Apply the tau-</a:t>
                </a:r>
                <a:r>
                  <a:rPr lang="it-IT" sz="1600" b="1" u="sng" dirty="0" err="1">
                    <a:solidFill>
                      <a:srgbClr val="FF0000"/>
                    </a:solidFill>
                  </a:rPr>
                  <a:t>leap</a:t>
                </a:r>
                <a:r>
                  <a:rPr lang="it-IT" sz="1600" b="1" u="sng" dirty="0">
                    <a:solidFill>
                      <a:srgbClr val="FF0000"/>
                    </a:solidFill>
                  </a:rPr>
                  <a:t> </a:t>
                </a:r>
                <a:r>
                  <a:rPr lang="it-IT" sz="1600" b="1" u="sng" dirty="0" err="1">
                    <a:solidFill>
                      <a:srgbClr val="FF0000"/>
                    </a:solidFill>
                  </a:rPr>
                  <a:t>algorithm</a:t>
                </a:r>
                <a:r>
                  <a:rPr lang="it-IT" sz="1600" b="1" dirty="0">
                    <a:solidFill>
                      <a:srgbClr val="FF0000"/>
                    </a:solidFill>
                  </a:rPr>
                  <a:t> to </a:t>
                </a:r>
                <a:r>
                  <a:rPr lang="it-IT" sz="1600" b="1" dirty="0" err="1">
                    <a:solidFill>
                      <a:srgbClr val="FF0000"/>
                    </a:solidFill>
                  </a:rPr>
                  <a:t>RNAs</a:t>
                </a:r>
                <a:r>
                  <a:rPr lang="it-IT" sz="1600" b="1" dirty="0">
                    <a:solidFill>
                      <a:srgbClr val="FF0000"/>
                    </a:solidFill>
                  </a:rPr>
                  <a:t> and </a:t>
                </a:r>
                <a:r>
                  <a:rPr lang="it-IT" sz="1600" b="1" dirty="0" err="1">
                    <a:solidFill>
                      <a:srgbClr val="FF0000"/>
                    </a:solidFill>
                  </a:rPr>
                  <a:t>proteins</a:t>
                </a:r>
                <a:r>
                  <a:rPr lang="it-IT" sz="1600" b="1" dirty="0">
                    <a:solidFill>
                      <a:srgbClr val="FF0000"/>
                    </a:solidFill>
                  </a:rPr>
                  <a:t> state with </a:t>
                </a:r>
                <a14:m>
                  <m:oMath xmlns:m="http://schemas.openxmlformats.org/officeDocument/2006/math">
                    <m:r>
                      <a:rPr lang="it-IT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𝝉</m:t>
                    </m:r>
                    <m:r>
                      <a:rPr lang="it-IT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𝝉</m:t>
                    </m:r>
                    <m:r>
                      <a:rPr lang="it-IT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endParaRPr lang="it-IT" sz="1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8" name="Elaborazione 67">
                <a:extLst>
                  <a:ext uri="{FF2B5EF4-FFF2-40B4-BE49-F238E27FC236}">
                    <a16:creationId xmlns:a16="http://schemas.microsoft.com/office/drawing/2014/main" id="{CD908058-8BB0-3D69-8ED0-A2D06FD5CA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734" y="1484241"/>
                <a:ext cx="1916182" cy="1225137"/>
              </a:xfrm>
              <a:prstGeom prst="flowChartProcess">
                <a:avLst/>
              </a:prstGeom>
              <a:blipFill>
                <a:blip r:embed="rId7"/>
                <a:stretch>
                  <a:fillRect l="-623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Decisione 68">
            <a:extLst>
              <a:ext uri="{FF2B5EF4-FFF2-40B4-BE49-F238E27FC236}">
                <a16:creationId xmlns:a16="http://schemas.microsoft.com/office/drawing/2014/main" id="{58D86232-1672-E53F-954B-EBC08BB68CFB}"/>
              </a:ext>
            </a:extLst>
          </p:cNvPr>
          <p:cNvSpPr/>
          <p:nvPr/>
        </p:nvSpPr>
        <p:spPr>
          <a:xfrm>
            <a:off x="10234530" y="3272153"/>
            <a:ext cx="1860050" cy="991636"/>
          </a:xfrm>
          <a:prstGeom prst="flowChartDecision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asellaDiTesto 69">
                <a:extLst>
                  <a:ext uri="{FF2B5EF4-FFF2-40B4-BE49-F238E27FC236}">
                    <a16:creationId xmlns:a16="http://schemas.microsoft.com/office/drawing/2014/main" id="{B9893D0A-3322-2B9D-110E-1C5FF4B05E74}"/>
                  </a:ext>
                </a:extLst>
              </p:cNvPr>
              <p:cNvSpPr txBox="1"/>
              <p:nvPr/>
            </p:nvSpPr>
            <p:spPr>
              <a:xfrm>
                <a:off x="10672746" y="3410345"/>
                <a:ext cx="1187950" cy="651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sz="16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1600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acc>
                  </m:oMath>
                </a14:m>
                <a:r>
                  <a:rPr lang="it-IT" sz="1600" b="1" dirty="0"/>
                  <a:t>’</a:t>
                </a:r>
                <a14:m>
                  <m:oMath xmlns:m="http://schemas.openxmlformats.org/officeDocument/2006/math">
                    <m:r>
                      <a:rPr lang="it-IT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it-IT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it-IT" sz="1600" b="1" dirty="0"/>
                  <a:t> and </a:t>
                </a:r>
              </a:p>
              <a:p>
                <a14:m>
                  <m:oMath xmlns:m="http://schemas.openxmlformats.org/officeDocument/2006/math">
                    <m:r>
                      <a:rPr lang="it-IT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acc>
                      <m:accPr>
                        <m:chr m:val="⃗"/>
                        <m:ctrlPr>
                          <a:rPr lang="it-IT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e>
                    </m:acc>
                    <m:r>
                      <a:rPr lang="it-IT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lang="it-IT" sz="1600" b="1" dirty="0"/>
                  <a:t> </a:t>
                </a:r>
                <a14:m>
                  <m:oMath xmlns:m="http://schemas.openxmlformats.org/officeDocument/2006/math">
                    <m:r>
                      <a:rPr lang="it-IT" sz="16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it-IT" sz="16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16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16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e>
                        </m:acc>
                      </m:e>
                      <m:sub>
                        <m:r>
                          <a:rPr lang="it-IT" sz="16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it-IT" sz="1600" b="1" dirty="0"/>
                  <a:t>?</a:t>
                </a:r>
                <a:endParaRPr lang="it-IT" b="1" dirty="0"/>
              </a:p>
            </p:txBody>
          </p:sp>
        </mc:Choice>
        <mc:Fallback xmlns="">
          <p:sp>
            <p:nvSpPr>
              <p:cNvPr id="70" name="CasellaDiTesto 69">
                <a:extLst>
                  <a:ext uri="{FF2B5EF4-FFF2-40B4-BE49-F238E27FC236}">
                    <a16:creationId xmlns:a16="http://schemas.microsoft.com/office/drawing/2014/main" id="{B9893D0A-3322-2B9D-110E-1C5FF4B05E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2746" y="3410345"/>
                <a:ext cx="1187950" cy="651397"/>
              </a:xfrm>
              <a:prstGeom prst="rect">
                <a:avLst/>
              </a:prstGeom>
              <a:blipFill>
                <a:blip r:embed="rId8"/>
                <a:stretch>
                  <a:fillRect b="-112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D3D09DE-D57E-14F2-32E0-C00E6CB04DB1}"/>
              </a:ext>
            </a:extLst>
          </p:cNvPr>
          <p:cNvCxnSpPr>
            <a:cxnSpLocks/>
          </p:cNvCxnSpPr>
          <p:nvPr/>
        </p:nvCxnSpPr>
        <p:spPr>
          <a:xfrm flipV="1">
            <a:off x="11199343" y="2750087"/>
            <a:ext cx="0" cy="4415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1BC4B90B-2035-FDF4-1D70-BE08716E8B26}"/>
              </a:ext>
            </a:extLst>
          </p:cNvPr>
          <p:cNvSpPr txBox="1"/>
          <p:nvPr/>
        </p:nvSpPr>
        <p:spPr>
          <a:xfrm>
            <a:off x="11264839" y="2750087"/>
            <a:ext cx="907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101264E6-46A9-149B-4D1B-F355D2989725}"/>
              </a:ext>
            </a:extLst>
          </p:cNvPr>
          <p:cNvSpPr txBox="1"/>
          <p:nvPr/>
        </p:nvSpPr>
        <p:spPr>
          <a:xfrm>
            <a:off x="9766116" y="3165688"/>
            <a:ext cx="73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77" name="Connettore diritto 76">
            <a:extLst>
              <a:ext uri="{FF2B5EF4-FFF2-40B4-BE49-F238E27FC236}">
                <a16:creationId xmlns:a16="http://schemas.microsoft.com/office/drawing/2014/main" id="{BA14CA87-E9FD-145C-5E63-DBC2ECDA01C6}"/>
              </a:ext>
            </a:extLst>
          </p:cNvPr>
          <p:cNvCxnSpPr>
            <a:cxnSpLocks/>
          </p:cNvCxnSpPr>
          <p:nvPr/>
        </p:nvCxnSpPr>
        <p:spPr>
          <a:xfrm flipH="1" flipV="1">
            <a:off x="9766116" y="3720237"/>
            <a:ext cx="12223" cy="16252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ttore diritto 77">
            <a:extLst>
              <a:ext uri="{FF2B5EF4-FFF2-40B4-BE49-F238E27FC236}">
                <a16:creationId xmlns:a16="http://schemas.microsoft.com/office/drawing/2014/main" id="{E4066979-9914-A699-49BE-B0C8F5303D39}"/>
              </a:ext>
            </a:extLst>
          </p:cNvPr>
          <p:cNvCxnSpPr>
            <a:cxnSpLocks/>
          </p:cNvCxnSpPr>
          <p:nvPr/>
        </p:nvCxnSpPr>
        <p:spPr>
          <a:xfrm>
            <a:off x="9770036" y="3736043"/>
            <a:ext cx="4588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ttore diritto 80">
            <a:extLst>
              <a:ext uri="{FF2B5EF4-FFF2-40B4-BE49-F238E27FC236}">
                <a16:creationId xmlns:a16="http://schemas.microsoft.com/office/drawing/2014/main" id="{A09FB49C-C0F6-CB1F-15A4-0AE1309F5558}"/>
              </a:ext>
            </a:extLst>
          </p:cNvPr>
          <p:cNvCxnSpPr>
            <a:cxnSpLocks/>
          </p:cNvCxnSpPr>
          <p:nvPr/>
        </p:nvCxnSpPr>
        <p:spPr>
          <a:xfrm>
            <a:off x="9778339" y="5345444"/>
            <a:ext cx="1062439" cy="69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ttore 2 85">
            <a:extLst>
              <a:ext uri="{FF2B5EF4-FFF2-40B4-BE49-F238E27FC236}">
                <a16:creationId xmlns:a16="http://schemas.microsoft.com/office/drawing/2014/main" id="{2580679C-22BD-7650-37BA-F54B83BF22C9}"/>
              </a:ext>
            </a:extLst>
          </p:cNvPr>
          <p:cNvCxnSpPr>
            <a:cxnSpLocks/>
          </p:cNvCxnSpPr>
          <p:nvPr/>
        </p:nvCxnSpPr>
        <p:spPr>
          <a:xfrm>
            <a:off x="10840778" y="5352413"/>
            <a:ext cx="0" cy="4240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Elaborazione 88">
                <a:extLst>
                  <a:ext uri="{FF2B5EF4-FFF2-40B4-BE49-F238E27FC236}">
                    <a16:creationId xmlns:a16="http://schemas.microsoft.com/office/drawing/2014/main" id="{F044C7CA-7593-B9C4-EBE7-979003E72C67}"/>
                  </a:ext>
                </a:extLst>
              </p:cNvPr>
              <p:cNvSpPr/>
              <p:nvPr/>
            </p:nvSpPr>
            <p:spPr>
              <a:xfrm>
                <a:off x="10019490" y="148062"/>
                <a:ext cx="2043425" cy="1054466"/>
              </a:xfrm>
              <a:prstGeom prst="flowChartProcess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it-IT" sz="1600" b="1" u="sng" dirty="0">
                    <a:solidFill>
                      <a:srgbClr val="FF0000"/>
                    </a:solidFill>
                  </a:rPr>
                  <a:t>Apply the tau-</a:t>
                </a:r>
                <a:r>
                  <a:rPr lang="it-IT" sz="1600" b="1" u="sng" dirty="0" err="1">
                    <a:solidFill>
                      <a:srgbClr val="FF0000"/>
                    </a:solidFill>
                  </a:rPr>
                  <a:t>leap</a:t>
                </a:r>
                <a:r>
                  <a:rPr lang="it-IT" sz="1600" b="1" u="sng" dirty="0">
                    <a:solidFill>
                      <a:srgbClr val="FF0000"/>
                    </a:solidFill>
                  </a:rPr>
                  <a:t> </a:t>
                </a:r>
                <a:r>
                  <a:rPr lang="it-IT" sz="1600" b="1" u="sng" dirty="0" err="1">
                    <a:solidFill>
                      <a:srgbClr val="FF0000"/>
                    </a:solidFill>
                  </a:rPr>
                  <a:t>algorithm</a:t>
                </a:r>
                <a:r>
                  <a:rPr lang="it-IT" sz="1600" b="1" dirty="0">
                    <a:solidFill>
                      <a:srgbClr val="FF0000"/>
                    </a:solidFill>
                  </a:rPr>
                  <a:t> to </a:t>
                </a:r>
                <a:r>
                  <a:rPr lang="it-IT" sz="1600" b="1" dirty="0" err="1">
                    <a:solidFill>
                      <a:srgbClr val="FF0000"/>
                    </a:solidFill>
                  </a:rPr>
                  <a:t>RNAs</a:t>
                </a:r>
                <a:r>
                  <a:rPr lang="it-IT" sz="1600" b="1" dirty="0">
                    <a:solidFill>
                      <a:srgbClr val="FF0000"/>
                    </a:solidFill>
                  </a:rPr>
                  <a:t> and </a:t>
                </a:r>
                <a:r>
                  <a:rPr lang="it-IT" sz="1600" b="1" dirty="0" err="1">
                    <a:solidFill>
                      <a:srgbClr val="FF0000"/>
                    </a:solidFill>
                  </a:rPr>
                  <a:t>proteins</a:t>
                </a:r>
                <a:r>
                  <a:rPr lang="it-IT" sz="1600" b="1" dirty="0">
                    <a:solidFill>
                      <a:srgbClr val="FF0000"/>
                    </a:solidFill>
                  </a:rPr>
                  <a:t> state with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e>
                      <m:sup>
                        <m: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it-IT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𝝉</m:t>
                    </m:r>
                    <m:r>
                      <a:rPr lang="it-IT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 </m:t>
                    </m:r>
                    <m:r>
                      <a:rPr lang="it-IT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𝝉</m:t>
                    </m:r>
                    <m:r>
                      <a:rPr lang="it-IT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endParaRPr lang="it-IT" sz="1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9" name="Elaborazione 88">
                <a:extLst>
                  <a:ext uri="{FF2B5EF4-FFF2-40B4-BE49-F238E27FC236}">
                    <a16:creationId xmlns:a16="http://schemas.microsoft.com/office/drawing/2014/main" id="{F044C7CA-7593-B9C4-EBE7-979003E72C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9490" y="148062"/>
                <a:ext cx="2043425" cy="1054466"/>
              </a:xfrm>
              <a:prstGeom prst="flowChartProcess">
                <a:avLst/>
              </a:prstGeom>
              <a:blipFill>
                <a:blip r:embed="rId9"/>
                <a:stretch>
                  <a:fillRect l="-880" t="-559" b="-6145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Connettore 2 89">
            <a:extLst>
              <a:ext uri="{FF2B5EF4-FFF2-40B4-BE49-F238E27FC236}">
                <a16:creationId xmlns:a16="http://schemas.microsoft.com/office/drawing/2014/main" id="{2B7CF933-6905-AA4B-D76A-44ED0094F6D5}"/>
              </a:ext>
            </a:extLst>
          </p:cNvPr>
          <p:cNvCxnSpPr>
            <a:cxnSpLocks/>
          </p:cNvCxnSpPr>
          <p:nvPr/>
        </p:nvCxnSpPr>
        <p:spPr>
          <a:xfrm flipV="1">
            <a:off x="11166621" y="1199636"/>
            <a:ext cx="0" cy="2274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Decisione 91">
            <a:extLst>
              <a:ext uri="{FF2B5EF4-FFF2-40B4-BE49-F238E27FC236}">
                <a16:creationId xmlns:a16="http://schemas.microsoft.com/office/drawing/2014/main" id="{17D1963A-578C-E2EE-B2F0-2C40CC080B32}"/>
              </a:ext>
            </a:extLst>
          </p:cNvPr>
          <p:cNvSpPr/>
          <p:nvPr/>
        </p:nvSpPr>
        <p:spPr>
          <a:xfrm>
            <a:off x="7537714" y="575332"/>
            <a:ext cx="1860050" cy="991636"/>
          </a:xfrm>
          <a:prstGeom prst="flowChartDecision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CasellaDiTesto 92">
                <a:extLst>
                  <a:ext uri="{FF2B5EF4-FFF2-40B4-BE49-F238E27FC236}">
                    <a16:creationId xmlns:a16="http://schemas.microsoft.com/office/drawing/2014/main" id="{563481F3-904F-8606-E48E-105FBC68BEB0}"/>
                  </a:ext>
                </a:extLst>
              </p:cNvPr>
              <p:cNvSpPr txBox="1"/>
              <p:nvPr/>
            </p:nvSpPr>
            <p:spPr>
              <a:xfrm>
                <a:off x="7975930" y="713524"/>
                <a:ext cx="1187950" cy="651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sz="16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1600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acc>
                  </m:oMath>
                </a14:m>
                <a:r>
                  <a:rPr lang="it-IT" sz="1600" b="1" dirty="0"/>
                  <a:t>’</a:t>
                </a:r>
                <a14:m>
                  <m:oMath xmlns:m="http://schemas.openxmlformats.org/officeDocument/2006/math">
                    <m:r>
                      <a:rPr lang="it-IT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it-IT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it-IT" sz="1600" b="1" dirty="0"/>
                  <a:t> and </a:t>
                </a:r>
              </a:p>
              <a:p>
                <a14:m>
                  <m:oMath xmlns:m="http://schemas.openxmlformats.org/officeDocument/2006/math">
                    <m:r>
                      <a:rPr lang="it-IT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acc>
                      <m:accPr>
                        <m:chr m:val="⃗"/>
                        <m:ctrlPr>
                          <a:rPr lang="it-IT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e>
                    </m:acc>
                    <m:r>
                      <a:rPr lang="it-IT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lang="it-IT" sz="1600" b="1" dirty="0"/>
                  <a:t> </a:t>
                </a:r>
                <a14:m>
                  <m:oMath xmlns:m="http://schemas.openxmlformats.org/officeDocument/2006/math">
                    <m:r>
                      <a:rPr lang="it-IT" sz="16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it-IT" sz="16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16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16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e>
                        </m:acc>
                      </m:e>
                      <m:sub>
                        <m:r>
                          <a:rPr lang="it-IT" sz="16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it-IT" sz="1600" b="1" dirty="0"/>
                  <a:t>?</a:t>
                </a:r>
                <a:endParaRPr lang="it-IT" b="1" dirty="0"/>
              </a:p>
            </p:txBody>
          </p:sp>
        </mc:Choice>
        <mc:Fallback xmlns="">
          <p:sp>
            <p:nvSpPr>
              <p:cNvPr id="93" name="CasellaDiTesto 92">
                <a:extLst>
                  <a:ext uri="{FF2B5EF4-FFF2-40B4-BE49-F238E27FC236}">
                    <a16:creationId xmlns:a16="http://schemas.microsoft.com/office/drawing/2014/main" id="{563481F3-904F-8606-E48E-105FBC68B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930" y="713524"/>
                <a:ext cx="1187950" cy="651397"/>
              </a:xfrm>
              <a:prstGeom prst="rect">
                <a:avLst/>
              </a:prstGeom>
              <a:blipFill>
                <a:blip r:embed="rId10"/>
                <a:stretch>
                  <a:fillRect b="-112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Connettore 2 93">
            <a:extLst>
              <a:ext uri="{FF2B5EF4-FFF2-40B4-BE49-F238E27FC236}">
                <a16:creationId xmlns:a16="http://schemas.microsoft.com/office/drawing/2014/main" id="{4F41C9F5-BE99-F214-4F5F-A65675C8BCCD}"/>
              </a:ext>
            </a:extLst>
          </p:cNvPr>
          <p:cNvCxnSpPr>
            <a:cxnSpLocks/>
          </p:cNvCxnSpPr>
          <p:nvPr/>
        </p:nvCxnSpPr>
        <p:spPr>
          <a:xfrm flipH="1">
            <a:off x="6983664" y="1072825"/>
            <a:ext cx="4972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asellaDiTesto 94">
            <a:extLst>
              <a:ext uri="{FF2B5EF4-FFF2-40B4-BE49-F238E27FC236}">
                <a16:creationId xmlns:a16="http://schemas.microsoft.com/office/drawing/2014/main" id="{479863C2-D9C6-9787-D1F9-37521262E966}"/>
              </a:ext>
            </a:extLst>
          </p:cNvPr>
          <p:cNvSpPr txBox="1"/>
          <p:nvPr/>
        </p:nvSpPr>
        <p:spPr>
          <a:xfrm>
            <a:off x="7006489" y="683985"/>
            <a:ext cx="907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Yes</a:t>
            </a:r>
          </a:p>
        </p:txBody>
      </p:sp>
      <p:cxnSp>
        <p:nvCxnSpPr>
          <p:cNvPr id="96" name="Connettore 2 95">
            <a:extLst>
              <a:ext uri="{FF2B5EF4-FFF2-40B4-BE49-F238E27FC236}">
                <a16:creationId xmlns:a16="http://schemas.microsoft.com/office/drawing/2014/main" id="{B0803609-9601-2726-77A7-0D798263A4E0}"/>
              </a:ext>
            </a:extLst>
          </p:cNvPr>
          <p:cNvCxnSpPr>
            <a:cxnSpLocks/>
          </p:cNvCxnSpPr>
          <p:nvPr/>
        </p:nvCxnSpPr>
        <p:spPr>
          <a:xfrm flipH="1">
            <a:off x="9436469" y="1073734"/>
            <a:ext cx="3335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Decisione 97">
            <a:extLst>
              <a:ext uri="{FF2B5EF4-FFF2-40B4-BE49-F238E27FC236}">
                <a16:creationId xmlns:a16="http://schemas.microsoft.com/office/drawing/2014/main" id="{09BD2A94-CE42-A745-6CC0-B478AE44D6AF}"/>
              </a:ext>
            </a:extLst>
          </p:cNvPr>
          <p:cNvSpPr/>
          <p:nvPr/>
        </p:nvSpPr>
        <p:spPr>
          <a:xfrm>
            <a:off x="5418740" y="685464"/>
            <a:ext cx="1524780" cy="774435"/>
          </a:xfrm>
          <a:prstGeom prst="flowChartDecision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 err="1"/>
              <a:t>Tfinal</a:t>
            </a:r>
            <a:r>
              <a:rPr lang="it-IT" b="1" dirty="0"/>
              <a:t>?</a:t>
            </a:r>
          </a:p>
        </p:txBody>
      </p:sp>
      <p:cxnSp>
        <p:nvCxnSpPr>
          <p:cNvPr id="99" name="Connettore 2 98">
            <a:extLst>
              <a:ext uri="{FF2B5EF4-FFF2-40B4-BE49-F238E27FC236}">
                <a16:creationId xmlns:a16="http://schemas.microsoft.com/office/drawing/2014/main" id="{C9938CA7-9552-664E-F15E-2261D28C11D3}"/>
              </a:ext>
            </a:extLst>
          </p:cNvPr>
          <p:cNvCxnSpPr>
            <a:cxnSpLocks/>
          </p:cNvCxnSpPr>
          <p:nvPr/>
        </p:nvCxnSpPr>
        <p:spPr>
          <a:xfrm flipH="1">
            <a:off x="4996996" y="1060482"/>
            <a:ext cx="3335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asellaDiTesto 99">
            <a:extLst>
              <a:ext uri="{FF2B5EF4-FFF2-40B4-BE49-F238E27FC236}">
                <a16:creationId xmlns:a16="http://schemas.microsoft.com/office/drawing/2014/main" id="{8E614DFA-E94E-FCDA-45FC-33BCB6DC0242}"/>
              </a:ext>
            </a:extLst>
          </p:cNvPr>
          <p:cNvSpPr txBox="1"/>
          <p:nvPr/>
        </p:nvSpPr>
        <p:spPr>
          <a:xfrm>
            <a:off x="4944036" y="688773"/>
            <a:ext cx="56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101" name="Elaborazione 100">
            <a:extLst>
              <a:ext uri="{FF2B5EF4-FFF2-40B4-BE49-F238E27FC236}">
                <a16:creationId xmlns:a16="http://schemas.microsoft.com/office/drawing/2014/main" id="{BD70809A-D080-2346-92BF-5B13747B89E2}"/>
              </a:ext>
            </a:extLst>
          </p:cNvPr>
          <p:cNvSpPr/>
          <p:nvPr/>
        </p:nvSpPr>
        <p:spPr>
          <a:xfrm>
            <a:off x="3914734" y="788716"/>
            <a:ext cx="990087" cy="492109"/>
          </a:xfrm>
          <a:prstGeom prst="flowChartProcess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2" name="CasellaDiTesto 101">
            <a:extLst>
              <a:ext uri="{FF2B5EF4-FFF2-40B4-BE49-F238E27FC236}">
                <a16:creationId xmlns:a16="http://schemas.microsoft.com/office/drawing/2014/main" id="{4DC51F30-CB60-A55E-6DE7-B53A3AA830B4}"/>
              </a:ext>
            </a:extLst>
          </p:cNvPr>
          <p:cNvSpPr txBox="1"/>
          <p:nvPr/>
        </p:nvSpPr>
        <p:spPr>
          <a:xfrm>
            <a:off x="3861726" y="868189"/>
            <a:ext cx="1058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 err="1"/>
              <a:t>Molecules</a:t>
            </a:r>
            <a:endParaRPr lang="it-IT" sz="1600" b="1" dirty="0"/>
          </a:p>
        </p:txBody>
      </p:sp>
      <p:cxnSp>
        <p:nvCxnSpPr>
          <p:cNvPr id="103" name="Connettore 2 102">
            <a:extLst>
              <a:ext uri="{FF2B5EF4-FFF2-40B4-BE49-F238E27FC236}">
                <a16:creationId xmlns:a16="http://schemas.microsoft.com/office/drawing/2014/main" id="{9A63C591-0D4F-6102-64C7-AB6CE92E655B}"/>
              </a:ext>
            </a:extLst>
          </p:cNvPr>
          <p:cNvCxnSpPr>
            <a:cxnSpLocks/>
          </p:cNvCxnSpPr>
          <p:nvPr/>
        </p:nvCxnSpPr>
        <p:spPr>
          <a:xfrm>
            <a:off x="7443842" y="2065892"/>
            <a:ext cx="14914" cy="8680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ttore diritto 109">
            <a:extLst>
              <a:ext uri="{FF2B5EF4-FFF2-40B4-BE49-F238E27FC236}">
                <a16:creationId xmlns:a16="http://schemas.microsoft.com/office/drawing/2014/main" id="{440E9E4E-8F1F-CDAA-AD41-68D1B88F1EA2}"/>
              </a:ext>
            </a:extLst>
          </p:cNvPr>
          <p:cNvCxnSpPr>
            <a:cxnSpLocks/>
          </p:cNvCxnSpPr>
          <p:nvPr/>
        </p:nvCxnSpPr>
        <p:spPr>
          <a:xfrm flipV="1">
            <a:off x="6218172" y="2061733"/>
            <a:ext cx="1240584" cy="205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ttore diritto 115">
            <a:extLst>
              <a:ext uri="{FF2B5EF4-FFF2-40B4-BE49-F238E27FC236}">
                <a16:creationId xmlns:a16="http://schemas.microsoft.com/office/drawing/2014/main" id="{A7AF540D-0C05-069C-0548-105AE6F23B77}"/>
              </a:ext>
            </a:extLst>
          </p:cNvPr>
          <p:cNvCxnSpPr/>
          <p:nvPr/>
        </p:nvCxnSpPr>
        <p:spPr>
          <a:xfrm>
            <a:off x="6218172" y="1595939"/>
            <a:ext cx="0" cy="5042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ttore diritto 118">
            <a:extLst>
              <a:ext uri="{FF2B5EF4-FFF2-40B4-BE49-F238E27FC236}">
                <a16:creationId xmlns:a16="http://schemas.microsoft.com/office/drawing/2014/main" id="{DF6CBB39-CB01-EE7D-7BCC-2D60D04D4BA8}"/>
              </a:ext>
            </a:extLst>
          </p:cNvPr>
          <p:cNvCxnSpPr>
            <a:cxnSpLocks/>
          </p:cNvCxnSpPr>
          <p:nvPr/>
        </p:nvCxnSpPr>
        <p:spPr>
          <a:xfrm>
            <a:off x="8481888" y="1624411"/>
            <a:ext cx="0" cy="8263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ttore diritto 120">
            <a:extLst>
              <a:ext uri="{FF2B5EF4-FFF2-40B4-BE49-F238E27FC236}">
                <a16:creationId xmlns:a16="http://schemas.microsoft.com/office/drawing/2014/main" id="{F096B2C4-5CCE-CD8A-BBB7-5F2D40B1A0AC}"/>
              </a:ext>
            </a:extLst>
          </p:cNvPr>
          <p:cNvCxnSpPr>
            <a:cxnSpLocks/>
          </p:cNvCxnSpPr>
          <p:nvPr/>
        </p:nvCxnSpPr>
        <p:spPr>
          <a:xfrm flipV="1">
            <a:off x="8472556" y="2439420"/>
            <a:ext cx="1130696" cy="113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ttore diritto 123">
            <a:extLst>
              <a:ext uri="{FF2B5EF4-FFF2-40B4-BE49-F238E27FC236}">
                <a16:creationId xmlns:a16="http://schemas.microsoft.com/office/drawing/2014/main" id="{52D5365E-5609-6A06-1EEA-2352CD73BBCE}"/>
              </a:ext>
            </a:extLst>
          </p:cNvPr>
          <p:cNvCxnSpPr>
            <a:cxnSpLocks/>
          </p:cNvCxnSpPr>
          <p:nvPr/>
        </p:nvCxnSpPr>
        <p:spPr>
          <a:xfrm flipH="1">
            <a:off x="9574479" y="2439420"/>
            <a:ext cx="497" cy="15340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ttore diritto 126">
            <a:extLst>
              <a:ext uri="{FF2B5EF4-FFF2-40B4-BE49-F238E27FC236}">
                <a16:creationId xmlns:a16="http://schemas.microsoft.com/office/drawing/2014/main" id="{291BC198-9219-7EFD-6B36-4A0F4AD25166}"/>
              </a:ext>
            </a:extLst>
          </p:cNvPr>
          <p:cNvCxnSpPr>
            <a:cxnSpLocks/>
          </p:cNvCxnSpPr>
          <p:nvPr/>
        </p:nvCxnSpPr>
        <p:spPr>
          <a:xfrm>
            <a:off x="9064487" y="3973511"/>
            <a:ext cx="50999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ttore diritto 128">
            <a:extLst>
              <a:ext uri="{FF2B5EF4-FFF2-40B4-BE49-F238E27FC236}">
                <a16:creationId xmlns:a16="http://schemas.microsoft.com/office/drawing/2014/main" id="{B6BEBF59-D0B5-4848-AC35-C8F0CF947338}"/>
              </a:ext>
            </a:extLst>
          </p:cNvPr>
          <p:cNvCxnSpPr>
            <a:cxnSpLocks/>
          </p:cNvCxnSpPr>
          <p:nvPr/>
        </p:nvCxnSpPr>
        <p:spPr>
          <a:xfrm>
            <a:off x="9079286" y="3972746"/>
            <a:ext cx="0" cy="15649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ttore diritto 131">
            <a:extLst>
              <a:ext uri="{FF2B5EF4-FFF2-40B4-BE49-F238E27FC236}">
                <a16:creationId xmlns:a16="http://schemas.microsoft.com/office/drawing/2014/main" id="{4B8A2722-9AC2-9A13-84A7-36F1425A13BE}"/>
              </a:ext>
            </a:extLst>
          </p:cNvPr>
          <p:cNvCxnSpPr>
            <a:cxnSpLocks/>
          </p:cNvCxnSpPr>
          <p:nvPr/>
        </p:nvCxnSpPr>
        <p:spPr>
          <a:xfrm>
            <a:off x="9064487" y="5537703"/>
            <a:ext cx="1504120" cy="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ttore 2 137">
            <a:extLst>
              <a:ext uri="{FF2B5EF4-FFF2-40B4-BE49-F238E27FC236}">
                <a16:creationId xmlns:a16="http://schemas.microsoft.com/office/drawing/2014/main" id="{784560CE-DBFB-78C9-2A61-8E7423C5BF5F}"/>
              </a:ext>
            </a:extLst>
          </p:cNvPr>
          <p:cNvCxnSpPr>
            <a:cxnSpLocks/>
          </p:cNvCxnSpPr>
          <p:nvPr/>
        </p:nvCxnSpPr>
        <p:spPr>
          <a:xfrm>
            <a:off x="10568607" y="5524451"/>
            <a:ext cx="0" cy="2789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CasellaDiTesto 139">
            <a:extLst>
              <a:ext uri="{FF2B5EF4-FFF2-40B4-BE49-F238E27FC236}">
                <a16:creationId xmlns:a16="http://schemas.microsoft.com/office/drawing/2014/main" id="{41A98658-0471-24D4-99C5-B53B2E7ACD0D}"/>
              </a:ext>
            </a:extLst>
          </p:cNvPr>
          <p:cNvSpPr txBox="1"/>
          <p:nvPr/>
        </p:nvSpPr>
        <p:spPr>
          <a:xfrm>
            <a:off x="8545100" y="1696424"/>
            <a:ext cx="73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20" name="Decisione 19">
            <a:extLst>
              <a:ext uri="{FF2B5EF4-FFF2-40B4-BE49-F238E27FC236}">
                <a16:creationId xmlns:a16="http://schemas.microsoft.com/office/drawing/2014/main" id="{4CFCBA9C-C20D-EF8B-A2BB-80B68BD7CA7A}"/>
              </a:ext>
            </a:extLst>
          </p:cNvPr>
          <p:cNvSpPr/>
          <p:nvPr/>
        </p:nvSpPr>
        <p:spPr>
          <a:xfrm>
            <a:off x="10241097" y="4536078"/>
            <a:ext cx="1853483" cy="774435"/>
          </a:xfrm>
          <a:prstGeom prst="flowChartDecision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56A765CF-BB3C-7D15-AD96-D3C6C79891CF}"/>
                  </a:ext>
                </a:extLst>
              </p:cNvPr>
              <p:cNvSpPr txBox="1"/>
              <p:nvPr/>
            </p:nvSpPr>
            <p:spPr>
              <a:xfrm>
                <a:off x="10531516" y="4714403"/>
                <a:ext cx="1292737" cy="380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e>
                      <m:sup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sSub>
                      <m:sSubPr>
                        <m:ctrlP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it-IT" b="1" dirty="0"/>
                  <a:t>?</a:t>
                </a:r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56A765CF-BB3C-7D15-AD96-D3C6C7989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1516" y="4714403"/>
                <a:ext cx="1292737" cy="380810"/>
              </a:xfrm>
              <a:prstGeom prst="rect">
                <a:avLst/>
              </a:prstGeom>
              <a:blipFill>
                <a:blip r:embed="rId11"/>
                <a:stretch>
                  <a:fillRect t="-4762" r="-3774" b="-2381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CE97A94E-6F3C-2D8C-CB40-72AB2951BA7A}"/>
              </a:ext>
            </a:extLst>
          </p:cNvPr>
          <p:cNvCxnSpPr>
            <a:cxnSpLocks/>
          </p:cNvCxnSpPr>
          <p:nvPr/>
        </p:nvCxnSpPr>
        <p:spPr>
          <a:xfrm flipV="1">
            <a:off x="11146744" y="4267518"/>
            <a:ext cx="0" cy="2274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135FB94A-4ADD-99C3-56A8-267A879F389A}"/>
              </a:ext>
            </a:extLst>
          </p:cNvPr>
          <p:cNvSpPr txBox="1"/>
          <p:nvPr/>
        </p:nvSpPr>
        <p:spPr>
          <a:xfrm>
            <a:off x="11271465" y="4187946"/>
            <a:ext cx="907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Yes</a:t>
            </a:r>
          </a:p>
        </p:txBody>
      </p: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098C171F-3C01-59AC-3087-496F649AA2CF}"/>
              </a:ext>
            </a:extLst>
          </p:cNvPr>
          <p:cNvCxnSpPr>
            <a:cxnSpLocks/>
          </p:cNvCxnSpPr>
          <p:nvPr/>
        </p:nvCxnSpPr>
        <p:spPr>
          <a:xfrm flipH="1">
            <a:off x="8664272" y="4928335"/>
            <a:ext cx="1476700" cy="180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9628A468-323F-6277-7C7E-7449DB6C7BC4}"/>
              </a:ext>
            </a:extLst>
          </p:cNvPr>
          <p:cNvCxnSpPr>
            <a:cxnSpLocks/>
          </p:cNvCxnSpPr>
          <p:nvPr/>
        </p:nvCxnSpPr>
        <p:spPr>
          <a:xfrm flipH="1" flipV="1">
            <a:off x="8670769" y="3714846"/>
            <a:ext cx="5968" cy="122467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712C7016-7CA4-E092-3155-209DAF62728C}"/>
              </a:ext>
            </a:extLst>
          </p:cNvPr>
          <p:cNvSpPr txBox="1"/>
          <p:nvPr/>
        </p:nvSpPr>
        <p:spPr>
          <a:xfrm>
            <a:off x="9825752" y="4471027"/>
            <a:ext cx="73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60" name="Elaborazione 59">
            <a:extLst>
              <a:ext uri="{FF2B5EF4-FFF2-40B4-BE49-F238E27FC236}">
                <a16:creationId xmlns:a16="http://schemas.microsoft.com/office/drawing/2014/main" id="{64406347-7EE6-0666-051E-304ED29C9309}"/>
              </a:ext>
            </a:extLst>
          </p:cNvPr>
          <p:cNvSpPr/>
          <p:nvPr/>
        </p:nvSpPr>
        <p:spPr>
          <a:xfrm>
            <a:off x="8374008" y="2990658"/>
            <a:ext cx="1011319" cy="651085"/>
          </a:xfrm>
          <a:prstGeom prst="flowChartProcess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u="sng" dirty="0" err="1">
                <a:solidFill>
                  <a:srgbClr val="FF0000"/>
                </a:solidFill>
              </a:rPr>
              <a:t>Apply</a:t>
            </a:r>
            <a:r>
              <a:rPr lang="it-IT" b="1" u="sng" dirty="0">
                <a:solidFill>
                  <a:srgbClr val="FF0000"/>
                </a:solidFill>
              </a:rPr>
              <a:t> SSA</a:t>
            </a:r>
            <a:endParaRPr lang="it-IT" b="1" dirty="0">
              <a:solidFill>
                <a:srgbClr val="FF0000"/>
              </a:solidFill>
            </a:endParaRPr>
          </a:p>
        </p:txBody>
      </p: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262844EF-F062-D86C-6B4B-33420B9D49E4}"/>
              </a:ext>
            </a:extLst>
          </p:cNvPr>
          <p:cNvCxnSpPr>
            <a:cxnSpLocks/>
          </p:cNvCxnSpPr>
          <p:nvPr/>
        </p:nvCxnSpPr>
        <p:spPr>
          <a:xfrm flipH="1">
            <a:off x="8117879" y="3284956"/>
            <a:ext cx="236101" cy="85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DFEFCE4B-A317-3347-FF77-2DEC845A8A21}"/>
              </a:ext>
            </a:extLst>
          </p:cNvPr>
          <p:cNvSpPr txBox="1"/>
          <p:nvPr/>
        </p:nvSpPr>
        <p:spPr>
          <a:xfrm>
            <a:off x="6293601" y="1518608"/>
            <a:ext cx="73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6865FE29-5644-EACF-369D-B12EC9A4E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5618"/>
            <a:ext cx="2743200" cy="365125"/>
          </a:xfrm>
        </p:spPr>
        <p:txBody>
          <a:bodyPr/>
          <a:lstStyle/>
          <a:p>
            <a:fld id="{7B45EB40-6732-4ECF-852F-6F5AF4C0E735}" type="slidenum">
              <a:rPr lang="it-IT" b="1" smtClean="0">
                <a:solidFill>
                  <a:schemeClr val="tx1"/>
                </a:solidFill>
              </a:rPr>
              <a:t>8</a:t>
            </a:fld>
            <a:r>
              <a:rPr lang="it-IT" b="1" dirty="0">
                <a:solidFill>
                  <a:schemeClr val="bg1">
                    <a:lumMod val="50000"/>
                  </a:schemeClr>
                </a:solidFill>
              </a:rPr>
              <a:t>-35</a:t>
            </a:r>
            <a:endParaRPr lang="it-IT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272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AA2BE3-1455-BC69-808B-C62BBD399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it-IT" dirty="0" err="1"/>
              <a:t>Hybrid</a:t>
            </a:r>
            <a:r>
              <a:rPr lang="it-IT" dirty="0"/>
              <a:t> </a:t>
            </a:r>
            <a:r>
              <a:rPr lang="it-IT" dirty="0" err="1"/>
              <a:t>Algorithm</a:t>
            </a:r>
            <a:r>
              <a:rPr lang="it-IT" dirty="0"/>
              <a:t> </a:t>
            </a:r>
            <a:r>
              <a:rPr lang="it-IT" sz="4000" dirty="0"/>
              <a:t>(</a:t>
            </a:r>
            <a:r>
              <a:rPr lang="it-IT" sz="4000" dirty="0" err="1"/>
              <a:t>results</a:t>
            </a:r>
            <a:r>
              <a:rPr lang="it-IT" sz="4000" dirty="0"/>
              <a:t>)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62F9CBB5-C306-38DF-AA1E-7036F2C57B97}"/>
                  </a:ext>
                </a:extLst>
              </p:cNvPr>
              <p:cNvSpPr txBox="1"/>
              <p:nvPr/>
            </p:nvSpPr>
            <p:spPr>
              <a:xfrm>
                <a:off x="1669774" y="1229023"/>
                <a:ext cx="885245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=1,</m:t>
                      </m:r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=0.5,</m:t>
                      </m:r>
                      <m:sSub>
                        <m:sSubPr>
                          <m:ctrlPr>
                            <a:rPr lang="it-IT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=0.1,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=1,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=0.1 </m:t>
                      </m:r>
                    </m:oMath>
                  </m:oMathPara>
                </a14:m>
                <a:endParaRPr lang="it-IT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it-IT" dirty="0"/>
              </a:p>
              <a:p>
                <a:pPr algn="ctr"/>
                <a:endParaRPr lang="it-IT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62F9CBB5-C306-38DF-AA1E-7036F2C57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774" y="1229023"/>
                <a:ext cx="8852452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 descr="Immagine che contiene grafico">
            <a:extLst>
              <a:ext uri="{FF2B5EF4-FFF2-40B4-BE49-F238E27FC236}">
                <a16:creationId xmlns:a16="http://schemas.microsoft.com/office/drawing/2014/main" id="{860B5F4C-C40F-99FA-5D95-24C71C7DAC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519" y="1994043"/>
            <a:ext cx="6719869" cy="4804707"/>
          </a:xfrm>
          <a:prstGeom prst="rect">
            <a:avLst/>
          </a:prstGeom>
        </p:spPr>
      </p:pic>
      <p:graphicFrame>
        <p:nvGraphicFramePr>
          <p:cNvPr id="3" name="Tabella 4">
            <a:extLst>
              <a:ext uri="{FF2B5EF4-FFF2-40B4-BE49-F238E27FC236}">
                <a16:creationId xmlns:a16="http://schemas.microsoft.com/office/drawing/2014/main" id="{D2BB2E09-A7E7-B308-EBDE-52505809F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795050"/>
              </p:ext>
            </p:extLst>
          </p:nvPr>
        </p:nvGraphicFramePr>
        <p:xfrm>
          <a:off x="9271495" y="1994043"/>
          <a:ext cx="2501462" cy="1384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731">
                  <a:extLst>
                    <a:ext uri="{9D8B030D-6E8A-4147-A177-3AD203B41FA5}">
                      <a16:colId xmlns:a16="http://schemas.microsoft.com/office/drawing/2014/main" val="3724356704"/>
                    </a:ext>
                  </a:extLst>
                </a:gridCol>
                <a:gridCol w="1250731">
                  <a:extLst>
                    <a:ext uri="{9D8B030D-6E8A-4147-A177-3AD203B41FA5}">
                      <a16:colId xmlns:a16="http://schemas.microsoft.com/office/drawing/2014/main" val="270579501"/>
                    </a:ext>
                  </a:extLst>
                </a:gridCol>
              </a:tblGrid>
              <a:tr h="461665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1625713"/>
                  </a:ext>
                </a:extLst>
              </a:tr>
              <a:tr h="461665"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SSA</a:t>
                      </a: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highlight>
                            <a:srgbClr val="FFFF00"/>
                          </a:highlight>
                        </a:rPr>
                        <a:t>107s</a:t>
                      </a: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17807"/>
                  </a:ext>
                </a:extLst>
              </a:tr>
              <a:tr h="461665">
                <a:tc>
                  <a:txBody>
                    <a:bodyPr/>
                    <a:lstStyle/>
                    <a:p>
                      <a:r>
                        <a:rPr lang="it-IT" b="1" dirty="0" err="1"/>
                        <a:t>Hybrid</a:t>
                      </a:r>
                      <a:endParaRPr lang="it-IT" b="1" dirty="0"/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highlight>
                            <a:srgbClr val="FFFF00"/>
                          </a:highlight>
                        </a:rPr>
                        <a:t>7.5s</a:t>
                      </a: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5208129"/>
                  </a:ext>
                </a:extLst>
              </a:tr>
            </a:tbl>
          </a:graphicData>
        </a:graphic>
      </p:graphicFrame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1FB8618-83ED-FF73-8FD2-90FE7B87B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EB40-6732-4ECF-852F-6F5AF4C0E735}" type="slidenum">
              <a:rPr lang="it-IT" b="1" smtClean="0">
                <a:solidFill>
                  <a:schemeClr val="tx1"/>
                </a:solidFill>
              </a:rPr>
              <a:t>9</a:t>
            </a:fld>
            <a:r>
              <a:rPr lang="it-IT" b="1" dirty="0">
                <a:solidFill>
                  <a:schemeClr val="bg1">
                    <a:lumMod val="50000"/>
                  </a:schemeClr>
                </a:solidFill>
              </a:rPr>
              <a:t>-35</a:t>
            </a:r>
            <a:endParaRPr lang="it-IT" b="1" dirty="0">
              <a:solidFill>
                <a:schemeClr val="tx1"/>
              </a:solidFill>
            </a:endParaRPr>
          </a:p>
        </p:txBody>
      </p:sp>
      <p:pic>
        <p:nvPicPr>
          <p:cNvPr id="7" name="Immagine 6" descr="Immagine che contiene diagramma, schematico">
            <a:extLst>
              <a:ext uri="{FF2B5EF4-FFF2-40B4-BE49-F238E27FC236}">
                <a16:creationId xmlns:a16="http://schemas.microsoft.com/office/drawing/2014/main" id="{A3795148-EEF5-0A93-4889-005CD300E6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" y="1070713"/>
            <a:ext cx="3316453" cy="923330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A0E7EB65-B29F-2D5C-E832-3BD0670288DF}"/>
              </a:ext>
            </a:extLst>
          </p:cNvPr>
          <p:cNvSpPr/>
          <p:nvPr/>
        </p:nvSpPr>
        <p:spPr>
          <a:xfrm>
            <a:off x="79685" y="985789"/>
            <a:ext cx="3316453" cy="108740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00879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5474</TotalTime>
  <Words>1731</Words>
  <Application>Microsoft Office PowerPoint</Application>
  <PresentationFormat>Widescreen</PresentationFormat>
  <Paragraphs>428</Paragraphs>
  <Slides>61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61</vt:i4>
      </vt:variant>
    </vt:vector>
  </HeadingPairs>
  <TitlesOfParts>
    <vt:vector size="66" baseType="lpstr">
      <vt:lpstr>Arial</vt:lpstr>
      <vt:lpstr>Calibri</vt:lpstr>
      <vt:lpstr>Calibri Light</vt:lpstr>
      <vt:lpstr>Cambria Math</vt:lpstr>
      <vt:lpstr>Tema di Office</vt:lpstr>
      <vt:lpstr>Modeling and data analysis of biochemical oscillators using Chemical Master Equation and AI: applications to the NF-kB activity in patient derived xenografts</vt:lpstr>
      <vt:lpstr>Motivation of the work</vt:lpstr>
      <vt:lpstr>Workflow</vt:lpstr>
      <vt:lpstr>Workflow</vt:lpstr>
      <vt:lpstr>Chemical Master Equation (CME)</vt:lpstr>
      <vt:lpstr>Presentazione standard di PowerPoint</vt:lpstr>
      <vt:lpstr>Presentazione standard di PowerPoint</vt:lpstr>
      <vt:lpstr>Presentazione standard di PowerPoint</vt:lpstr>
      <vt:lpstr>Hybrid Algorithm (results)</vt:lpstr>
      <vt:lpstr>Workflow</vt:lpstr>
      <vt:lpstr>Workflow</vt:lpstr>
      <vt:lpstr>First protein synthesis model (gene more active than inactive)</vt:lpstr>
      <vt:lpstr>ACF (First protein synthesis model)</vt:lpstr>
      <vt:lpstr>Presentazione standard di PowerPoint</vt:lpstr>
      <vt:lpstr>Autorepressor model</vt:lpstr>
      <vt:lpstr>ACF (Autorepressor model)</vt:lpstr>
      <vt:lpstr>Presentazione standard di PowerPoint</vt:lpstr>
      <vt:lpstr>Toggle-Switch model</vt:lpstr>
      <vt:lpstr>ACF (Toggle-Switch model)</vt:lpstr>
      <vt:lpstr>FFT (First protein synthesis model)</vt:lpstr>
      <vt:lpstr>Workflow</vt:lpstr>
      <vt:lpstr>Presentazione standard di PowerPoint</vt:lpstr>
      <vt:lpstr>Presentazione standard di PowerPoint</vt:lpstr>
      <vt:lpstr>Workflow</vt:lpstr>
      <vt:lpstr>The NF-kB model</vt:lpstr>
      <vt:lpstr>The NF-kB model</vt:lpstr>
      <vt:lpstr>The NF-kB simulation and analysis</vt:lpstr>
      <vt:lpstr>The NF-kB simulation and analysis</vt:lpstr>
      <vt:lpstr>The NF-kB simulation and analysis</vt:lpstr>
      <vt:lpstr>The NF-kB simulation and analysis</vt:lpstr>
      <vt:lpstr>The NF-kB simulation and analysis</vt:lpstr>
      <vt:lpstr>The NF-kB simulation and analysis</vt:lpstr>
      <vt:lpstr>The NF-kB simulation and analysis</vt:lpstr>
      <vt:lpstr>Conclusions</vt:lpstr>
      <vt:lpstr>Thanks for your attention !</vt:lpstr>
      <vt:lpstr>Appendix A: Fast Fourier Transform plots</vt:lpstr>
      <vt:lpstr>FFT (First protein synthesis model)</vt:lpstr>
      <vt:lpstr>FFT (First protein synthesis model)</vt:lpstr>
      <vt:lpstr>FFT (Autorepressor model)</vt:lpstr>
      <vt:lpstr>FFT (Toggle-Switch model)</vt:lpstr>
      <vt:lpstr>Appendix B: Hybrid Algorithm Results</vt:lpstr>
      <vt:lpstr>Hybrid Algorithm (results)</vt:lpstr>
      <vt:lpstr>Hybrid Algorithm (results)</vt:lpstr>
      <vt:lpstr>Hybrid Algorithm (results and limits)</vt:lpstr>
      <vt:lpstr>Appendix C: First model results using different gene regulations</vt:lpstr>
      <vt:lpstr>First protein synthesis model (gene always active)</vt:lpstr>
      <vt:lpstr>ACF (First protein synthesis model)</vt:lpstr>
      <vt:lpstr>First protein synthesis model (gene more inactive than active)</vt:lpstr>
      <vt:lpstr>ACF (First protein synthesis model)</vt:lpstr>
      <vt:lpstr>Appendix D: Continuous Wavelet Analysis</vt:lpstr>
      <vt:lpstr>CWT (First protein synthesis model)</vt:lpstr>
      <vt:lpstr>CWT (First protein synthesis model)</vt:lpstr>
      <vt:lpstr>CWT (First protein synthesis model)</vt:lpstr>
      <vt:lpstr>CWT (Autorepressor model)</vt:lpstr>
      <vt:lpstr>Appendix E: True vs Predicted data ANN</vt:lpstr>
      <vt:lpstr>ANN applied to first model</vt:lpstr>
      <vt:lpstr>ANN applied to first model</vt:lpstr>
      <vt:lpstr>ANN applied to autorepressor model</vt:lpstr>
      <vt:lpstr>ANN applied to autorepressor model</vt:lpstr>
      <vt:lpstr>ANN applied to toggle-switch model</vt:lpstr>
      <vt:lpstr>ANN applied to toggle-switch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and data analysis of biochemical oscillators using Chemical Master Equation and AI: applications to the NF-kB activity in patient derived xenografts</dc:title>
  <dc:creator>angelina jolie</dc:creator>
  <cp:lastModifiedBy>angelina jolie</cp:lastModifiedBy>
  <cp:revision>211</cp:revision>
  <dcterms:created xsi:type="dcterms:W3CDTF">2023-03-15T07:35:07Z</dcterms:created>
  <dcterms:modified xsi:type="dcterms:W3CDTF">2023-03-28T16:28:21Z</dcterms:modified>
</cp:coreProperties>
</file>