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98" r:id="rId5"/>
    <p:sldId id="299" r:id="rId6"/>
    <p:sldId id="297" r:id="rId7"/>
    <p:sldId id="277" r:id="rId8"/>
    <p:sldId id="262" r:id="rId9"/>
    <p:sldId id="275" r:id="rId10"/>
    <p:sldId id="270" r:id="rId11"/>
    <p:sldId id="280" r:id="rId12"/>
    <p:sldId id="279" r:id="rId13"/>
    <p:sldId id="272" r:id="rId14"/>
    <p:sldId id="301" r:id="rId15"/>
    <p:sldId id="300" r:id="rId16"/>
    <p:sldId id="290" r:id="rId17"/>
    <p:sldId id="265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egnaposto dat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6874C23-2D14-4D8E-BA41-BF08E171C301}" type="datetime1">
              <a:rPr lang="en-US"/>
              <a:pPr lvl="0"/>
              <a:t>9/24/2022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egnaposto note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3E984D4-0C61-4698-9A9D-340E7F4A90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it-I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DB7239-8513-4D7C-B0E8-B3B8DF39AB6E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47C66-507D-47E1-AE53-024515644347}" type="slidenum">
              <a:t>‹#›</a:t>
            </a:fld>
            <a:endParaRPr lang="it-IT"/>
          </a:p>
        </p:txBody>
      </p:sp>
      <p:cxnSp>
        <p:nvCxnSpPr>
          <p:cNvPr id="7" name="Straight Connector 15"/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  <a:miter/>
          </a:ln>
        </p:spPr>
      </p:cxnSp>
      <p:cxnSp>
        <p:nvCxnSpPr>
          <p:cNvPr id="8" name="Straight Connector 16"/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  <a:miter/>
          </a:ln>
        </p:spPr>
      </p:cxnSp>
      <p:cxnSp>
        <p:nvCxnSpPr>
          <p:cNvPr id="9" name="Straight Connector 18"/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  <a:miter/>
          </a:ln>
        </p:spPr>
      </p:cxnSp>
      <p:cxnSp>
        <p:nvCxnSpPr>
          <p:cNvPr id="10" name="Straight Connector 20"/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  <a:miter/>
          </a:ln>
        </p:spPr>
      </p:cxnSp>
      <p:cxnSp>
        <p:nvCxnSpPr>
          <p:cNvPr id="11" name="Straight Connector 22"/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6750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6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2DB3D0-325D-4E8D-8C41-EED5C1B6A12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97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3EDDF-8A3E-4EC1-BC39-CEC2173E938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23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293556-02F0-43EC-B595-046721C7D536}" type="slidenum">
              <a:t>‹#›</a:t>
            </a:fld>
            <a:endParaRPr lang="it-IT"/>
          </a:p>
        </p:txBody>
      </p:sp>
      <p:sp>
        <p:nvSpPr>
          <p:cNvPr id="8" name="TextBox 13"/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68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2F2A4-D84A-4C87-B7F0-BF7039CE38DB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71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9FFF7B-AB02-4528-9066-75BFAFF15FF7}" type="slidenum">
              <a:t>‹#›</a:t>
            </a:fld>
            <a:endParaRPr lang="it-IT"/>
          </a:p>
        </p:txBody>
      </p:sp>
      <p:sp>
        <p:nvSpPr>
          <p:cNvPr id="8" name="TextBox 10"/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6E0332-41BF-4901-A237-7662261F9C15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14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31F340-682C-4A59-9E66-895F40A2CD1D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80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4B3018-6A0B-48E8-8B24-9D5D7C32BC86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38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90F0F1-F916-425F-BE6E-6F6F50ADCCC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95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CF8B4-BC49-4886-9203-DFF5EF04021D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06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FB2567-CF17-4E17-B1F4-612CB3891A68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80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6EBAD-06F8-4723-BF07-E3144530752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76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8FE780-7D74-4189-963B-9D5C3BA93B24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97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23AAC4-4AAE-4845-8F88-B0543C15358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61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DCFC62-FC10-4F25-AE72-C66E4B10C6AB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6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646545-21C7-4C08-B1D1-464B79F8446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95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/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4" name="Straight Connector 8"/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5" name="Straight Connector 9"/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6" name="Straight Connector 10"/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7" name="Straight Connector 11"/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  <a:miter/>
            </a:ln>
          </p:spPr>
        </p:cxnSp>
      </p:grp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68370F"/>
                </a:solidFill>
                <a:uFillTx/>
                <a:latin typeface="Century Gothic"/>
              </a:defRPr>
            </a:lvl1pPr>
          </a:lstStyle>
          <a:p>
            <a:pPr lvl="0"/>
            <a:r>
              <a:rPr lang="en-US"/>
              <a:t>25/03/2021</a:t>
            </a:r>
            <a:endParaRPr lang="it-IT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000" b="0" i="0" u="none" strike="noStrike" kern="1200" cap="none" spc="0" baseline="0">
                <a:solidFill>
                  <a:srgbClr val="68370F"/>
                </a:solidFill>
                <a:uFillTx/>
                <a:latin typeface="Century Gothic"/>
              </a:defRPr>
            </a:lvl1pPr>
          </a:lstStyle>
          <a:p>
            <a:pPr lvl="0"/>
            <a:endParaRPr lang="it-IT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3200" b="0" i="0" u="none" strike="noStrike" kern="1200" cap="none" spc="0" baseline="0">
                <a:solidFill>
                  <a:srgbClr val="68370F"/>
                </a:solidFill>
                <a:uFillTx/>
                <a:latin typeface="Century Gothic"/>
              </a:defRPr>
            </a:lvl1pPr>
          </a:lstStyle>
          <a:p>
            <a:pPr lvl="0"/>
            <a:fld id="{B70F99F3-A216-41D7-B938-5330D1FCE1D1}" type="slidenum"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it-IT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it-IT" sz="2000" b="0" i="0" u="none" strike="noStrike" kern="1200" cap="none" spc="0" baseline="0">
          <a:solidFill>
            <a:srgbClr val="68370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it-IT" sz="1800" b="0" i="0" u="none" strike="noStrike" kern="1200" cap="none" spc="0" baseline="0">
          <a:solidFill>
            <a:srgbClr val="68370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it-IT" sz="1600" b="0" i="0" u="none" strike="noStrike" kern="1200" cap="none" spc="0" baseline="0">
          <a:solidFill>
            <a:srgbClr val="68370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it-IT" sz="1400" b="0" i="0" u="none" strike="noStrike" kern="1200" cap="none" spc="0" baseline="0">
          <a:solidFill>
            <a:srgbClr val="68370F"/>
          </a:solidFill>
          <a:uFillTx/>
          <a:latin typeface="Century Gothic"/>
        </a:defRPr>
      </a:lvl4pPr>
      <a:lvl5pPr marL="2114549" marR="0" lvl="4" indent="-2857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it-IT" sz="1400" b="0" i="0" u="none" strike="noStrike" kern="1200" cap="none" spc="0" baseline="0">
          <a:solidFill>
            <a:srgbClr val="68370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FFC53D"/>
              </a:gs>
              <a:gs pos="100000">
                <a:srgbClr val="D14000"/>
              </a:gs>
            </a:gsLst>
            <a:lin ang="612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Titolo 3"/>
          <p:cNvSpPr txBox="1">
            <a:spLocks noGrp="1"/>
          </p:cNvSpPr>
          <p:nvPr>
            <p:ph type="ctrTitle"/>
          </p:nvPr>
        </p:nvSpPr>
        <p:spPr>
          <a:xfrm>
            <a:off x="502764" y="662062"/>
            <a:ext cx="6910907" cy="2299761"/>
          </a:xfrm>
        </p:spPr>
        <p:txBody>
          <a:bodyPr/>
          <a:lstStyle/>
          <a:p>
            <a:pPr lvl="0"/>
            <a:r>
              <a:rPr lang="it-IT" sz="2900">
                <a:latin typeface="Arial" pitchFamily="34"/>
                <a:cs typeface="Arial" pitchFamily="34"/>
              </a:rPr>
              <a:t>Investigation of the survival strategy of </a:t>
            </a:r>
            <a:r>
              <a:rPr lang="it-IT" sz="2900" i="1">
                <a:latin typeface="Arial" pitchFamily="34"/>
                <a:cs typeface="Arial" pitchFamily="34"/>
              </a:rPr>
              <a:t>Pyrococcus furiosus </a:t>
            </a:r>
            <a:r>
              <a:rPr lang="it-IT" sz="2900">
                <a:latin typeface="Arial" pitchFamily="34"/>
                <a:cs typeface="Arial" pitchFamily="34"/>
              </a:rPr>
              <a:t>exposed to gamma irradiation</a:t>
            </a:r>
            <a:endParaRPr lang="it-IT" sz="2900" i="1">
              <a:latin typeface="Arial" pitchFamily="34"/>
              <a:cs typeface="Arial" pitchFamily="34"/>
            </a:endParaRPr>
          </a:p>
        </p:txBody>
      </p:sp>
      <p:sp>
        <p:nvSpPr>
          <p:cNvPr id="4" name="Sottotitolo 4"/>
          <p:cNvSpPr txBox="1">
            <a:spLocks noGrp="1"/>
          </p:cNvSpPr>
          <p:nvPr>
            <p:ph type="subTitle" idx="1"/>
          </p:nvPr>
        </p:nvSpPr>
        <p:spPr>
          <a:xfrm>
            <a:off x="502764" y="3715326"/>
            <a:ext cx="6376339" cy="617521"/>
          </a:xfrm>
        </p:spPr>
        <p:txBody>
          <a:bodyPr/>
          <a:lstStyle/>
          <a:p>
            <a:pPr lvl="0">
              <a:lnSpc>
                <a:spcPct val="50000"/>
              </a:lnSpc>
              <a:spcBef>
                <a:spcPts val="400"/>
              </a:spcBef>
            </a:pPr>
            <a:r>
              <a:rPr lang="it-IT" sz="1900"/>
              <a:t>Statistical Data Analysis for Applied Physics</a:t>
            </a:r>
          </a:p>
          <a:p>
            <a:pPr lvl="0">
              <a:lnSpc>
                <a:spcPct val="50000"/>
              </a:lnSpc>
              <a:spcBef>
                <a:spcPts val="400"/>
              </a:spcBef>
            </a:pPr>
            <a:endParaRPr lang="it-IT" sz="1900"/>
          </a:p>
        </p:txBody>
      </p:sp>
      <p:grpSp>
        <p:nvGrpSpPr>
          <p:cNvPr id="5" name="Group 13"/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6" name="Straight Connector 14"/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7" name="Straight Connector 15"/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8" name="Straight Connector 16"/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9" name="Straight Connector 17"/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  <a:miter/>
            </a:ln>
          </p:spPr>
        </p:cxnSp>
        <p:cxnSp>
          <p:nvCxnSpPr>
            <p:cNvPr id="10" name="Straight Connector 18"/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  <a:miter/>
            </a:ln>
          </p:spPr>
        </p:cxnSp>
      </p:grpSp>
      <p:pic>
        <p:nvPicPr>
          <p:cNvPr id="11" name="Immagine 8" descr="Immagine che contiene fuochi d'artificio, animale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4979" y="587255"/>
            <a:ext cx="1956386" cy="156510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2009329" y="2929655"/>
            <a:ext cx="8173327" cy="855933"/>
          </a:xfrm>
        </p:spPr>
        <p:txBody>
          <a:bodyPr anchorCtr="1"/>
          <a:lstStyle/>
          <a:p>
            <a:pPr lvl="0" algn="ctr"/>
            <a:r>
              <a:rPr lang="it-IT" sz="2400"/>
              <a:t>Linear Regression model</a:t>
            </a:r>
          </a:p>
        </p:txBody>
      </p:sp>
      <p:pic>
        <p:nvPicPr>
          <p:cNvPr id="3" name="Immagine 3" descr="Immagine che contiene interni, computer, tavolo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6" y="3709199"/>
            <a:ext cx="4668606" cy="24066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ttangolo 6"/>
          <p:cNvSpPr/>
          <p:nvPr/>
        </p:nvSpPr>
        <p:spPr>
          <a:xfrm>
            <a:off x="6372663" y="3709199"/>
            <a:ext cx="4919005" cy="2406655"/>
          </a:xfrm>
          <a:prstGeom prst="rect">
            <a:avLst/>
          </a:prstGeom>
          <a:solidFill>
            <a:srgbClr val="E7E6E6">
              <a:alpha val="86000"/>
            </a:srgb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/>
            </a:r>
            <a:b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asellaDiTesto 8"/>
          <p:cNvSpPr txBox="1"/>
          <p:nvPr/>
        </p:nvSpPr>
        <p:spPr>
          <a:xfrm>
            <a:off x="6316391" y="3677104"/>
            <a:ext cx="5092503" cy="24622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Summary lm fit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Coefficients: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	   Estimate   Std. Error t value Pr(&gt;|t|)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(Intercept)  0.09132    0.05927   1.541   </a:t>
            </a:r>
            <a:r>
              <a:rPr lang="it-IT" sz="14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0.1272</a:t>
            </a: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Time           </a:t>
            </a:r>
            <a:r>
              <a:rPr lang="it-IT" sz="14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-0.04282 </a:t>
            </a: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0.01716  -2.496   </a:t>
            </a:r>
            <a:r>
              <a:rPr lang="it-IT" sz="14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0.0146</a:t>
            </a: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*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---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Signif. codes:  0 ‘***’ 0.001 ‘**’ 0.01 ‘*’ 0.05 ‘.’ 0.1 ‘ ’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Residual standard error: 0.2056 on 83 degrees of freedom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Multiple R-squared:  0.0698,	Adjusted R-squared:  0.05859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F-statistic: 6.228 on 1 and 83 DF,  p-value: 0.01456</a:t>
            </a:r>
          </a:p>
        </p:txBody>
      </p:sp>
      <p:sp>
        <p:nvSpPr>
          <p:cNvPr id="6" name="Segnaposto piè di pagina 5"/>
          <p:cNvSpPr txBox="1"/>
          <p:nvPr/>
        </p:nvSpPr>
        <p:spPr>
          <a:xfrm>
            <a:off x="684208" y="6369152"/>
            <a:ext cx="7543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Third step: building a model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000" b="0" i="0" u="none" strike="noStrike" kern="1200" cap="none" spc="0" baseline="0">
              <a:solidFill>
                <a:srgbClr val="68370F"/>
              </a:solidFill>
              <a:uFillTx/>
              <a:latin typeface="Century Gothic"/>
            </a:endParaRPr>
          </a:p>
        </p:txBody>
      </p:sp>
      <p:pic>
        <p:nvPicPr>
          <p:cNvPr id="7" name="Immagin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42" y="864025"/>
            <a:ext cx="4002575" cy="20633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ttangolo 6"/>
          <p:cNvSpPr/>
          <p:nvPr/>
        </p:nvSpPr>
        <p:spPr>
          <a:xfrm>
            <a:off x="6670831" y="657517"/>
            <a:ext cx="4256422" cy="2406655"/>
          </a:xfrm>
          <a:prstGeom prst="rect">
            <a:avLst/>
          </a:prstGeom>
          <a:solidFill>
            <a:srgbClr val="E7E6E6">
              <a:alpha val="86000"/>
            </a:srgb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/>
            </a:r>
            <a:b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CasellaDiTesto 7"/>
          <p:cNvSpPr txBox="1"/>
          <p:nvPr/>
        </p:nvSpPr>
        <p:spPr>
          <a:xfrm>
            <a:off x="6670831" y="749460"/>
            <a:ext cx="4256422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COR.TEST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Pearson's product-moment correlation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 = -2.4955, df = 83,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p-value = 0.01456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alternative hypothesis: true correlation is not equal to 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95 percent confidence interval: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-0.45187092 -0.05411221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sample estimates: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cor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-0.2641895 </a:t>
            </a:r>
            <a:endParaRPr lang="it-IT" sz="1400" b="0" i="0" u="none" strike="noStrike" kern="1200" cap="none" spc="0" baseline="0">
              <a:solidFill>
                <a:srgbClr val="000000"/>
              </a:solidFill>
              <a:highlight>
                <a:srgbClr val="FFFF00"/>
              </a:highlight>
              <a:uFillTx/>
              <a:latin typeface="Calibri"/>
            </a:endParaRPr>
          </a:p>
        </p:txBody>
      </p:sp>
      <p:sp>
        <p:nvSpPr>
          <p:cNvPr id="10" name="CasellaDiTesto 11"/>
          <p:cNvSpPr txBox="1"/>
          <p:nvPr/>
        </p:nvSpPr>
        <p:spPr>
          <a:xfrm>
            <a:off x="3392945" y="210760"/>
            <a:ext cx="54060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 the mRNA dependent on the time of extraction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1828800" y="168551"/>
            <a:ext cx="8534396" cy="1507068"/>
          </a:xfrm>
        </p:spPr>
        <p:txBody>
          <a:bodyPr anchorCtr="1"/>
          <a:lstStyle/>
          <a:p>
            <a:pPr lvl="0" algn="ctr"/>
            <a:r>
              <a:rPr lang="it-IT"/>
              <a:t>Goodness of fit: Check of the variance of the residuals</a:t>
            </a:r>
          </a:p>
        </p:txBody>
      </p:sp>
      <p:pic>
        <p:nvPicPr>
          <p:cNvPr id="3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77" y="1797838"/>
            <a:ext cx="5839641" cy="32389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ttangolo 6"/>
          <p:cNvSpPr/>
          <p:nvPr/>
        </p:nvSpPr>
        <p:spPr>
          <a:xfrm>
            <a:off x="3176177" y="5158999"/>
            <a:ext cx="5839641" cy="1446498"/>
          </a:xfrm>
          <a:prstGeom prst="rect">
            <a:avLst/>
          </a:prstGeom>
          <a:solidFill>
            <a:srgbClr val="E7E6E6">
              <a:alpha val="86000"/>
            </a:srgb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/>
            </a:r>
            <a:b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</a:b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asellaDiTesto 5"/>
          <p:cNvSpPr txBox="1"/>
          <p:nvPr/>
        </p:nvSpPr>
        <p:spPr>
          <a:xfrm>
            <a:off x="3176177" y="5302285"/>
            <a:ext cx="588712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Levene's Test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Homogeneity of Variance (center = median)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3217389" y="5671620"/>
            <a:ext cx="240270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Df F value Pr(&gt;F)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  4  0.5542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0.6965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80 </a:t>
            </a:r>
          </a:p>
        </p:txBody>
      </p:sp>
      <p:sp>
        <p:nvSpPr>
          <p:cNvPr id="7" name="Segnaposto piè di pagina 6"/>
          <p:cNvSpPr txBox="1"/>
          <p:nvPr/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Fourth step: goodness of fit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000" b="0" i="0" u="none" strike="noStrike" kern="1200" cap="none" spc="0" baseline="0">
              <a:solidFill>
                <a:srgbClr val="68370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721086" y="132880"/>
            <a:ext cx="10749832" cy="1073505"/>
          </a:xfrm>
        </p:spPr>
        <p:txBody>
          <a:bodyPr anchorCtr="1"/>
          <a:lstStyle/>
          <a:p>
            <a:pPr lvl="0" algn="ctr"/>
            <a:r>
              <a:rPr lang="it-IT" sz="3200"/>
              <a:t>does the linear model work for other genes?</a:t>
            </a:r>
            <a:endParaRPr lang="it-IT" sz="3200" b="1">
              <a:solidFill>
                <a:srgbClr val="000000"/>
              </a:solidFill>
            </a:endParaRPr>
          </a:p>
        </p:txBody>
      </p:sp>
      <p:pic>
        <p:nvPicPr>
          <p:cNvPr id="3" name="Immagine 9" descr="Immagine che contiene interni, tavolo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4" y="2252377"/>
            <a:ext cx="5317583" cy="29493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67" y="2036067"/>
            <a:ext cx="6315934" cy="350313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reccia a destra 4"/>
          <p:cNvSpPr/>
          <p:nvPr/>
        </p:nvSpPr>
        <p:spPr>
          <a:xfrm>
            <a:off x="3808338" y="5900815"/>
            <a:ext cx="480416" cy="407959"/>
          </a:xfrm>
          <a:custGeom>
            <a:avLst>
              <a:gd name="f0" fmla="val 1242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C000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8755" y="5900815"/>
            <a:ext cx="28412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Down-regulation in the time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491825" y="1092086"/>
            <a:ext cx="2435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Predict(lm_mRNATime,)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gradFill>
          <a:gsLst>
            <a:gs pos="0">
              <a:srgbClr val="FFC53D"/>
            </a:gs>
            <a:gs pos="100000">
              <a:srgbClr val="FFFFFF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6"/>
          <p:cNvSpPr txBox="1"/>
          <p:nvPr/>
        </p:nvSpPr>
        <p:spPr>
          <a:xfrm>
            <a:off x="2689478" y="333170"/>
            <a:ext cx="681303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does the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 gamma radiation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affect the mRNA production?</a:t>
            </a:r>
          </a:p>
        </p:txBody>
      </p:sp>
      <p:pic>
        <p:nvPicPr>
          <p:cNvPr id="3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1" y="1169243"/>
            <a:ext cx="5697013" cy="2936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asellaDiTesto 19"/>
          <p:cNvSpPr txBox="1"/>
          <p:nvPr/>
        </p:nvSpPr>
        <p:spPr>
          <a:xfrm>
            <a:off x="908886" y="4571030"/>
            <a:ext cx="6105375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mRNA Irradiated	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Min.   :-0.50226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1st Qu.:-0.18139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Median :-0.04811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Mean:-0.04571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3rd Qu.: 0.09794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Max.   : 0.47011</a:t>
            </a:r>
          </a:p>
        </p:txBody>
      </p:sp>
      <p:sp>
        <p:nvSpPr>
          <p:cNvPr id="5" name="CasellaDiTesto 21"/>
          <p:cNvSpPr txBox="1"/>
          <p:nvPr/>
        </p:nvSpPr>
        <p:spPr>
          <a:xfrm>
            <a:off x="2892027" y="4571030"/>
            <a:ext cx="6105375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mRNA not irradiated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Min.   :-0.23728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1st Qu.:-0.06691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Median : 0.10277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Mean   : 0.03339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3rd Qu.: 0.12617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Max.   : 0.24787 </a:t>
            </a:r>
          </a:p>
        </p:txBody>
      </p:sp>
      <p:sp>
        <p:nvSpPr>
          <p:cNvPr id="6" name="CasellaDiTesto 22"/>
          <p:cNvSpPr txBox="1"/>
          <p:nvPr/>
        </p:nvSpPr>
        <p:spPr>
          <a:xfrm>
            <a:off x="2088416" y="4075819"/>
            <a:ext cx="12021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summary()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ttangolo 12"/>
          <p:cNvSpPr/>
          <p:nvPr/>
        </p:nvSpPr>
        <p:spPr>
          <a:xfrm>
            <a:off x="7291599" y="1505989"/>
            <a:ext cx="3020619" cy="1553382"/>
          </a:xfrm>
          <a:prstGeom prst="rect">
            <a:avLst/>
          </a:prstGeom>
          <a:solidFill>
            <a:srgbClr val="E7E6E6">
              <a:alpha val="86000"/>
            </a:srgb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/>
            </a:r>
            <a:b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</a:br>
            <a:endParaRPr lang="it-IT" sz="1800" b="1" i="0" u="none" strike="noStrike" kern="1200" cap="none" spc="0" baseline="0">
              <a:solidFill>
                <a:srgbClr val="F8CBAD"/>
              </a:solidFill>
              <a:uFillTx/>
              <a:latin typeface="Calibri"/>
            </a:endParaRPr>
          </a:p>
        </p:txBody>
      </p:sp>
      <p:sp>
        <p:nvSpPr>
          <p:cNvPr id="8" name="CasellaDiTesto 13"/>
          <p:cNvSpPr txBox="1"/>
          <p:nvPr/>
        </p:nvSpPr>
        <p:spPr>
          <a:xfrm>
            <a:off x="7291599" y="1552084"/>
            <a:ext cx="3006510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Welch Two Sample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t-test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(Irradiated Vs Not-Irradiated)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p-value = </a:t>
            </a:r>
            <a:r>
              <a:rPr lang="en-US" sz="1800" b="0" i="0" u="none" strike="noStrike" kern="1200" cap="none" spc="0" baseline="0">
                <a:solidFill>
                  <a:srgbClr val="FF0000"/>
                </a:solidFill>
                <a:highlight>
                  <a:srgbClr val="FFFF00"/>
                </a:highlight>
                <a:uFillTx/>
                <a:latin typeface="Calibri"/>
              </a:rPr>
              <a:t>0.213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6443" y="3561103"/>
            <a:ext cx="5467106" cy="304124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1242642" y="2674940"/>
            <a:ext cx="9706703" cy="1508129"/>
          </a:xfrm>
        </p:spPr>
        <p:txBody>
          <a:bodyPr anchorCtr="1"/>
          <a:lstStyle/>
          <a:p>
            <a:pPr lvl="0" algn="ctr"/>
            <a:r>
              <a:rPr lang="it-IT"/>
              <a:t>Cases and controls comparison</a:t>
            </a:r>
            <a:br>
              <a:rPr lang="it-IT"/>
            </a:br>
            <a:r>
              <a:rPr lang="en-US" sz="1800">
                <a:latin typeface="Arial" pitchFamily="34"/>
              </a:rPr>
              <a:t>study of the expression of the </a:t>
            </a:r>
            <a:r>
              <a:rPr lang="en-US" sz="1800" i="1">
                <a:latin typeface="Arial" pitchFamily="34"/>
              </a:rPr>
              <a:t>5 genes and dna repair genes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2"/>
          <p:cNvSpPr/>
          <p:nvPr/>
        </p:nvSpPr>
        <p:spPr>
          <a:xfrm>
            <a:off x="6620374" y="2375876"/>
            <a:ext cx="5407496" cy="2070603"/>
          </a:xfrm>
          <a:prstGeom prst="rect">
            <a:avLst/>
          </a:prstGeom>
          <a:solidFill>
            <a:srgbClr val="E7E6E6">
              <a:alpha val="86000"/>
            </a:srgbClr>
          </a:solidFill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F8CBAD"/>
                </a:solidFill>
                <a:uFillTx/>
                <a:latin typeface="Calibri"/>
              </a:rPr>
              <a:t/>
            </a:r>
            <a:br>
              <a:rPr lang="it-IT" sz="1800" b="1" i="0" u="none" strike="noStrike" kern="1200" cap="none" spc="0" baseline="0">
                <a:solidFill>
                  <a:srgbClr val="F8CBAD"/>
                </a:solidFill>
                <a:uFillTx/>
                <a:latin typeface="Calibri"/>
              </a:rPr>
            </a:br>
            <a:endParaRPr lang="it-IT" sz="1800" b="1" i="0" u="none" strike="noStrike" kern="1200" cap="none" spc="0" baseline="0">
              <a:solidFill>
                <a:srgbClr val="F8CBAD"/>
              </a:solidFill>
              <a:uFillTx/>
              <a:latin typeface="Calibri"/>
            </a:endParaRPr>
          </a:p>
        </p:txBody>
      </p:sp>
      <p:sp>
        <p:nvSpPr>
          <p:cNvPr id="3" name="CasellaDiTesto 13"/>
          <p:cNvSpPr txBox="1"/>
          <p:nvPr/>
        </p:nvSpPr>
        <p:spPr>
          <a:xfrm>
            <a:off x="6648510" y="2487387"/>
            <a:ext cx="54074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Summary aov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(mRNA ~ Condition)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CasellaDiTesto 9"/>
          <p:cNvSpPr txBox="1"/>
          <p:nvPr/>
        </p:nvSpPr>
        <p:spPr>
          <a:xfrm>
            <a:off x="6655533" y="2947156"/>
            <a:ext cx="5245729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Df Sum Sq Mean Sq F value  Pr(&gt;F)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Time         5  0.632 0.12631   3.258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0.00956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**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Residuals   88  3.412 0.03877    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---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Signif. codes:  0 ‘***’ 0.001 ‘**’ 0.01 ‘*’ 0.05 ‘.’ 0.1 ‘ ’ 1</a:t>
            </a:r>
          </a:p>
        </p:txBody>
      </p:sp>
      <p:pic>
        <p:nvPicPr>
          <p:cNvPr id="5" name="Immagin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5" y="1647639"/>
            <a:ext cx="6404549" cy="356273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olo 1"/>
          <p:cNvSpPr txBox="1">
            <a:spLocks noGrp="1"/>
          </p:cNvSpPr>
          <p:nvPr>
            <p:ph type="title"/>
          </p:nvPr>
        </p:nvSpPr>
        <p:spPr>
          <a:xfrm>
            <a:off x="1786600" y="0"/>
            <a:ext cx="9212241" cy="1206934"/>
          </a:xfrm>
        </p:spPr>
        <p:txBody>
          <a:bodyPr/>
          <a:lstStyle/>
          <a:p>
            <a:pPr lvl="0"/>
            <a:r>
              <a:rPr lang="it-IT"/>
              <a:t>Cases and controls comparison</a:t>
            </a:r>
            <a:endParaRPr lang="en-US"/>
          </a:p>
        </p:txBody>
      </p:sp>
      <p:sp>
        <p:nvSpPr>
          <p:cNvPr id="7" name="CasellaDiTesto 14"/>
          <p:cNvSpPr txBox="1"/>
          <p:nvPr/>
        </p:nvSpPr>
        <p:spPr>
          <a:xfrm>
            <a:off x="135989" y="956316"/>
            <a:ext cx="1192001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Open Sans"/>
              </a:rPr>
              <a:t>We want to know 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Open Sans"/>
              </a:rPr>
              <a:t>if there is any significant difference between the average quantity of mRNA produced in the different experimental conditions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Open Sans"/>
              </a:rPr>
              <a:t> (Ref,0min,20min,40min,60min,120min).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1828800" y="219373"/>
            <a:ext cx="8534396" cy="1252636"/>
          </a:xfrm>
        </p:spPr>
        <p:txBody>
          <a:bodyPr anchorCtr="1"/>
          <a:lstStyle/>
          <a:p>
            <a:pPr lvl="0" algn="ctr"/>
            <a:r>
              <a:rPr lang="it-IT"/>
              <a:t>What about dna repair genes?</a:t>
            </a:r>
            <a:r>
              <a:rPr lang="it-IT" sz="2300"/>
              <a:t/>
            </a:r>
            <a:br>
              <a:rPr lang="it-IT" sz="2300"/>
            </a:br>
            <a:endParaRPr lang="en-US" sz="2300">
              <a:solidFill>
                <a:srgbClr val="000000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" name="CasellaDiTesto 7"/>
          <p:cNvSpPr txBox="1"/>
          <p:nvPr/>
        </p:nvSpPr>
        <p:spPr>
          <a:xfrm>
            <a:off x="135989" y="5934666"/>
            <a:ext cx="661012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Surprisingly also in this case there are </a:t>
            </a:r>
            <a:r>
              <a:rPr lang="it-IT" sz="1800" b="0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no huge changes in mRNA production and even it </a:t>
            </a:r>
            <a:r>
              <a:rPr lang="it-IT" sz="1800" b="1" i="0" u="sng" strike="noStrike" kern="1200" cap="none" spc="0" baseline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decreases</a:t>
            </a:r>
            <a:r>
              <a:rPr lang="it-IT" sz="1800" b="0" i="0" u="sng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immediately after the irradiation</a:t>
            </a:r>
            <a:endParaRPr lang="en-US" sz="1800" b="0" i="0" u="sng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ccia in giù 7"/>
          <p:cNvSpPr/>
          <p:nvPr/>
        </p:nvSpPr>
        <p:spPr>
          <a:xfrm>
            <a:off x="2637769" y="5287554"/>
            <a:ext cx="942536" cy="647111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12701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ttangolo 12"/>
          <p:cNvSpPr/>
          <p:nvPr/>
        </p:nvSpPr>
        <p:spPr>
          <a:xfrm>
            <a:off x="6620374" y="2375876"/>
            <a:ext cx="5407496" cy="2070603"/>
          </a:xfrm>
          <a:prstGeom prst="rect">
            <a:avLst/>
          </a:prstGeom>
          <a:solidFill>
            <a:srgbClr val="E7E6E6">
              <a:alpha val="86000"/>
            </a:srgbClr>
          </a:solidFill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F8CBAD"/>
                </a:solidFill>
                <a:uFillTx/>
                <a:latin typeface="Calibri"/>
              </a:rPr>
              <a:t/>
            </a:r>
            <a:br>
              <a:rPr lang="it-IT" sz="1800" b="1" i="0" u="none" strike="noStrike" kern="1200" cap="none" spc="0" baseline="0">
                <a:solidFill>
                  <a:srgbClr val="F8CBAD"/>
                </a:solidFill>
                <a:uFillTx/>
                <a:latin typeface="Calibri"/>
              </a:rPr>
            </a:br>
            <a:endParaRPr lang="it-IT" sz="1800" b="1" i="0" u="none" strike="noStrike" kern="1200" cap="none" spc="0" baseline="0">
              <a:solidFill>
                <a:srgbClr val="F8CBAD"/>
              </a:solidFill>
              <a:uFillTx/>
              <a:latin typeface="Calibri"/>
            </a:endParaRPr>
          </a:p>
        </p:txBody>
      </p:sp>
      <p:sp>
        <p:nvSpPr>
          <p:cNvPr id="6" name="CasellaDiTesto 13"/>
          <p:cNvSpPr txBox="1"/>
          <p:nvPr/>
        </p:nvSpPr>
        <p:spPr>
          <a:xfrm>
            <a:off x="6648510" y="2487387"/>
            <a:ext cx="54074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Summary aov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(mRNA ~ Condition)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Immagin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9" y="1647648"/>
            <a:ext cx="6404549" cy="3562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asellaDiTesto 20"/>
          <p:cNvSpPr txBox="1"/>
          <p:nvPr/>
        </p:nvSpPr>
        <p:spPr>
          <a:xfrm>
            <a:off x="6655533" y="2955148"/>
            <a:ext cx="5245729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Df Sum Sq Mean Sq F value Pr(&gt;F)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Condition    5 0.4183 0.08366   3.165 </a:t>
            </a:r>
            <a:r>
              <a:rPr lang="en-US" sz="1800" b="0" i="0" u="none" strike="noStrike" kern="1200" cap="none" spc="0" baseline="0">
                <a:solidFill>
                  <a:srgbClr val="FF0000"/>
                </a:solidFill>
                <a:highlight>
                  <a:srgbClr val="FFFF00"/>
                </a:highlight>
                <a:uFillTx/>
                <a:latin typeface="Calibri"/>
              </a:rPr>
              <a:t>0.0137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*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Residuals   57 1.5065 0.02643  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---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Signif. codes:  0 ‘***’ 0.001 ‘**’ 0.01 ‘*’ 0.05 ‘.’ 0.1 ‘ ’ 1</a:t>
            </a:r>
          </a:p>
        </p:txBody>
      </p:sp>
      <p:sp>
        <p:nvSpPr>
          <p:cNvPr id="9" name="Rettangolo 12"/>
          <p:cNvSpPr/>
          <p:nvPr/>
        </p:nvSpPr>
        <p:spPr>
          <a:xfrm>
            <a:off x="6637629" y="4750061"/>
            <a:ext cx="5205048" cy="2016855"/>
          </a:xfrm>
          <a:prstGeom prst="rect">
            <a:avLst/>
          </a:prstGeom>
          <a:solidFill>
            <a:srgbClr val="E7E6E6">
              <a:alpha val="86000"/>
            </a:srgb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F8CBAD"/>
                </a:solidFill>
                <a:uFillTx/>
                <a:latin typeface="Calibri"/>
              </a:rPr>
              <a:t/>
            </a:r>
            <a:br>
              <a:rPr lang="it-IT" sz="1800" b="1" i="0" u="none" strike="noStrike" kern="1200" cap="none" spc="0" baseline="0">
                <a:solidFill>
                  <a:srgbClr val="F8CBAD"/>
                </a:solidFill>
                <a:uFillTx/>
                <a:latin typeface="Calibri"/>
              </a:rPr>
            </a:br>
            <a:endParaRPr lang="it-IT" sz="1800" b="1" i="0" u="none" strike="noStrike" kern="1200" cap="none" spc="0" baseline="0">
              <a:solidFill>
                <a:srgbClr val="F8CBAD"/>
              </a:solidFill>
              <a:uFillTx/>
              <a:latin typeface="Calibri"/>
            </a:endParaRPr>
          </a:p>
        </p:txBody>
      </p:sp>
      <p:sp>
        <p:nvSpPr>
          <p:cNvPr id="10" name="CasellaDiTesto 10"/>
          <p:cNvSpPr txBox="1"/>
          <p:nvPr/>
        </p:nvSpPr>
        <p:spPr>
          <a:xfrm>
            <a:off x="6620374" y="4833609"/>
            <a:ext cx="520504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t-test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(mRNA, Ref-0min)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p-value = 0.0108</a:t>
            </a:r>
          </a:p>
        </p:txBody>
      </p:sp>
      <p:sp>
        <p:nvSpPr>
          <p:cNvPr id="11" name="CasellaDiTesto 11"/>
          <p:cNvSpPr txBox="1"/>
          <p:nvPr/>
        </p:nvSpPr>
        <p:spPr>
          <a:xfrm>
            <a:off x="6620374" y="5476003"/>
            <a:ext cx="520504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t-test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(mRNA, Ref-0min,alternative=“greater”)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p-value = 0.005399</a:t>
            </a:r>
          </a:p>
        </p:txBody>
      </p:sp>
      <p:sp>
        <p:nvSpPr>
          <p:cNvPr id="12" name="CasellaDiTesto 12"/>
          <p:cNvSpPr txBox="1"/>
          <p:nvPr/>
        </p:nvSpPr>
        <p:spPr>
          <a:xfrm>
            <a:off x="6657965" y="5995620"/>
            <a:ext cx="520504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or.test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(Ref-0min)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cor=</a:t>
            </a:r>
            <a:r>
              <a:rPr lang="en-US" sz="1800" b="0" i="0" u="none" strike="noStrike" kern="0" cap="none" spc="0" baseline="0">
                <a:solidFill>
                  <a:srgbClr val="FF0000"/>
                </a:solidFill>
                <a:uFillTx/>
                <a:latin typeface="Calibri"/>
              </a:rPr>
              <a:t>-0.8281773 </a:t>
            </a:r>
            <a:endParaRPr lang="en-US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2648742" y="199320"/>
            <a:ext cx="6600093" cy="633304"/>
          </a:xfrm>
        </p:spPr>
        <p:txBody>
          <a:bodyPr anchorCtr="1"/>
          <a:lstStyle/>
          <a:p>
            <a:pPr lvl="0" algn="ctr"/>
            <a:r>
              <a:rPr lang="it-IT" sz="3200"/>
              <a:t>Conclusions and results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10310" y="1012871"/>
            <a:ext cx="9676958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Negative correlation between mRNA concentration and time</a:t>
            </a:r>
            <a:r>
              <a:rPr lang="it-IT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: at 20 min following irradiation, mRNA levels decrease and this might represent an </a:t>
            </a:r>
            <a:r>
              <a:rPr lang="it-IT" sz="20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adaptation to stress.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4" name="Tabella 9"/>
          <p:cNvGraphicFramePr>
            <a:graphicFrameLocks noGrp="1"/>
          </p:cNvGraphicFramePr>
          <p:nvPr/>
        </p:nvGraphicFramePr>
        <p:xfrm>
          <a:off x="3672952" y="2258266"/>
          <a:ext cx="4846091" cy="4065413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1682413">
                  <a:extLst>
                    <a:ext uri="{9D8B030D-6E8A-4147-A177-3AD203B41FA5}">
                      <a16:colId xmlns:a16="http://schemas.microsoft.com/office/drawing/2014/main" val="38350999"/>
                    </a:ext>
                  </a:extLst>
                </a:gridCol>
                <a:gridCol w="3163677">
                  <a:extLst>
                    <a:ext uri="{9D8B030D-6E8A-4147-A177-3AD203B41FA5}">
                      <a16:colId xmlns:a16="http://schemas.microsoft.com/office/drawing/2014/main" val="3051363898"/>
                    </a:ext>
                  </a:extLst>
                </a:gridCol>
              </a:tblGrid>
              <a:tr h="725137">
                <a:tc>
                  <a:txBody>
                    <a:bodyPr/>
                    <a:lstStyle/>
                    <a:p>
                      <a:pPr lvl="0"/>
                      <a:endParaRPr lang="it-IT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General Purpose Genes</a:t>
                      </a:r>
                    </a:p>
                    <a:p>
                      <a:pPr lvl="0"/>
                      <a:r>
                        <a:rPr lang="it-IT"/>
                        <a:t>(Time Course Analysis)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50150"/>
                  </a:ext>
                </a:extLst>
              </a:tr>
              <a:tr h="945480">
                <a:tc>
                  <a:txBody>
                    <a:bodyPr/>
                    <a:lstStyle/>
                    <a:p>
                      <a:pPr lvl="0"/>
                      <a:r>
                        <a:rPr lang="it-IT">
                          <a:solidFill>
                            <a:srgbClr val="000000"/>
                          </a:solidFill>
                        </a:rPr>
                        <a:t>t-test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/>
                        <a:t>p-value=0.0003526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/>
                        <a:t>(0min vs 120min)</a:t>
                      </a:r>
                      <a:endParaRPr lang="it-IT" sz="2000"/>
                    </a:p>
                    <a:p>
                      <a:pPr lvl="0"/>
                      <a:endParaRPr lang="it-IT"/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04940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lvl="0"/>
                      <a:r>
                        <a:rPr lang="it-IT">
                          <a:solidFill>
                            <a:srgbClr val="000000"/>
                          </a:solidFill>
                        </a:rPr>
                        <a:t>Pearson’s Correlation Coefficient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-0.2641895 </a:t>
                      </a:r>
                    </a:p>
                    <a:p>
                      <a:pPr lvl="0"/>
                      <a:endParaRPr lang="it-IT"/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35694"/>
                  </a:ext>
                </a:extLst>
              </a:tr>
              <a:tr h="1444294">
                <a:tc>
                  <a:txBody>
                    <a:bodyPr/>
                    <a:lstStyle/>
                    <a:p>
                      <a:pPr lvl="0"/>
                      <a:r>
                        <a:rPr lang="it-IT">
                          <a:solidFill>
                            <a:srgbClr val="000000"/>
                          </a:solidFill>
                        </a:rPr>
                        <a:t>Analysis Of Variance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p-value=0.01456</a:t>
                      </a:r>
                    </a:p>
                    <a:p>
                      <a:pPr lvl="0"/>
                      <a:r>
                        <a:rPr lang="en-US"/>
                        <a:t>(mRNA ~ Time)</a:t>
                      </a:r>
                    </a:p>
                    <a:p>
                      <a:pPr lvl="0"/>
                      <a:endParaRPr lang="it-IT"/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3384"/>
                  </a:ext>
                </a:extLst>
              </a:tr>
            </a:tbl>
          </a:graphicData>
        </a:graphic>
      </p:graphicFrame>
      <p:sp>
        <p:nvSpPr>
          <p:cNvPr id="5" name="Segnaposto piè di pagina 4"/>
          <p:cNvSpPr txBox="1"/>
          <p:nvPr/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Results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000" b="0" i="0" u="none" strike="noStrike" kern="1200" cap="none" spc="0" baseline="0">
              <a:solidFill>
                <a:srgbClr val="68370F"/>
              </a:solidFill>
              <a:uFillTx/>
              <a:latin typeface="Century Gothic"/>
            </a:endParaRPr>
          </a:p>
        </p:txBody>
      </p:sp>
      <p:sp>
        <p:nvSpPr>
          <p:cNvPr id="6" name="CasellaDiTesto 11"/>
          <p:cNvSpPr txBox="1"/>
          <p:nvPr/>
        </p:nvSpPr>
        <p:spPr>
          <a:xfrm>
            <a:off x="3245735" y="832625"/>
            <a:ext cx="54060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 the mRNA dependent on the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time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of extraction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3"/>
          <p:cNvSpPr txBox="1"/>
          <p:nvPr/>
        </p:nvSpPr>
        <p:spPr>
          <a:xfrm>
            <a:off x="1110310" y="1118887"/>
            <a:ext cx="9971376" cy="3354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No significant changes in DNA repair genes expression levels: </a:t>
            </a:r>
            <a:r>
              <a:rPr lang="it-IT" sz="20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proteins in </a:t>
            </a:r>
            <a:r>
              <a:rPr lang="it-IT" sz="2000" b="0" i="1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P.furiosus</a:t>
            </a:r>
            <a:r>
              <a:rPr lang="it-IT" sz="20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are constitutively expressed</a:t>
            </a:r>
            <a:r>
              <a:rPr lang="it-IT" sz="2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and they may be present in the cell at a level sufficient to mantain the integrity of the cell’s genetic material.</a:t>
            </a:r>
            <a:endParaRPr lang="it-IT" sz="20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0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olo 1"/>
          <p:cNvSpPr txBox="1">
            <a:spLocks noGrp="1"/>
          </p:cNvSpPr>
          <p:nvPr>
            <p:ph type="title"/>
          </p:nvPr>
        </p:nvSpPr>
        <p:spPr>
          <a:xfrm>
            <a:off x="2795951" y="140424"/>
            <a:ext cx="6600093" cy="633304"/>
          </a:xfrm>
        </p:spPr>
        <p:txBody>
          <a:bodyPr anchorCtr="1"/>
          <a:lstStyle/>
          <a:p>
            <a:pPr lvl="0" algn="ctr"/>
            <a:r>
              <a:rPr lang="it-IT" sz="3200"/>
              <a:t>Conclusions and results</a:t>
            </a:r>
          </a:p>
        </p:txBody>
      </p:sp>
      <p:sp>
        <p:nvSpPr>
          <p:cNvPr id="4" name="CasellaDiTesto 6"/>
          <p:cNvSpPr txBox="1"/>
          <p:nvPr/>
        </p:nvSpPr>
        <p:spPr>
          <a:xfrm>
            <a:off x="2970839" y="773728"/>
            <a:ext cx="681303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does the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 gamma radiation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affect the mRNA production?</a:t>
            </a:r>
          </a:p>
        </p:txBody>
      </p:sp>
      <p:graphicFrame>
        <p:nvGraphicFramePr>
          <p:cNvPr id="5" name="Tabella 5"/>
          <p:cNvGraphicFramePr>
            <a:graphicFrameLocks noGrp="1"/>
          </p:cNvGraphicFramePr>
          <p:nvPr/>
        </p:nvGraphicFramePr>
        <p:xfrm>
          <a:off x="3375187" y="3204231"/>
          <a:ext cx="6004352" cy="1614583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1960875">
                  <a:extLst>
                    <a:ext uri="{9D8B030D-6E8A-4147-A177-3AD203B41FA5}">
                      <a16:colId xmlns:a16="http://schemas.microsoft.com/office/drawing/2014/main" val="2672597370"/>
                    </a:ext>
                  </a:extLst>
                </a:gridCol>
                <a:gridCol w="2169642">
                  <a:extLst>
                    <a:ext uri="{9D8B030D-6E8A-4147-A177-3AD203B41FA5}">
                      <a16:colId xmlns:a16="http://schemas.microsoft.com/office/drawing/2014/main" val="743479263"/>
                    </a:ext>
                  </a:extLst>
                </a:gridCol>
                <a:gridCol w="1873834">
                  <a:extLst>
                    <a:ext uri="{9D8B030D-6E8A-4147-A177-3AD203B41FA5}">
                      <a16:colId xmlns:a16="http://schemas.microsoft.com/office/drawing/2014/main" val="912170930"/>
                    </a:ext>
                  </a:extLst>
                </a:gridCol>
              </a:tblGrid>
              <a:tr h="486936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600" b="1">
                          <a:solidFill>
                            <a:srgbClr val="FFFFFF"/>
                          </a:solidFill>
                        </a:rPr>
                        <a:t>General Purpose Genes</a:t>
                      </a:r>
                      <a:endParaRPr lang="en-US" sz="1600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600" b="1">
                          <a:solidFill>
                            <a:srgbClr val="FFFFFF"/>
                          </a:solidFill>
                        </a:rPr>
                        <a:t>DNA repair Genes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01577"/>
                  </a:ext>
                </a:extLst>
              </a:tr>
              <a:tr h="1127647">
                <a:tc>
                  <a:txBody>
                    <a:bodyPr/>
                    <a:lstStyle/>
                    <a:p>
                      <a:pPr lvl="0"/>
                      <a:r>
                        <a:rPr lang="it-IT" sz="1600"/>
                        <a:t>Analysis Of Variance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/>
                        <a:t>(mRNA ~ Condition)</a:t>
                      </a:r>
                      <a:endParaRPr lang="it-IT" sz="1600"/>
                    </a:p>
                    <a:p>
                      <a:pPr lvl="0"/>
                      <a:endParaRPr lang="it-IT"/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/>
                        <a:t>p-value=0.00956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it-IT" sz="1600"/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600"/>
                        <a:t>p-value=0.0137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81363"/>
                  </a:ext>
                </a:extLst>
              </a:tr>
            </a:tbl>
          </a:graphicData>
        </a:graphic>
      </p:graphicFrame>
      <p:sp>
        <p:nvSpPr>
          <p:cNvPr id="6" name="Freccia in giù 8"/>
          <p:cNvSpPr/>
          <p:nvPr/>
        </p:nvSpPr>
        <p:spPr>
          <a:xfrm>
            <a:off x="5896819" y="5006970"/>
            <a:ext cx="398358" cy="363373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CasellaDiTesto 4"/>
          <p:cNvSpPr txBox="1"/>
          <p:nvPr/>
        </p:nvSpPr>
        <p:spPr>
          <a:xfrm>
            <a:off x="248634" y="5370344"/>
            <a:ext cx="1209307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A combination of factors</a:t>
            </a:r>
            <a:r>
              <a:rPr lang="it-IT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 is responsible for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the extreme radiation resistance in </a:t>
            </a:r>
            <a:r>
              <a:rPr lang="it-IT" sz="2400" b="0" i="1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P.furiosus.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g_d0_f1"/>
              </a:rPr>
              <a:t>     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egnaposto piè di pagina 4"/>
          <p:cNvSpPr txBox="1"/>
          <p:nvPr/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The End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000" b="0" i="0" u="none" strike="noStrike" kern="1200" cap="none" spc="0" baseline="0">
              <a:solidFill>
                <a:srgbClr val="68370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 txBox="1"/>
          <p:nvPr/>
        </p:nvSpPr>
        <p:spPr>
          <a:xfrm>
            <a:off x="579656" y="923251"/>
            <a:ext cx="7465015" cy="36258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</a:rPr>
              <a:t>Theory:</a:t>
            </a:r>
            <a:r>
              <a:rPr lang="it-IT" sz="200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</a:rPr>
              <a:t> </a:t>
            </a:r>
            <a:r>
              <a:rPr lang="it-IT" sz="20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Pyrococcus furiosus</a:t>
            </a: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 is an </a:t>
            </a:r>
            <a:r>
              <a:rPr lang="it-IT" sz="20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extremophile</a:t>
            </a: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 of spiecies of </a:t>
            </a:r>
            <a:r>
              <a:rPr lang="it-IT" sz="20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Archea</a:t>
            </a:r>
            <a:r>
              <a:rPr lang="it-IT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</a:rPr>
              <a:t>, which 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are abundant 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in extreme environments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.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NCBI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Experiment</a:t>
            </a: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 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P. furiosus cultures were exposed to </a:t>
            </a:r>
            <a:r>
              <a:rPr lang="en-US" sz="2000" b="1" i="0" u="none" strike="noStrike" kern="0" cap="none" spc="0" baseline="0">
                <a:solidFill>
                  <a:srgbClr val="C00000"/>
                </a:solidFill>
                <a:uFillTx/>
                <a:latin typeface="Arial" pitchFamily="34"/>
                <a:cs typeface="Arial" pitchFamily="34"/>
              </a:rPr>
              <a:t>2500 Gy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of gamma radiation and </a:t>
            </a:r>
            <a:r>
              <a:rPr lang="en-US" sz="20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samples for mRNA extraction 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were taken at </a:t>
            </a:r>
            <a:r>
              <a:rPr lang="en-US" sz="20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0,20,40,60 and 120 min 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after the irradiation. At this dose, P.furiosus exhibits </a:t>
            </a:r>
            <a:r>
              <a:rPr lang="en-US" sz="2000" b="1" i="0" u="none" strike="noStrike" kern="0" cap="none" spc="0" baseline="0">
                <a:solidFill>
                  <a:srgbClr val="C00000"/>
                </a:solidFill>
                <a:uFillTx/>
                <a:latin typeface="Arial" pitchFamily="34"/>
                <a:cs typeface="Arial" pitchFamily="34"/>
              </a:rPr>
              <a:t>75%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survival.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Dataset</a:t>
            </a: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 </a:t>
            </a:r>
            <a:r>
              <a: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Microarray analysis; 21 samples; 9216 ORFs (genes) in the P.furiosus genome.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3" name="Immagine 12" descr="Immagine che contiene acqua, esterni, natura, corpo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</a:blip>
          <a:srcRect l="7228" r="39471" b="1"/>
          <a:stretch>
            <a:fillRect/>
          </a:stretch>
        </p:blipFill>
        <p:spPr>
          <a:xfrm>
            <a:off x="742575" y="4538560"/>
            <a:ext cx="2787630" cy="2114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10" descr="Immagine che contiene esterni, neve, natura, sciando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3530205" y="4549066"/>
            <a:ext cx="2459105" cy="20930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olo 11"/>
          <p:cNvSpPr txBox="1">
            <a:spLocks noGrp="1"/>
          </p:cNvSpPr>
          <p:nvPr>
            <p:ph type="ctrTitle"/>
          </p:nvPr>
        </p:nvSpPr>
        <p:spPr>
          <a:xfrm>
            <a:off x="4368390" y="137242"/>
            <a:ext cx="3241840" cy="520503"/>
          </a:xfrm>
        </p:spPr>
        <p:txBody>
          <a:bodyPr/>
          <a:lstStyle/>
          <a:p>
            <a:pPr lvl="0"/>
            <a:r>
              <a:rPr lang="it-IT" sz="2800">
                <a:latin typeface="Arial" pitchFamily="34"/>
                <a:cs typeface="Arial" pitchFamily="34"/>
              </a:rPr>
              <a:t>INtroduction</a:t>
            </a:r>
          </a:p>
        </p:txBody>
      </p:sp>
      <p:graphicFrame>
        <p:nvGraphicFramePr>
          <p:cNvPr id="6" name="Tabella 9"/>
          <p:cNvGraphicFramePr>
            <a:graphicFrameLocks noGrp="1"/>
          </p:cNvGraphicFramePr>
          <p:nvPr/>
        </p:nvGraphicFramePr>
        <p:xfrm>
          <a:off x="8044671" y="378031"/>
          <a:ext cx="4008994" cy="6101937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1336331">
                  <a:extLst>
                    <a:ext uri="{9D8B030D-6E8A-4147-A177-3AD203B41FA5}">
                      <a16:colId xmlns:a16="http://schemas.microsoft.com/office/drawing/2014/main" val="2906812811"/>
                    </a:ext>
                  </a:extLst>
                </a:gridCol>
                <a:gridCol w="1336331">
                  <a:extLst>
                    <a:ext uri="{9D8B030D-6E8A-4147-A177-3AD203B41FA5}">
                      <a16:colId xmlns:a16="http://schemas.microsoft.com/office/drawing/2014/main" val="902944669"/>
                    </a:ext>
                  </a:extLst>
                </a:gridCol>
                <a:gridCol w="1336331">
                  <a:extLst>
                    <a:ext uri="{9D8B030D-6E8A-4147-A177-3AD203B41FA5}">
                      <a16:colId xmlns:a16="http://schemas.microsoft.com/office/drawing/2014/main" val="3595439242"/>
                    </a:ext>
                  </a:extLst>
                </a:gridCol>
              </a:tblGrid>
              <a:tr h="1173449">
                <a:tc>
                  <a:txBody>
                    <a:bodyPr/>
                    <a:lstStyle/>
                    <a:p>
                      <a:pPr lvl="0"/>
                      <a:r>
                        <a:rPr lang="it-IT">
                          <a:solidFill>
                            <a:srgbClr val="FFFFFF"/>
                          </a:solidFill>
                        </a:rPr>
                        <a:t>Number of samples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>
                          <a:solidFill>
                            <a:srgbClr val="FFFFFF"/>
                          </a:solidFill>
                        </a:rPr>
                        <a:t>Time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Condition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20619"/>
                  </a:ext>
                </a:extLst>
              </a:tr>
              <a:tr h="8214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3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0min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Irradiated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058284"/>
                  </a:ext>
                </a:extLst>
              </a:tr>
              <a:tr h="82141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4</a:t>
                      </a:r>
                    </a:p>
                    <a:p>
                      <a:pPr lvl="0"/>
                      <a:endParaRPr lang="it-IT"/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20min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Irradiated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10445"/>
                  </a:ext>
                </a:extLst>
              </a:tr>
              <a:tr h="8214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40min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Irradiated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6057"/>
                  </a:ext>
                </a:extLst>
              </a:tr>
              <a:tr h="8214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60min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Irradiated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048206"/>
                  </a:ext>
                </a:extLst>
              </a:tr>
              <a:tr h="8214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4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120min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Irradiated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2606"/>
                  </a:ext>
                </a:extLst>
              </a:tr>
              <a:tr h="82141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2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it-IT"/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Reference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2664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3969227" y="0"/>
            <a:ext cx="4253551" cy="650632"/>
          </a:xfrm>
        </p:spPr>
        <p:txBody>
          <a:bodyPr anchorCtr="1"/>
          <a:lstStyle/>
          <a:p>
            <a:pPr lvl="0" algn="ctr"/>
            <a:r>
              <a:rPr lang="it-IT" sz="2800">
                <a:latin typeface="Arial" pitchFamily="34"/>
                <a:cs typeface="Arial" pitchFamily="34"/>
              </a:rPr>
              <a:t>Data Analysis</a:t>
            </a:r>
          </a:p>
        </p:txBody>
      </p:sp>
      <p:sp>
        <p:nvSpPr>
          <p:cNvPr id="3" name="CasellaDiTesto 3"/>
          <p:cNvSpPr txBox="1"/>
          <p:nvPr/>
        </p:nvSpPr>
        <p:spPr>
          <a:xfrm>
            <a:off x="440786" y="841604"/>
            <a:ext cx="6471135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Preliminary questions</a:t>
            </a: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irradiated cell dependent on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time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How the exposure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to the gamma radiation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affects the production of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the cell? (</a:t>
            </a:r>
            <a:r>
              <a:rPr lang="it-IT" sz="1800" b="0" i="0" u="sng" strike="noStrike" kern="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Arial" pitchFamily="34"/>
                <a:cs typeface="Arial" pitchFamily="34"/>
              </a:rPr>
              <a:t>especially</a:t>
            </a:r>
            <a:r>
              <a:rPr lang="it-IT" sz="1800" b="0" i="0" u="sng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Arial" pitchFamily="34"/>
                <a:cs typeface="Arial" pitchFamily="34"/>
              </a:rPr>
              <a:t> DNA repair genes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3969227" y="0"/>
            <a:ext cx="4253551" cy="650632"/>
          </a:xfrm>
        </p:spPr>
        <p:txBody>
          <a:bodyPr anchorCtr="1"/>
          <a:lstStyle/>
          <a:p>
            <a:pPr lvl="0" algn="ctr"/>
            <a:r>
              <a:rPr lang="it-IT" sz="2800">
                <a:latin typeface="Arial" pitchFamily="34"/>
                <a:cs typeface="Arial" pitchFamily="34"/>
              </a:rPr>
              <a:t>Data Analysis</a:t>
            </a:r>
          </a:p>
        </p:txBody>
      </p:sp>
      <p:sp>
        <p:nvSpPr>
          <p:cNvPr id="3" name="CasellaDiTesto 3"/>
          <p:cNvSpPr txBox="1"/>
          <p:nvPr/>
        </p:nvSpPr>
        <p:spPr>
          <a:xfrm>
            <a:off x="440786" y="841604"/>
            <a:ext cx="6471135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Preliminary questions</a:t>
            </a: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irradiated cell dependent on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time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How the exposure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to the gamma radiation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affects the production of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the cell? (</a:t>
            </a:r>
            <a:r>
              <a:rPr lang="it-IT" sz="1800" b="0" i="0" u="sng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Arial" pitchFamily="34"/>
                <a:cs typeface="Arial" pitchFamily="34"/>
              </a:rPr>
              <a:t>especially DNA repair genes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Data </a:t>
            </a: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</a:t>
            </a: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election (dataframe)</a:t>
            </a: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  <a:endParaRPr lang="it-IT" sz="18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Variables</a:t>
            </a: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 </a:t>
            </a:r>
            <a:r>
              <a:rPr lang="it-IT" sz="18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Gene</a:t>
            </a: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,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produced</a:t>
            </a:r>
            <a:r>
              <a:rPr lang="it-IT" sz="18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,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time, condition (if irradiated or not).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5 genes (ID-1,ID-4,ID-5,ID-6,ID-7);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3 genes that encode the synthesis of proteins for DNA repairing.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3969227" y="0"/>
            <a:ext cx="4253551" cy="650632"/>
          </a:xfrm>
        </p:spPr>
        <p:txBody>
          <a:bodyPr anchorCtr="1"/>
          <a:lstStyle/>
          <a:p>
            <a:pPr lvl="0" algn="ctr"/>
            <a:r>
              <a:rPr lang="it-IT" sz="2800">
                <a:latin typeface="Arial" pitchFamily="34"/>
                <a:cs typeface="Arial" pitchFamily="34"/>
              </a:rPr>
              <a:t>Data Analysis</a:t>
            </a:r>
          </a:p>
        </p:txBody>
      </p:sp>
      <p:sp>
        <p:nvSpPr>
          <p:cNvPr id="3" name="Content Placeholder 16"/>
          <p:cNvSpPr txBox="1"/>
          <p:nvPr/>
        </p:nvSpPr>
        <p:spPr>
          <a:xfrm>
            <a:off x="7446498" y="3439552"/>
            <a:ext cx="4745498" cy="3045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Investigation steps: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First step: visual comparison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Second step: </a:t>
            </a: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hypothesis testing (t-test)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Third step: building a model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Fourth step: goodness of fit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Results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0786" y="841604"/>
            <a:ext cx="6471135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Preliminary questions</a:t>
            </a: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irradiated cell dependent on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time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How the exposure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to the gamma radiation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affects the production of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the cell? (</a:t>
            </a:r>
            <a:r>
              <a:rPr lang="it-IT" sz="1800" b="0" i="0" u="sng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Arial" pitchFamily="34"/>
                <a:cs typeface="Arial" pitchFamily="34"/>
              </a:rPr>
              <a:t>especially DNA repair genes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Data </a:t>
            </a: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</a:t>
            </a: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election (dataframe)</a:t>
            </a: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  <a:endParaRPr lang="it-IT" sz="18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Variables</a:t>
            </a: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 </a:t>
            </a:r>
            <a:r>
              <a:rPr lang="it-IT" sz="18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Gene</a:t>
            </a: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,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produced</a:t>
            </a:r>
            <a:r>
              <a:rPr lang="it-IT" sz="18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,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time, condition (if irradiated or not).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5 genes (ID-1,ID-4,ID-5,ID-6,ID-7);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3 genes that encode the synthesis of proteins for DNA repairing.</a:t>
            </a:r>
          </a:p>
        </p:txBody>
      </p:sp>
      <p:cxnSp>
        <p:nvCxnSpPr>
          <p:cNvPr id="5" name="Connettore diritto 12"/>
          <p:cNvCxnSpPr/>
          <p:nvPr/>
        </p:nvCxnSpPr>
        <p:spPr>
          <a:xfrm>
            <a:off x="6877924" y="1543927"/>
            <a:ext cx="1165275" cy="0"/>
          </a:xfrm>
          <a:prstGeom prst="straightConnector1">
            <a:avLst/>
          </a:prstGeom>
          <a:noFill/>
          <a:ln w="7619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6" name="Connettore 2 14"/>
          <p:cNvCxnSpPr/>
          <p:nvPr/>
        </p:nvCxnSpPr>
        <p:spPr>
          <a:xfrm>
            <a:off x="8077196" y="1501728"/>
            <a:ext cx="0" cy="984735"/>
          </a:xfrm>
          <a:prstGeom prst="straightConnector1">
            <a:avLst/>
          </a:prstGeom>
          <a:noFill/>
          <a:ln w="76196" cap="flat">
            <a:solidFill>
              <a:srgbClr val="FFFFFF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3969227" y="0"/>
            <a:ext cx="4253551" cy="650632"/>
          </a:xfrm>
        </p:spPr>
        <p:txBody>
          <a:bodyPr anchorCtr="1"/>
          <a:lstStyle/>
          <a:p>
            <a:pPr lvl="0" algn="ctr"/>
            <a:r>
              <a:rPr lang="it-IT" sz="2800">
                <a:latin typeface="Arial" pitchFamily="34"/>
                <a:cs typeface="Arial" pitchFamily="34"/>
              </a:rPr>
              <a:t>Data Analysis</a:t>
            </a:r>
          </a:p>
        </p:txBody>
      </p:sp>
      <p:sp>
        <p:nvSpPr>
          <p:cNvPr id="3" name="Content Placeholder 16"/>
          <p:cNvSpPr txBox="1"/>
          <p:nvPr/>
        </p:nvSpPr>
        <p:spPr>
          <a:xfrm>
            <a:off x="7446498" y="3439552"/>
            <a:ext cx="4745498" cy="3045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Investigation steps: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First step: visual comparison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Second step: </a:t>
            </a: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hypothesis testing (t-test)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Third step: building a model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Fourth step: goodness of fit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Results</a:t>
            </a:r>
          </a:p>
          <a:p>
            <a:pPr marL="285750" marR="0" lvl="0" indent="-285750" algn="l" defTabSz="457200" rtl="0" fontAlgn="auto" hangingPunct="1">
              <a:lnSpc>
                <a:spcPct val="8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0786" y="841604"/>
            <a:ext cx="6471135" cy="36933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Preliminary questions</a:t>
            </a: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Is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irradiated cell dependent on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time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?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How the exposure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to the gamma radiation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affects the production of the quantity of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produced by the cell? (</a:t>
            </a:r>
            <a:r>
              <a:rPr lang="it-IT" sz="1800" b="0" i="0" u="sng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Arial" pitchFamily="34"/>
                <a:cs typeface="Arial" pitchFamily="34"/>
              </a:rPr>
              <a:t>especially DNA repair genes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Data </a:t>
            </a: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s</a:t>
            </a:r>
            <a:r>
              <a:rPr lang="it-IT" sz="1800" b="0" i="0" u="sng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election (dataframe)</a:t>
            </a:r>
            <a:r>
              <a:rPr lang="it-IT" sz="1800" b="0" i="0" u="sng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:</a:t>
            </a:r>
            <a:endParaRPr lang="it-IT" sz="1800" b="0" i="0" u="sng" strike="noStrike" kern="1200" cap="none" spc="0" baseline="0">
              <a:solidFill>
                <a:srgbClr val="FFFFFF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Variables</a:t>
            </a: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: </a:t>
            </a:r>
            <a:r>
              <a:rPr lang="it-IT" sz="18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Gene</a:t>
            </a: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,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mRNA produced</a:t>
            </a:r>
            <a:r>
              <a:rPr lang="it-IT" sz="1800" b="1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,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time, condition (if irradiated or not).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5 genes (ID-1,ID-4,ID-5,ID-6,ID-7);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 Light"/>
              <a:buAutoNum type="arabicParenR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3 genes that encode the synthesis of proteins for DNA repairing.</a:t>
            </a:r>
          </a:p>
        </p:txBody>
      </p:sp>
      <p:cxnSp>
        <p:nvCxnSpPr>
          <p:cNvPr id="5" name="Connettore diritto 12"/>
          <p:cNvCxnSpPr/>
          <p:nvPr/>
        </p:nvCxnSpPr>
        <p:spPr>
          <a:xfrm>
            <a:off x="6877924" y="1543927"/>
            <a:ext cx="1165275" cy="0"/>
          </a:xfrm>
          <a:prstGeom prst="straightConnector1">
            <a:avLst/>
          </a:prstGeom>
          <a:noFill/>
          <a:ln w="76196" cap="flat">
            <a:solidFill>
              <a:srgbClr val="FFFFFF"/>
            </a:solidFill>
            <a:prstDash val="solid"/>
            <a:miter/>
          </a:ln>
        </p:spPr>
      </p:cxnSp>
      <p:cxnSp>
        <p:nvCxnSpPr>
          <p:cNvPr id="6" name="Connettore 2 14"/>
          <p:cNvCxnSpPr/>
          <p:nvPr/>
        </p:nvCxnSpPr>
        <p:spPr>
          <a:xfrm>
            <a:off x="8077196" y="1501728"/>
            <a:ext cx="0" cy="984735"/>
          </a:xfrm>
          <a:prstGeom prst="straightConnector1">
            <a:avLst/>
          </a:prstGeom>
          <a:noFill/>
          <a:ln w="76196" cap="flat">
            <a:solidFill>
              <a:srgbClr val="FFFFFF"/>
            </a:solidFill>
            <a:prstDash val="solid"/>
            <a:miter/>
            <a:tailEnd type="arrow"/>
          </a:ln>
        </p:spPr>
      </p:cxnSp>
      <p:sp>
        <p:nvSpPr>
          <p:cNvPr id="7" name="Rettangolo 6"/>
          <p:cNvSpPr/>
          <p:nvPr/>
        </p:nvSpPr>
        <p:spPr>
          <a:xfrm>
            <a:off x="440786" y="3601318"/>
            <a:ext cx="4159349" cy="323560"/>
          </a:xfrm>
          <a:prstGeom prst="rect">
            <a:avLst/>
          </a:prstGeom>
          <a:noFill/>
          <a:ln w="38103" cap="flat">
            <a:solidFill>
              <a:srgbClr val="C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ED7D31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1828800" y="2675470"/>
            <a:ext cx="8534396" cy="1507068"/>
          </a:xfrm>
        </p:spPr>
        <p:txBody>
          <a:bodyPr anchorCtr="1"/>
          <a:lstStyle/>
          <a:p>
            <a:pPr lvl="0" algn="ctr"/>
            <a:r>
              <a:rPr lang="it-IT"/>
              <a:t>Time course analysis</a:t>
            </a:r>
            <a:br>
              <a:rPr lang="it-IT"/>
            </a:br>
            <a:r>
              <a:rPr lang="en-US" sz="1800">
                <a:latin typeface="Arial" pitchFamily="34"/>
              </a:rPr>
              <a:t>general study of the expression of </a:t>
            </a:r>
            <a:r>
              <a:rPr lang="en-US" sz="1800" i="1">
                <a:latin typeface="Arial" pitchFamily="34"/>
              </a:rPr>
              <a:t>5 genes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gradFill>
          <a:gsLst>
            <a:gs pos="0">
              <a:srgbClr val="FFC53D"/>
            </a:gs>
            <a:gs pos="100000">
              <a:srgbClr val="FFFFFF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1"/>
          <p:cNvSpPr txBox="1"/>
          <p:nvPr/>
        </p:nvSpPr>
        <p:spPr>
          <a:xfrm>
            <a:off x="3571381" y="193752"/>
            <a:ext cx="54060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 the mRNA dependent on the 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time</a:t>
            </a: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of extraction ?</a:t>
            </a:r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29" y="1916161"/>
            <a:ext cx="5839641" cy="32484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magin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1" y="1916161"/>
            <a:ext cx="5839641" cy="32484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egnaposto piè di pagina 4"/>
          <p:cNvSpPr txBox="1"/>
          <p:nvPr/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First step: visual comparison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000" b="0" i="0" u="none" strike="noStrike" kern="1200" cap="none" spc="0" baseline="0">
              <a:solidFill>
                <a:srgbClr val="68370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gradFill>
          <a:gsLst>
            <a:gs pos="0">
              <a:srgbClr val="FFB301">
                <a:alpha val="68000"/>
              </a:srgbClr>
            </a:gs>
            <a:gs pos="100000">
              <a:srgbClr val="D14000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2589059" y="224448"/>
            <a:ext cx="7302910" cy="1062340"/>
          </a:xfrm>
        </p:spPr>
        <p:txBody>
          <a:bodyPr anchorCtr="1"/>
          <a:lstStyle/>
          <a:p>
            <a:pPr lvl="0" algn="ctr"/>
            <a:r>
              <a:rPr lang="it-IT"/>
              <a:t>Hypotesis testing</a:t>
            </a:r>
          </a:p>
        </p:txBody>
      </p:sp>
      <p:graphicFrame>
        <p:nvGraphicFramePr>
          <p:cNvPr id="3" name="Tabella 9"/>
          <p:cNvGraphicFramePr>
            <a:graphicFrameLocks noGrp="1"/>
          </p:cNvGraphicFramePr>
          <p:nvPr/>
        </p:nvGraphicFramePr>
        <p:xfrm>
          <a:off x="489661" y="2008013"/>
          <a:ext cx="1554214" cy="1046951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1554214">
                  <a:extLst>
                    <a:ext uri="{9D8B030D-6E8A-4147-A177-3AD203B41FA5}">
                      <a16:colId xmlns:a16="http://schemas.microsoft.com/office/drawing/2014/main" val="838037720"/>
                    </a:ext>
                  </a:extLst>
                </a:gridCol>
              </a:tblGrid>
              <a:tr h="427363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p-value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06652"/>
                  </a:ext>
                </a:extLst>
              </a:tr>
              <a:tr h="619588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0.0003526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163404"/>
                  </a:ext>
                </a:extLst>
              </a:tr>
            </a:tbl>
          </a:graphicData>
        </a:graphic>
      </p:graphicFrame>
      <p:graphicFrame>
        <p:nvGraphicFramePr>
          <p:cNvPr id="4" name="Tabella 9"/>
          <p:cNvGraphicFramePr>
            <a:graphicFrameLocks noGrp="1"/>
          </p:cNvGraphicFramePr>
          <p:nvPr/>
        </p:nvGraphicFramePr>
        <p:xfrm>
          <a:off x="2736049" y="2803724"/>
          <a:ext cx="3275216" cy="3232202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1637608">
                  <a:extLst>
                    <a:ext uri="{9D8B030D-6E8A-4147-A177-3AD203B41FA5}">
                      <a16:colId xmlns:a16="http://schemas.microsoft.com/office/drawing/2014/main" val="2154680528"/>
                    </a:ext>
                  </a:extLst>
                </a:gridCol>
                <a:gridCol w="1637608">
                  <a:extLst>
                    <a:ext uri="{9D8B030D-6E8A-4147-A177-3AD203B41FA5}">
                      <a16:colId xmlns:a16="http://schemas.microsoft.com/office/drawing/2014/main" val="1475925886"/>
                    </a:ext>
                  </a:extLst>
                </a:gridCol>
              </a:tblGrid>
              <a:tr h="532500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Gene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p-value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067492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NA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358001"/>
                  </a:ext>
                </a:extLst>
              </a:tr>
              <a:tr h="562703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ID-4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NA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69943"/>
                  </a:ext>
                </a:extLst>
              </a:tr>
              <a:tr h="534576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0.040779294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04001"/>
                  </a:ext>
                </a:extLst>
              </a:tr>
              <a:tr h="534576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ID-6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0.006408657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506887"/>
                  </a:ext>
                </a:extLst>
              </a:tr>
              <a:tr h="489761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ID-7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0.021168409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53240"/>
                  </a:ext>
                </a:extLst>
              </a:tr>
            </a:tbl>
          </a:graphicData>
        </a:graphic>
      </p:graphicFrame>
      <p:sp>
        <p:nvSpPr>
          <p:cNvPr id="5" name="CasellaDiTesto 15"/>
          <p:cNvSpPr txBox="1"/>
          <p:nvPr/>
        </p:nvSpPr>
        <p:spPr>
          <a:xfrm>
            <a:off x="86054" y="1498866"/>
            <a:ext cx="430233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Between 0 min and 120 min for all genes</a:t>
            </a:r>
          </a:p>
        </p:txBody>
      </p:sp>
      <p:sp>
        <p:nvSpPr>
          <p:cNvPr id="6" name="CasellaDiTesto 17"/>
          <p:cNvSpPr txBox="1"/>
          <p:nvPr/>
        </p:nvSpPr>
        <p:spPr>
          <a:xfrm>
            <a:off x="2337873" y="2113178"/>
            <a:ext cx="444178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Between 0 min and 120 min for each gene</a:t>
            </a:r>
          </a:p>
        </p:txBody>
      </p:sp>
      <p:graphicFrame>
        <p:nvGraphicFramePr>
          <p:cNvPr id="7" name="Tabella 9"/>
          <p:cNvGraphicFramePr>
            <a:graphicFrameLocks noGrp="1"/>
          </p:cNvGraphicFramePr>
          <p:nvPr/>
        </p:nvGraphicFramePr>
        <p:xfrm>
          <a:off x="7297579" y="3546847"/>
          <a:ext cx="3275216" cy="3232202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1637608">
                  <a:extLst>
                    <a:ext uri="{9D8B030D-6E8A-4147-A177-3AD203B41FA5}">
                      <a16:colId xmlns:a16="http://schemas.microsoft.com/office/drawing/2014/main" val="54332185"/>
                    </a:ext>
                  </a:extLst>
                </a:gridCol>
                <a:gridCol w="1637608">
                  <a:extLst>
                    <a:ext uri="{9D8B030D-6E8A-4147-A177-3AD203B41FA5}">
                      <a16:colId xmlns:a16="http://schemas.microsoft.com/office/drawing/2014/main" val="715339925"/>
                    </a:ext>
                  </a:extLst>
                </a:gridCol>
              </a:tblGrid>
              <a:tr h="532500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Gene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p-value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545188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NA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97267"/>
                  </a:ext>
                </a:extLst>
              </a:tr>
              <a:tr h="562703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ID-4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NA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267692"/>
                  </a:ext>
                </a:extLst>
              </a:tr>
              <a:tr h="534576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0.04233682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33211"/>
                  </a:ext>
                </a:extLst>
              </a:tr>
              <a:tr h="534576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ID-6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0.01922597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22574"/>
                  </a:ext>
                </a:extLst>
              </a:tr>
              <a:tr h="489761"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ID-7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it-IT"/>
                        <a:t>0.04233682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87090"/>
                  </a:ext>
                </a:extLst>
              </a:tr>
            </a:tbl>
          </a:graphicData>
        </a:graphic>
      </p:graphicFrame>
      <p:sp>
        <p:nvSpPr>
          <p:cNvPr id="8" name="CasellaDiTesto 21"/>
          <p:cNvSpPr txBox="1"/>
          <p:nvPr/>
        </p:nvSpPr>
        <p:spPr>
          <a:xfrm>
            <a:off x="6909691" y="3131381"/>
            <a:ext cx="379776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p-values Holm-Bonferroni adjusted </a:t>
            </a:r>
          </a:p>
        </p:txBody>
      </p:sp>
      <p:sp>
        <p:nvSpPr>
          <p:cNvPr id="9" name="CasellaDiTesto 11"/>
          <p:cNvSpPr txBox="1"/>
          <p:nvPr/>
        </p:nvSpPr>
        <p:spPr>
          <a:xfrm>
            <a:off x="3392954" y="68753"/>
            <a:ext cx="540609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 the mRNA dependent on the time of extraction ?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714817" y="985595"/>
            <a:ext cx="66216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1" i="0" u="none" strike="noStrike" kern="1200" cap="none" spc="0" baseline="0">
                <a:solidFill>
                  <a:srgbClr val="000000"/>
                </a:solidFill>
                <a:highlight>
                  <a:srgbClr val="FFFF00"/>
                </a:highlight>
                <a:uFillTx/>
                <a:latin typeface="Calibri"/>
              </a:rPr>
              <a:t>H0: mRNA produced  is the same at time 0 min and at time 120 min</a:t>
            </a:r>
          </a:p>
        </p:txBody>
      </p:sp>
      <p:sp>
        <p:nvSpPr>
          <p:cNvPr id="11" name="Segnaposto piè di pagina 10"/>
          <p:cNvSpPr txBox="1"/>
          <p:nvPr/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Second step: </a:t>
            </a:r>
            <a:r>
              <a:rPr lang="en-US" sz="10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hypothesis testing (t-test)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000" b="0" i="0" u="none" strike="noStrike" kern="1200" cap="none" spc="0" baseline="0">
              <a:solidFill>
                <a:srgbClr val="68370F"/>
              </a:solidFill>
              <a:uFillTx/>
              <a:latin typeface="Century Gothic"/>
            </a:endParaRPr>
          </a:p>
        </p:txBody>
      </p:sp>
      <p:pic>
        <p:nvPicPr>
          <p:cNvPr id="12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222309" y="54681"/>
            <a:ext cx="2955624" cy="1523619"/>
          </a:xfrm>
          <a:prstGeom prst="rect">
            <a:avLst/>
          </a:prstGeom>
          <a:gradFill>
            <a:gsLst>
              <a:gs pos="0">
                <a:srgbClr val="FFB301">
                  <a:alpha val="14000"/>
                </a:srgbClr>
              </a:gs>
              <a:gs pos="100000">
                <a:srgbClr val="D14000"/>
              </a:gs>
            </a:gsLst>
            <a:lin ang="6120000"/>
          </a:gradFill>
          <a:ln cap="flat">
            <a:noFill/>
          </a:ln>
        </p:spPr>
      </p:pic>
      <p:pic>
        <p:nvPicPr>
          <p:cNvPr id="13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9222300" y="1612078"/>
            <a:ext cx="2955624" cy="15236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ezio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1207</Words>
  <Application>Microsoft Office PowerPoint</Application>
  <PresentationFormat>Widescreen</PresentationFormat>
  <Paragraphs>225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g_d0_f1</vt:lpstr>
      <vt:lpstr>Open Sans</vt:lpstr>
      <vt:lpstr>Wingdings</vt:lpstr>
      <vt:lpstr>Wingdings 3</vt:lpstr>
      <vt:lpstr>Sezione</vt:lpstr>
      <vt:lpstr>Investigation of the survival strategy of Pyrococcus furiosus exposed to gamma irradiation</vt:lpstr>
      <vt:lpstr>INtroduction</vt:lpstr>
      <vt:lpstr>Data Analysis</vt:lpstr>
      <vt:lpstr>Data Analysis</vt:lpstr>
      <vt:lpstr>Data Analysis</vt:lpstr>
      <vt:lpstr>Data Analysis</vt:lpstr>
      <vt:lpstr>Time course analysis general study of the expression of 5 genes</vt:lpstr>
      <vt:lpstr>PowerPoint Presentation</vt:lpstr>
      <vt:lpstr>Hypotesis testing</vt:lpstr>
      <vt:lpstr>Linear Regression model</vt:lpstr>
      <vt:lpstr>Goodness of fit: Check of the variance of the residuals</vt:lpstr>
      <vt:lpstr>does the linear model work for other genes?</vt:lpstr>
      <vt:lpstr>PowerPoint Presentation</vt:lpstr>
      <vt:lpstr>Cases and controls comparison study of the expression of the 5 genes and dna repair genes</vt:lpstr>
      <vt:lpstr>Cases and controls comparison</vt:lpstr>
      <vt:lpstr>What about dna repair genes? </vt:lpstr>
      <vt:lpstr>Conclusions and results</vt:lpstr>
      <vt:lpstr>Conclusions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survival strategy of Pyrococcus furiosus exposed to gamma irradiation</dc:title>
  <dc:creator>Manuela Carriero - manuela.carriero@studio.unibo.it</dc:creator>
  <cp:lastModifiedBy>word2</cp:lastModifiedBy>
  <cp:revision>48</cp:revision>
  <dcterms:created xsi:type="dcterms:W3CDTF">2021-02-14T20:15:16Z</dcterms:created>
  <dcterms:modified xsi:type="dcterms:W3CDTF">2022-09-24T13:51:16Z</dcterms:modified>
</cp:coreProperties>
</file>