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56"/>
  </p:notesMasterIdLst>
  <p:sldIdLst>
    <p:sldId id="256" r:id="rId4"/>
    <p:sldId id="581" r:id="rId5"/>
    <p:sldId id="523" r:id="rId6"/>
    <p:sldId id="528" r:id="rId7"/>
    <p:sldId id="529" r:id="rId8"/>
    <p:sldId id="530" r:id="rId9"/>
    <p:sldId id="531" r:id="rId10"/>
    <p:sldId id="532" r:id="rId11"/>
    <p:sldId id="533" r:id="rId12"/>
    <p:sldId id="534" r:id="rId13"/>
    <p:sldId id="535" r:id="rId14"/>
    <p:sldId id="536" r:id="rId15"/>
    <p:sldId id="544" r:id="rId16"/>
    <p:sldId id="522" r:id="rId17"/>
    <p:sldId id="527" r:id="rId18"/>
    <p:sldId id="525" r:id="rId19"/>
    <p:sldId id="542" r:id="rId20"/>
    <p:sldId id="538" r:id="rId21"/>
    <p:sldId id="539" r:id="rId22"/>
    <p:sldId id="540" r:id="rId23"/>
    <p:sldId id="541" r:id="rId24"/>
    <p:sldId id="545" r:id="rId25"/>
    <p:sldId id="546" r:id="rId26"/>
    <p:sldId id="549" r:id="rId27"/>
    <p:sldId id="550" r:id="rId28"/>
    <p:sldId id="579" r:id="rId29"/>
    <p:sldId id="547" r:id="rId30"/>
    <p:sldId id="551" r:id="rId31"/>
    <p:sldId id="552" r:id="rId32"/>
    <p:sldId id="553" r:id="rId33"/>
    <p:sldId id="554" r:id="rId34"/>
    <p:sldId id="555" r:id="rId35"/>
    <p:sldId id="556" r:id="rId36"/>
    <p:sldId id="559" r:id="rId37"/>
    <p:sldId id="558" r:id="rId38"/>
    <p:sldId id="560" r:id="rId39"/>
    <p:sldId id="561" r:id="rId40"/>
    <p:sldId id="562" r:id="rId41"/>
    <p:sldId id="563" r:id="rId42"/>
    <p:sldId id="564" r:id="rId43"/>
    <p:sldId id="565" r:id="rId44"/>
    <p:sldId id="566" r:id="rId45"/>
    <p:sldId id="569" r:id="rId46"/>
    <p:sldId id="580" r:id="rId47"/>
    <p:sldId id="570" r:id="rId48"/>
    <p:sldId id="567" r:id="rId49"/>
    <p:sldId id="573" r:id="rId50"/>
    <p:sldId id="571" r:id="rId51"/>
    <p:sldId id="576" r:id="rId52"/>
    <p:sldId id="574" r:id="rId53"/>
    <p:sldId id="577" r:id="rId54"/>
    <p:sldId id="578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DF6"/>
    <a:srgbClr val="CCECFF"/>
    <a:srgbClr val="0AA676"/>
    <a:srgbClr val="32000C"/>
    <a:srgbClr val="CB6B30"/>
    <a:srgbClr val="E36243"/>
    <a:srgbClr val="FF4A7E"/>
    <a:srgbClr val="0B0B0B"/>
    <a:srgbClr val="00FF00"/>
    <a:srgbClr val="23416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5" autoAdjust="0"/>
    <p:restoredTop sz="84861" autoAdjust="0"/>
  </p:normalViewPr>
  <p:slideViewPr>
    <p:cSldViewPr>
      <p:cViewPr varScale="1">
        <p:scale>
          <a:sx n="49" d="100"/>
          <a:sy n="49" d="100"/>
        </p:scale>
        <p:origin x="-266" y="-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4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856B53F-5B80-40FB-9FAE-920F4584A3EA}" type="datetimeFigureOut">
              <a:rPr lang="en-US"/>
              <a:pPr>
                <a:defRPr/>
              </a:pPr>
              <a:t>2/15/2011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13C2D44-F121-47D6-A190-82ED0ED050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7F8B20-1B91-4C78-800C-71A1713D764A}" type="slidenum">
              <a:rPr lang="en-US"/>
              <a:pPr/>
              <a:t>6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/>
              <a:t>Assume that the intrinsic and extrinsic parameters of the cameras are known</a:t>
            </a:r>
          </a:p>
          <a:p>
            <a:pPr>
              <a:buFontTx/>
              <a:buChar char="•"/>
            </a:pPr>
            <a:r>
              <a:rPr lang="en-US" dirty="0"/>
              <a:t>We can multiply the projection matrix of each camera (and the image points) by the inverse of the calibration matrix to get </a:t>
            </a:r>
            <a:r>
              <a:rPr lang="en-US" i="1" dirty="0"/>
              <a:t>normalized</a:t>
            </a:r>
            <a:r>
              <a:rPr lang="en-US" dirty="0"/>
              <a:t> image coordinates</a:t>
            </a:r>
          </a:p>
          <a:p>
            <a:pPr>
              <a:buFontTx/>
              <a:buChar char="•"/>
            </a:pPr>
            <a:r>
              <a:rPr lang="en-US" dirty="0"/>
              <a:t>We can also set the global coordinate system to the coordinate system of the first camera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78068-ED93-4428-9CEE-9C213D6868CA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􀁑 Basic ideas</a:t>
            </a:r>
          </a:p>
          <a:p>
            <a:r>
              <a:rPr lang="en-US"/>
              <a:t>• A line is represented as . Every line in the image corresponds</a:t>
            </a:r>
          </a:p>
          <a:p>
            <a:r>
              <a:rPr lang="en-US"/>
              <a:t>to a point in the parameter space</a:t>
            </a:r>
          </a:p>
          <a:p>
            <a:r>
              <a:rPr lang="en-US"/>
              <a:t>• Every point in the image domain corresponds to a line in the parameter</a:t>
            </a:r>
          </a:p>
          <a:p>
            <a:r>
              <a:rPr lang="en-US"/>
              <a:t>space (why ? Fix (x,y), (m,n) can change on the line . In other</a:t>
            </a:r>
          </a:p>
          <a:p>
            <a:r>
              <a:rPr lang="en-US"/>
              <a:t>words, for all the lines passing through (x,y) in the image space, their</a:t>
            </a:r>
          </a:p>
          <a:p>
            <a:r>
              <a:rPr lang="en-US"/>
              <a:t>parameters form a line in the parameter space)</a:t>
            </a:r>
          </a:p>
          <a:p>
            <a:r>
              <a:rPr lang="en-US"/>
              <a:t>• Points along a line in the space correspond to lines passing through the</a:t>
            </a:r>
          </a:p>
          <a:p>
            <a:r>
              <a:rPr lang="en-US"/>
              <a:t>same point in the parameter space (why ?)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C833BA-FE9C-4849-B1DD-792FC6F09BFA}" type="slidenum">
              <a:rPr lang="en-US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􀁑 Basic ideas</a:t>
            </a:r>
          </a:p>
          <a:p>
            <a:r>
              <a:rPr lang="en-US"/>
              <a:t>• A line is represented as . Every line in the image corresponds</a:t>
            </a:r>
          </a:p>
          <a:p>
            <a:r>
              <a:rPr lang="en-US"/>
              <a:t>to a point in the parameter space</a:t>
            </a:r>
          </a:p>
          <a:p>
            <a:r>
              <a:rPr lang="en-US"/>
              <a:t>• Every point in the image domain corresponds to a line in the parameter</a:t>
            </a:r>
          </a:p>
          <a:p>
            <a:r>
              <a:rPr lang="en-US"/>
              <a:t>space (why ? Fix (x,y), (m,n) can change on the line . In other</a:t>
            </a:r>
          </a:p>
          <a:p>
            <a:r>
              <a:rPr lang="en-US"/>
              <a:t>words, for all the lines passing through (x,y) in the image space, their</a:t>
            </a:r>
          </a:p>
          <a:p>
            <a:r>
              <a:rPr lang="en-US"/>
              <a:t>parameters form a line in the parameter space)</a:t>
            </a:r>
          </a:p>
          <a:p>
            <a:r>
              <a:rPr lang="en-US"/>
              <a:t>• Points along a line in the space correspond to lines passing through the</a:t>
            </a:r>
          </a:p>
          <a:p>
            <a:r>
              <a:rPr lang="en-US"/>
              <a:t>same point in the parameter space (why ?)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BAB9DD-3AB1-4AB0-A8A3-1E278AB587F4}" type="slidenum">
              <a:rPr lang="en-US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􀁑 Basic ideas</a:t>
            </a:r>
          </a:p>
          <a:p>
            <a:r>
              <a:rPr lang="en-US"/>
              <a:t>• A line is represented as . Every line in the image corresponds</a:t>
            </a:r>
          </a:p>
          <a:p>
            <a:r>
              <a:rPr lang="en-US"/>
              <a:t>to a point in the parameter space</a:t>
            </a:r>
          </a:p>
          <a:p>
            <a:r>
              <a:rPr lang="en-US"/>
              <a:t>• Every point in the image domain corresponds to a line in the parameter</a:t>
            </a:r>
          </a:p>
          <a:p>
            <a:r>
              <a:rPr lang="en-US"/>
              <a:t>space (why ? Fix (x,y), (m,n) can change on the line . In other</a:t>
            </a:r>
          </a:p>
          <a:p>
            <a:r>
              <a:rPr lang="en-US"/>
              <a:t>words, for all the lines passing through (x,y) in the image space, their</a:t>
            </a:r>
          </a:p>
          <a:p>
            <a:r>
              <a:rPr lang="en-US"/>
              <a:t>parameters form a line in the parameter space)</a:t>
            </a:r>
          </a:p>
          <a:p>
            <a:r>
              <a:rPr lang="en-US"/>
              <a:t>• Points along a line in the space correspond to lines passing through the</a:t>
            </a:r>
          </a:p>
          <a:p>
            <a:r>
              <a:rPr lang="en-US"/>
              <a:t>same point in the parameter space (why ?)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52745-2203-4836-98DA-E8D8D3C18AD1}" type="slidenum">
              <a:rPr lang="en-US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Figure 15.1, top half.  Note that most points in the vote array are very dark, because they</a:t>
            </a:r>
          </a:p>
          <a:p>
            <a:r>
              <a:rPr lang="en-US"/>
              <a:t>get only one vote.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48BAB5-E73D-4B86-ABF4-67E76C87BFF0}" type="slidenum">
              <a:rPr lang="en-US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This is 15.1 lower half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393315-43C0-4A35-AA55-A6E520376B19}" type="slidenum">
              <a:rPr lang="en-US">
                <a:solidFill>
                  <a:prstClr val="black"/>
                </a:solidFill>
              </a:rPr>
              <a:pPr/>
              <a:t>33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15.2; main point is that lots of noise can lead to large peaks in the array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25C5C-9858-4C76-AFDA-365E022EBB61}" type="slidenum">
              <a:rPr lang="en-US"/>
              <a:pPr/>
              <a:t>36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me give you an intuition of what is going on. Suppose we have the standard line fitting problem in presence of outliers.</a:t>
            </a:r>
          </a:p>
          <a:p>
            <a:r>
              <a:rPr lang="en-US"/>
              <a:t>We can formulate this problem as follows: want to find the best partition of points in inlier set and outlier set such that…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objective consists of adjusting the parameters of a model function so as to best fit a data set. </a:t>
            </a:r>
          </a:p>
          <a:p>
            <a:r>
              <a:rPr lang="en-US"/>
              <a:t>"best" is defined by a function f that needs to be minimized.</a:t>
            </a:r>
          </a:p>
          <a:p>
            <a:endParaRPr lang="en-US"/>
          </a:p>
          <a:p>
            <a:r>
              <a:rPr lang="en-US"/>
              <a:t>Such that the best parameter of fitting the line give rise to a residual error lower that delta</a:t>
            </a:r>
          </a:p>
          <a:p>
            <a:endParaRPr lang="en-US"/>
          </a:p>
          <a:p>
            <a:r>
              <a:rPr lang="en-US"/>
              <a:t>as when the sum, </a:t>
            </a:r>
            <a:r>
              <a:rPr lang="en-US" i="1"/>
              <a:t>S</a:t>
            </a:r>
            <a:r>
              <a:rPr lang="en-US"/>
              <a:t>, of squared residuals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C71030-AC51-4A09-A25E-5FA357B75AFA}" type="slidenum">
              <a:rPr lang="en-US"/>
              <a:pPr/>
              <a:t>37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me give you an intuition of what is going on. Suppose we have the standard line fitting problem in presence of outliers.</a:t>
            </a:r>
          </a:p>
          <a:p>
            <a:r>
              <a:rPr lang="en-US"/>
              <a:t>We can formulate this problem as follows: want to find the best partition of points in inlier set and outlier set such that…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objective consists of adjusting the parameters of a model function so as to best fit a data set. </a:t>
            </a:r>
          </a:p>
          <a:p>
            <a:r>
              <a:rPr lang="en-US"/>
              <a:t>"best" is defined by a function f that needs to be minimized.</a:t>
            </a:r>
          </a:p>
          <a:p>
            <a:endParaRPr lang="en-US"/>
          </a:p>
          <a:p>
            <a:r>
              <a:rPr lang="en-US"/>
              <a:t>Such that the best parameter of fitting the line give rise to a residual error lower that delta</a:t>
            </a:r>
          </a:p>
          <a:p>
            <a:endParaRPr lang="en-US"/>
          </a:p>
          <a:p>
            <a:r>
              <a:rPr lang="en-US"/>
              <a:t>as when the sum, </a:t>
            </a:r>
            <a:r>
              <a:rPr lang="en-US" i="1"/>
              <a:t>S</a:t>
            </a:r>
            <a:r>
              <a:rPr lang="en-US"/>
              <a:t>, of squared residuals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D1A7C6-64BD-4260-B379-19E577421018}" type="slidenum">
              <a:rPr lang="en-US"/>
              <a:pPr/>
              <a:t>38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me give you an intuition of what is going on. Suppose we have the standard line fitting problem in presence of outliers.</a:t>
            </a:r>
          </a:p>
          <a:p>
            <a:r>
              <a:rPr lang="en-US"/>
              <a:t>We can formulate this problem as follows: want to find the best partition of points in inlier set and outlier set such that…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objective consists of adjusting the parameters of a model function so as to best fit a data set. </a:t>
            </a:r>
          </a:p>
          <a:p>
            <a:r>
              <a:rPr lang="en-US"/>
              <a:t>"best" is defined by a function f that needs to be minimized.</a:t>
            </a:r>
          </a:p>
          <a:p>
            <a:endParaRPr lang="en-US"/>
          </a:p>
          <a:p>
            <a:r>
              <a:rPr lang="en-US"/>
              <a:t>Such that the best parameter of fitting the line give rise to a residual error lower that delta</a:t>
            </a:r>
          </a:p>
          <a:p>
            <a:endParaRPr lang="en-US"/>
          </a:p>
          <a:p>
            <a:r>
              <a:rPr lang="en-US"/>
              <a:t>as when the sum, </a:t>
            </a:r>
            <a:r>
              <a:rPr lang="en-US" i="1"/>
              <a:t>S</a:t>
            </a:r>
            <a:r>
              <a:rPr lang="en-US"/>
              <a:t>, of squared residuals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168155-4F81-4408-A7FC-EA1CD92B6B85}" type="slidenum">
              <a:rPr lang="en-US"/>
              <a:pPr/>
              <a:t>39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me give you an intuition of what is going on. Suppose we have the standard line fitting problem in presence of outliers.</a:t>
            </a:r>
          </a:p>
          <a:p>
            <a:r>
              <a:rPr lang="en-US"/>
              <a:t>We can formulate this problem as follows: want to find the best partition of points in inlier set and outlier set such that…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objective consists of adjusting the parameters of a model function so as to best fit a data set. </a:t>
            </a:r>
          </a:p>
          <a:p>
            <a:r>
              <a:rPr lang="en-US"/>
              <a:t>"best" is defined by a function f that needs to be minimized.</a:t>
            </a:r>
          </a:p>
          <a:p>
            <a:endParaRPr lang="en-US"/>
          </a:p>
          <a:p>
            <a:r>
              <a:rPr lang="en-US"/>
              <a:t>Such that the best parameter of fitting the line give rise to a residual error lower that delta</a:t>
            </a:r>
          </a:p>
          <a:p>
            <a:endParaRPr lang="en-US"/>
          </a:p>
          <a:p>
            <a:r>
              <a:rPr lang="en-US"/>
              <a:t>as when the sum, </a:t>
            </a:r>
            <a:r>
              <a:rPr lang="en-US" i="1"/>
              <a:t>S</a:t>
            </a:r>
            <a:r>
              <a:rPr lang="en-US"/>
              <a:t>, of squared residuals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09B765-9265-4293-8BCF-FC99C2E86391}" type="slidenum">
              <a:rPr lang="en-US"/>
              <a:pPr/>
              <a:t>8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shown at the beginning, it interesting to visualize the geometrical relationship between canonical parts. </a:t>
            </a:r>
          </a:p>
          <a:p>
            <a:endParaRPr lang="en-US"/>
          </a:p>
          <a:p>
            <a:r>
              <a:rPr lang="en-US"/>
              <a:t>Notice that:</a:t>
            </a:r>
          </a:p>
          <a:p>
            <a:pPr>
              <a:buFontTx/>
              <a:buChar char="-"/>
            </a:pPr>
            <a:r>
              <a:rPr lang="en-US"/>
              <a:t>These 2 canonical parts share the same pose. All parts that share the same pose form a canonical pose.</a:t>
            </a:r>
          </a:p>
          <a:p>
            <a:pPr>
              <a:buFontTx/>
              <a:buChar char="-"/>
            </a:pPr>
            <a:r>
              <a:rPr lang="en-US"/>
              <a:t>These are other examples of canonical poses</a:t>
            </a:r>
          </a:p>
          <a:p>
            <a:pPr>
              <a:buFontTx/>
              <a:buChar char="-"/>
            </a:pPr>
            <a:r>
              <a:rPr lang="en-US"/>
              <a:t>Part belonging to different canonical poses are linked by a full homograhic transformation</a:t>
            </a:r>
          </a:p>
          <a:p>
            <a:r>
              <a:rPr lang="en-US"/>
              <a:t>Here we see examples of canonical poses mapped into object instances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r>
              <a:rPr lang="en-US"/>
              <a:t>%%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r>
              <a:rPr lang="en-US"/>
              <a:t>This plane collect canonical parts that share the same pose. All this canonical parts are related by a pure translation constraint.</a:t>
            </a:r>
          </a:p>
          <a:p>
            <a:r>
              <a:rPr lang="en-US"/>
              <a:t>- These canonical parts do not share the same pose and belong to different planes. This change of pose is described by the homographic transformation Aij.</a:t>
            </a:r>
          </a:p>
          <a:p>
            <a:r>
              <a:rPr lang="en-US"/>
              <a:t>- Canonical parts that are not visible at the same time are not linked.</a:t>
            </a:r>
          </a:p>
          <a:p>
            <a:endParaRPr lang="en-US"/>
          </a:p>
          <a:p>
            <a:r>
              <a:rPr lang="en-US"/>
              <a:t>Canonical parts that share the same pose forms a single-view submodel.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%Canonical parts that share the same pose form a single view sub-model of the object class. Canonical parts that do not belong to the same plane, correspond to different %poses of the 3d object. The linkage stucture quantifies this relative change of pose through the homographic transformations. Canonical parts that are not visible at the same %time are not linked.</a:t>
            </a:r>
          </a:p>
          <a:p>
            <a:endParaRPr lang="en-US"/>
          </a:p>
          <a:p>
            <a:r>
              <a:rPr lang="en-US" b="1"/>
              <a:t>Notice this representation is </a:t>
            </a:r>
            <a:r>
              <a:rPr lang="en-US"/>
              <a:t>more flexible than a  full 3d model</a:t>
            </a:r>
            <a:r>
              <a:rPr lang="en-US" b="1"/>
              <a:t> yet, much richer than those where </a:t>
            </a:r>
            <a:r>
              <a:rPr lang="en-US"/>
              <a:t>parts are linked by 'right to left', 'up to down‘ relationship, yet. . Also it is different from aspect graph:  in that: aspect graphs are able to segment the object in stable regions across views </a:t>
            </a:r>
            <a:endParaRPr lang="en-US">
              <a:solidFill>
                <a:srgbClr val="CC0066"/>
              </a:solidFill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CE023-128E-4856-BCB6-506FF27BFF96}" type="slidenum">
              <a:rPr lang="en-US"/>
              <a:pPr/>
              <a:t>40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me give you an intuition of what is going on. Suppose we have the standard line fitting problem in presence of outliers.</a:t>
            </a:r>
          </a:p>
          <a:p>
            <a:r>
              <a:rPr lang="en-US"/>
              <a:t>We can formulate this problem as follows: want to find the best partition of points in inlier set and outlier set such that…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objective consists of adjusting the parameters of a model function so as to best fit a data set. </a:t>
            </a:r>
          </a:p>
          <a:p>
            <a:r>
              <a:rPr lang="en-US"/>
              <a:t>"best" is defined by a function f that needs to be minimized.</a:t>
            </a:r>
          </a:p>
          <a:p>
            <a:endParaRPr lang="en-US"/>
          </a:p>
          <a:p>
            <a:r>
              <a:rPr lang="en-US"/>
              <a:t>Such that the best parameter of fitting the line give rise to a residual error lower that delta</a:t>
            </a:r>
          </a:p>
          <a:p>
            <a:endParaRPr lang="en-US"/>
          </a:p>
          <a:p>
            <a:r>
              <a:rPr lang="en-US"/>
              <a:t>as when the sum, </a:t>
            </a:r>
            <a:r>
              <a:rPr lang="en-US" i="1"/>
              <a:t>S</a:t>
            </a:r>
            <a:r>
              <a:rPr lang="en-US"/>
              <a:t>, of squared residuals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6C0EBD-25A8-4D2D-84D6-A0B57D3202AA}" type="slidenum">
              <a:rPr lang="en-US"/>
              <a:pPr/>
              <a:t>41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me give you an intuition of what is going on. Suppose we have the standard line fitting problem in presence of outliers.</a:t>
            </a:r>
          </a:p>
          <a:p>
            <a:r>
              <a:rPr lang="en-US" dirty="0"/>
              <a:t>We can formulate this problem as follows: want to find the best partition of points in </a:t>
            </a:r>
            <a:r>
              <a:rPr lang="en-US" dirty="0" err="1"/>
              <a:t>inlier</a:t>
            </a:r>
            <a:r>
              <a:rPr lang="en-US" dirty="0"/>
              <a:t> set and outlier set such that…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objective consists of adjusting the parameters of a model function so as to best fit a data set. </a:t>
            </a:r>
          </a:p>
          <a:p>
            <a:r>
              <a:rPr lang="en-US" dirty="0"/>
              <a:t>"best" is defined by a function f that needs to be minimized.</a:t>
            </a:r>
          </a:p>
          <a:p>
            <a:endParaRPr lang="en-US" dirty="0"/>
          </a:p>
          <a:p>
            <a:r>
              <a:rPr lang="en-US" dirty="0"/>
              <a:t>Such that the best parameter of fitting the line give rise to a residual error lower that delta</a:t>
            </a:r>
          </a:p>
          <a:p>
            <a:endParaRPr lang="en-US" dirty="0"/>
          </a:p>
          <a:p>
            <a:r>
              <a:rPr lang="en-US" dirty="0"/>
              <a:t>as when the sum, </a:t>
            </a:r>
            <a:r>
              <a:rPr lang="en-US" i="1" dirty="0"/>
              <a:t>S</a:t>
            </a:r>
            <a:r>
              <a:rPr lang="en-US" dirty="0"/>
              <a:t>, of squared residuals 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756533-F005-4B55-94F1-56B3E59B39F3}" type="slidenum">
              <a:rPr lang="en-US"/>
              <a:pPr/>
              <a:t>42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F9CF6C-7BC2-49D9-B9FB-F6A8B4687370}" type="slidenum">
              <a:rPr lang="en-US"/>
              <a:pPr/>
              <a:t>12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shown at the beginning, it interesting to visualize the geometrical relationship between canonical parts. </a:t>
            </a:r>
          </a:p>
          <a:p>
            <a:endParaRPr lang="en-US"/>
          </a:p>
          <a:p>
            <a:r>
              <a:rPr lang="en-US"/>
              <a:t>Notice that:</a:t>
            </a:r>
          </a:p>
          <a:p>
            <a:pPr>
              <a:buFontTx/>
              <a:buChar char="-"/>
            </a:pPr>
            <a:r>
              <a:rPr lang="en-US"/>
              <a:t>These 2 canonical parts share the same pose. All parts that share the same pose form a canonical pose.</a:t>
            </a:r>
          </a:p>
          <a:p>
            <a:pPr>
              <a:buFontTx/>
              <a:buChar char="-"/>
            </a:pPr>
            <a:r>
              <a:rPr lang="en-US"/>
              <a:t>These are other examples of canonical poses</a:t>
            </a:r>
          </a:p>
          <a:p>
            <a:pPr>
              <a:buFontTx/>
              <a:buChar char="-"/>
            </a:pPr>
            <a:r>
              <a:rPr lang="en-US"/>
              <a:t>Part belonging to different canonical poses are linked by a full homograhic transformation</a:t>
            </a:r>
          </a:p>
          <a:p>
            <a:r>
              <a:rPr lang="en-US"/>
              <a:t>Here we see examples of canonical poses mapped into object instances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endParaRPr lang="en-US"/>
          </a:p>
          <a:p>
            <a:r>
              <a:rPr lang="en-US"/>
              <a:t>%%</a:t>
            </a:r>
          </a:p>
          <a:p>
            <a:pPr>
              <a:buFontTx/>
              <a:buChar char="-"/>
            </a:pPr>
            <a:endParaRPr lang="en-US"/>
          </a:p>
          <a:p>
            <a:pPr>
              <a:buFontTx/>
              <a:buChar char="-"/>
            </a:pPr>
            <a:r>
              <a:rPr lang="en-US"/>
              <a:t>This plane collect canonical parts that share the same pose. All this canonical parts are related by a pure translation constraint.</a:t>
            </a:r>
          </a:p>
          <a:p>
            <a:r>
              <a:rPr lang="en-US"/>
              <a:t>- These canonical parts do not share the same pose and belong to different planes. This change of pose is described by the homographic transformation Aij.</a:t>
            </a:r>
          </a:p>
          <a:p>
            <a:r>
              <a:rPr lang="en-US"/>
              <a:t>- Canonical parts that are not visible at the same time are not linked.</a:t>
            </a:r>
          </a:p>
          <a:p>
            <a:endParaRPr lang="en-US"/>
          </a:p>
          <a:p>
            <a:r>
              <a:rPr lang="en-US"/>
              <a:t>Canonical parts that share the same pose forms a single-view submodel.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%Canonical parts that share the same pose form a single view sub-model of the object class. Canonical parts that do not belong to the same plane, correspond to different %poses of the 3d object. The linkage stucture quantifies this relative change of pose through the homographic transformations. Canonical parts that are not visible at the same %time are not linked.</a:t>
            </a:r>
          </a:p>
          <a:p>
            <a:endParaRPr lang="en-US"/>
          </a:p>
          <a:p>
            <a:r>
              <a:rPr lang="en-US" b="1"/>
              <a:t>Notice this representation is </a:t>
            </a:r>
            <a:r>
              <a:rPr lang="en-US"/>
              <a:t>more flexible than a  full 3d model</a:t>
            </a:r>
            <a:r>
              <a:rPr lang="en-US" b="1"/>
              <a:t> yet, much richer than those where </a:t>
            </a:r>
            <a:r>
              <a:rPr lang="en-US"/>
              <a:t>parts are linked by 'right to left', 'up to down‘ relationship, yet. . Also it is different from aspect graph:  in that: aspect graphs are able to segment the object in stable regions across views </a:t>
            </a:r>
            <a:endParaRPr lang="en-US">
              <a:solidFill>
                <a:srgbClr val="CC0066"/>
              </a:solidFill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893F9-9E6E-47B4-B8FE-0A59E02EFF9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CF905-B841-496A-B875-C57F48F094A9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A0B85-EA4F-45E7-BE3E-08F52E0DBB03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5F3BC5-00F7-4DAC-A736-B2A3AE200196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426615-B5F7-48FA-B3E6-C728F086742C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096F29-F946-436A-8460-9ABE207C5C60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4B09C-5FE3-4E5C-947F-62A8A654A6B6}" type="datetimeFigureOut">
              <a:rPr lang="en-US"/>
              <a:pPr>
                <a:defRPr/>
              </a:pPr>
              <a:t>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8880D-8C14-414F-9A2C-CAC4CEB712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5714B-483C-45C3-99E0-9DDFC1306F6E}" type="datetimeFigureOut">
              <a:rPr lang="en-US"/>
              <a:pPr>
                <a:defRPr/>
              </a:pPr>
              <a:t>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34E0C-7D9E-4F01-AF55-2FE14BA758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9D8F-1676-4F18-A19A-1DC9780C6F79}" type="datetimeFigureOut">
              <a:rPr lang="en-US"/>
              <a:pPr>
                <a:defRPr/>
              </a:pPr>
              <a:t>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9CCE-778B-4371-A03A-FDCD62BA79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F9DED-C3AA-40F6-ACE9-AC54436C1C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02281-60AA-4CF2-AA75-49D60852FFB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3E6BCB-2EF7-479A-9162-D2528BAE138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19E97A-744F-4044-973F-1B212DBED46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5B8F5-A411-4768-860B-8D8B6318089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3CDC2-9C99-4179-8227-6CFCBA8A98A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E5B504-35FB-4966-A949-862367A2FDA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8F119D-79C3-40E4-AE72-1E2398486F2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98400-A51E-47C6-AB6E-9D2F0FEB444A}" type="datetimeFigureOut">
              <a:rPr lang="en-US"/>
              <a:pPr>
                <a:defRPr/>
              </a:pPr>
              <a:t>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387C5-D1BA-4E64-9B6E-A01CF3A7D9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45CA3-E2A7-4841-8461-ACC6688C0D3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2350F7-3815-4440-A6A9-3C2B961E818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2B64A5-FA29-4A63-985A-F9E122871AA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49608-6C8C-4189-85FB-CE13A0D0AF7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8C073F4-E016-47F5-A5CA-E7A1D0BA007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4B09C-5FE3-4E5C-947F-62A8A654A6B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8880D-8C14-414F-9A2C-CAC4CEB7120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98400-A51E-47C6-AB6E-9D2F0FEB44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387C5-D1BA-4E64-9B6E-A01CF3A7D9E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FC77-476A-4B65-AEF2-B88090E8601D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9DFD-7A6B-421E-91AE-F1416F30A7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747BA-49B7-4E32-A9B2-44A226F3221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32093-982A-4E29-84CD-21505EE1816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BBE94-D788-474D-8EEB-6F58D14720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F99F-4257-47F7-B137-92F5C330B80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AFC77-476A-4B65-AEF2-B88090E8601D}" type="datetimeFigureOut">
              <a:rPr lang="en-US"/>
              <a:pPr>
                <a:defRPr/>
              </a:pPr>
              <a:t>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99DFD-7A6B-421E-91AE-F1416F30A7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95DB7-2A11-4E6C-9567-D57EA333CE6B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2DBDE-828A-4ED8-BAC3-0183760B6DD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282A0-E074-4D1F-9892-A88D1283A73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4E828-8872-429C-B31F-81F3904DB6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B5463-834F-40F6-B8E3-F026FE73268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64F8D-F56C-469B-8A33-F67E89A087F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B97F0-D666-463A-99C4-716878AAB3F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1FFF3-B466-42C5-A286-E06D02714B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5714B-483C-45C3-99E0-9DDFC1306F6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34E0C-7D9E-4F01-AF55-2FE14BA7587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9D8F-1676-4F18-A19A-1DC9780C6F79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49CCE-778B-4371-A03A-FDCD62BA79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914400"/>
            <a:ext cx="38100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19500"/>
            <a:ext cx="38100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F9DED-C3AA-40F6-ACE9-AC54436C1C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747BA-49B7-4E32-A9B2-44A226F32216}" type="datetimeFigureOut">
              <a:rPr lang="en-US"/>
              <a:pPr>
                <a:defRPr/>
              </a:pPr>
              <a:t>2/15/2011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32093-982A-4E29-84CD-21505EE18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BBE94-D788-474D-8EEB-6F58D1472041}" type="datetimeFigureOut">
              <a:rPr lang="en-US"/>
              <a:pPr>
                <a:defRPr/>
              </a:pPr>
              <a:t>2/15/2011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8F99F-4257-47F7-B137-92F5C330B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95DB7-2A11-4E6C-9567-D57EA333CE6B}" type="datetimeFigureOut">
              <a:rPr lang="en-US"/>
              <a:pPr>
                <a:defRPr/>
              </a:pPr>
              <a:t>2/15/2011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2DBDE-828A-4ED8-BAC3-0183760B6D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282A0-E074-4D1F-9892-A88D1283A735}" type="datetimeFigureOut">
              <a:rPr lang="en-US"/>
              <a:pPr>
                <a:defRPr/>
              </a:pPr>
              <a:t>2/15/2011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4E828-8872-429C-B31F-81F3904DB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B5463-834F-40F6-B8E3-F026FE73268E}" type="datetimeFigureOut">
              <a:rPr lang="en-US"/>
              <a:pPr>
                <a:defRPr/>
              </a:pPr>
              <a:t>2/15/2011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64F8D-F56C-469B-8A33-F67E89A08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B97F0-D666-463A-99C4-716878AAB3F2}" type="datetimeFigureOut">
              <a:rPr lang="en-US"/>
              <a:pPr>
                <a:defRPr/>
              </a:pPr>
              <a:t>2/15/2011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1FFF3-B466-42C5-A286-E06D02714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F0A01C-ECC0-4966-AD27-2E8B22F3BDB1}" type="datetimeFigureOut">
              <a:rPr lang="en-US"/>
              <a:pPr>
                <a:defRPr/>
              </a:pPr>
              <a:t>2/15/2011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2F44228-A715-4D35-A686-68263BBDC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DF5AE6-8A69-4042-BE13-937D50248441}" type="slidenum">
              <a:rPr lang="en-US" smtClean="0">
                <a:solidFill>
                  <a:srgbClr val="000000"/>
                </a:solidFill>
                <a:latin typeface="Futura Bk BT" pitchFamily="34" charset="0"/>
              </a:rPr>
              <a:pPr/>
              <a:t>‹#›</a:t>
            </a:fld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Futura Bk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0F0A01C-ECC0-4966-AD27-2E8B22F3BDB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2/15/2011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2F44228-A715-4D35-A686-68263BBDC78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hyperlink" Target="http://mathworld.wolfram.com/Point-LineDistance2-Dimensional.html" TargetMode="Externa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5.png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25.png"/><Relationship Id="rId10" Type="http://schemas.openxmlformats.org/officeDocument/2006/relationships/hyperlink" Target="http://en.wikipedia.org/wiki/Rayleigh_quotient" TargetMode="External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oleObject" Target="../embeddings/oleObject2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1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40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1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4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45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46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Fitting and Registration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1447800" y="3352800"/>
            <a:ext cx="6400800" cy="29718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Computer Vision</a:t>
            </a: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CS 543 / ECE 549 </a:t>
            </a: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University of Illinois</a:t>
            </a:r>
          </a:p>
          <a:p>
            <a:pPr eaLnBrk="1" hangingPunct="1"/>
            <a:endParaRPr lang="en-US" smtClean="0">
              <a:solidFill>
                <a:schemeClr val="tx1"/>
              </a:solidFill>
            </a:endParaRPr>
          </a:p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Derek Hoiem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8061325" y="0"/>
            <a:ext cx="10652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02/15/11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 cstate="print"/>
          <a:srcRect r="48769" b="48361"/>
          <a:stretch>
            <a:fillRect/>
          </a:stretch>
        </p:blipFill>
        <p:spPr bwMode="auto">
          <a:xfrm>
            <a:off x="685800" y="2654300"/>
            <a:ext cx="4648200" cy="35179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6003925" y="2181225"/>
            <a:ext cx="1423988" cy="2057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900">
                <a:latin typeface="Algerian" pitchFamily="82" charset="0"/>
              </a:rPr>
              <a:t>A</a:t>
            </a:r>
          </a:p>
        </p:txBody>
      </p:sp>
      <p:sp>
        <p:nvSpPr>
          <p:cNvPr id="73733" name="Oval 5"/>
          <p:cNvSpPr>
            <a:spLocks noChangeArrowheads="1"/>
          </p:cNvSpPr>
          <p:nvPr/>
        </p:nvSpPr>
        <p:spPr bwMode="auto">
          <a:xfrm>
            <a:off x="2819400" y="47879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3124200" y="38735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Oval 7"/>
          <p:cNvSpPr>
            <a:spLocks noChangeArrowheads="1"/>
          </p:cNvSpPr>
          <p:nvPr/>
        </p:nvSpPr>
        <p:spPr bwMode="auto">
          <a:xfrm>
            <a:off x="3810000" y="47117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Oval 8"/>
          <p:cNvSpPr>
            <a:spLocks noChangeArrowheads="1"/>
          </p:cNvSpPr>
          <p:nvPr/>
        </p:nvSpPr>
        <p:spPr bwMode="auto">
          <a:xfrm>
            <a:off x="3352800" y="46355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5943600" y="37211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Oval 10"/>
          <p:cNvSpPr>
            <a:spLocks noChangeArrowheads="1"/>
          </p:cNvSpPr>
          <p:nvPr/>
        </p:nvSpPr>
        <p:spPr bwMode="auto">
          <a:xfrm>
            <a:off x="6477000" y="25781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Oval 11"/>
          <p:cNvSpPr>
            <a:spLocks noChangeArrowheads="1"/>
          </p:cNvSpPr>
          <p:nvPr/>
        </p:nvSpPr>
        <p:spPr bwMode="auto">
          <a:xfrm>
            <a:off x="6705600" y="33401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Oval 12"/>
          <p:cNvSpPr>
            <a:spLocks noChangeArrowheads="1"/>
          </p:cNvSpPr>
          <p:nvPr/>
        </p:nvSpPr>
        <p:spPr bwMode="auto">
          <a:xfrm>
            <a:off x="7162800" y="36449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 flipV="1">
            <a:off x="3427413" y="2801938"/>
            <a:ext cx="2897187" cy="1069975"/>
          </a:xfrm>
          <a:prstGeom prst="line">
            <a:avLst/>
          </a:prstGeom>
          <a:noFill/>
          <a:ln w="38100">
            <a:solidFill>
              <a:srgbClr val="3366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 flipV="1">
            <a:off x="3505200" y="3492500"/>
            <a:ext cx="3048000" cy="1143000"/>
          </a:xfrm>
          <a:prstGeom prst="line">
            <a:avLst/>
          </a:prstGeom>
          <a:noFill/>
          <a:ln w="38100">
            <a:solidFill>
              <a:srgbClr val="3366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43" name="Line 15"/>
          <p:cNvSpPr>
            <a:spLocks noChangeShapeType="1"/>
          </p:cNvSpPr>
          <p:nvPr/>
        </p:nvSpPr>
        <p:spPr bwMode="auto">
          <a:xfrm flipV="1">
            <a:off x="4114800" y="3797300"/>
            <a:ext cx="2971800" cy="914400"/>
          </a:xfrm>
          <a:prstGeom prst="line">
            <a:avLst/>
          </a:prstGeom>
          <a:noFill/>
          <a:ln w="38100">
            <a:solidFill>
              <a:srgbClr val="3366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 flipV="1">
            <a:off x="3124200" y="3873500"/>
            <a:ext cx="2743200" cy="990600"/>
          </a:xfrm>
          <a:prstGeom prst="line">
            <a:avLst/>
          </a:prstGeom>
          <a:noFill/>
          <a:ln w="38100">
            <a:solidFill>
              <a:srgbClr val="3366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Critical issues: intra-class variability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609600" y="1143000"/>
            <a:ext cx="77877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“All models are wrong, but some are useful.”  Box and Draper 1979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867415" y="6550223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Silvio Savarese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tomasi1"/>
          <p:cNvPicPr>
            <a:picLocks noChangeAspect="1" noChangeArrowheads="1"/>
          </p:cNvPicPr>
          <p:nvPr/>
        </p:nvPicPr>
        <p:blipFill>
          <a:blip r:embed="rId2" cstate="print"/>
          <a:srcRect r="54150" b="56061"/>
          <a:stretch>
            <a:fillRect/>
          </a:stretch>
        </p:blipFill>
        <p:spPr bwMode="auto">
          <a:xfrm>
            <a:off x="914400" y="2152650"/>
            <a:ext cx="2927350" cy="2927350"/>
          </a:xfrm>
          <a:prstGeom prst="rect">
            <a:avLst/>
          </a:prstGeom>
          <a:noFill/>
        </p:spPr>
      </p:pic>
      <p:pic>
        <p:nvPicPr>
          <p:cNvPr id="68611" name="Picture 3" descr="tomasi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5138" y="2185988"/>
            <a:ext cx="3141662" cy="2995612"/>
          </a:xfrm>
          <a:prstGeom prst="rect">
            <a:avLst/>
          </a:prstGeom>
          <a:noFill/>
        </p:spPr>
      </p:pic>
      <p:sp>
        <p:nvSpPr>
          <p:cNvPr id="68612" name="Freeform 4"/>
          <p:cNvSpPr>
            <a:spLocks/>
          </p:cNvSpPr>
          <p:nvPr/>
        </p:nvSpPr>
        <p:spPr bwMode="auto">
          <a:xfrm>
            <a:off x="1117600" y="3765550"/>
            <a:ext cx="1417638" cy="1308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2" y="0"/>
              </a:cxn>
              <a:cxn ang="0">
                <a:pos x="672" y="624"/>
              </a:cxn>
              <a:cxn ang="0">
                <a:pos x="0" y="624"/>
              </a:cxn>
              <a:cxn ang="0">
                <a:pos x="0" y="0"/>
              </a:cxn>
            </a:cxnLst>
            <a:rect l="0" t="0" r="r" b="b"/>
            <a:pathLst>
              <a:path w="672" h="624">
                <a:moveTo>
                  <a:pt x="0" y="0"/>
                </a:moveTo>
                <a:lnTo>
                  <a:pt x="672" y="0"/>
                </a:lnTo>
                <a:lnTo>
                  <a:pt x="672" y="624"/>
                </a:lnTo>
                <a:lnTo>
                  <a:pt x="0" y="624"/>
                </a:lnTo>
                <a:lnTo>
                  <a:pt x="0" y="0"/>
                </a:lnTo>
                <a:close/>
              </a:path>
            </a:pathLst>
          </a:custGeom>
          <a:noFill/>
          <a:ln w="50800" cap="flat" cmpd="sng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3" name="Freeform 5"/>
          <p:cNvSpPr>
            <a:spLocks/>
          </p:cNvSpPr>
          <p:nvPr/>
        </p:nvSpPr>
        <p:spPr bwMode="auto">
          <a:xfrm>
            <a:off x="6251575" y="3297238"/>
            <a:ext cx="908050" cy="1614487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48" y="336"/>
              </a:cxn>
              <a:cxn ang="0">
                <a:pos x="432" y="768"/>
              </a:cxn>
              <a:cxn ang="0">
                <a:pos x="432" y="480"/>
              </a:cxn>
              <a:cxn ang="0">
                <a:pos x="0" y="48"/>
              </a:cxn>
            </a:cxnLst>
            <a:rect l="0" t="0" r="r" b="b"/>
            <a:pathLst>
              <a:path w="432" h="768">
                <a:moveTo>
                  <a:pt x="48" y="0"/>
                </a:moveTo>
                <a:lnTo>
                  <a:pt x="48" y="336"/>
                </a:lnTo>
                <a:lnTo>
                  <a:pt x="432" y="768"/>
                </a:lnTo>
                <a:lnTo>
                  <a:pt x="432" y="480"/>
                </a:lnTo>
                <a:lnTo>
                  <a:pt x="0" y="48"/>
                </a:lnTo>
              </a:path>
            </a:pathLst>
          </a:custGeom>
          <a:noFill/>
          <a:ln w="50800" cap="flat" cmpd="sng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4" name="Freeform 6"/>
          <p:cNvSpPr>
            <a:spLocks/>
          </p:cNvSpPr>
          <p:nvPr/>
        </p:nvSpPr>
        <p:spPr bwMode="auto">
          <a:xfrm>
            <a:off x="3048000" y="4953000"/>
            <a:ext cx="28194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0" y="336"/>
              </a:cxn>
              <a:cxn ang="0">
                <a:pos x="1776" y="0"/>
              </a:cxn>
            </a:cxnLst>
            <a:rect l="0" t="0" r="r" b="b"/>
            <a:pathLst>
              <a:path w="1776" h="336">
                <a:moveTo>
                  <a:pt x="0" y="0"/>
                </a:moveTo>
                <a:cubicBezTo>
                  <a:pt x="332" y="168"/>
                  <a:pt x="664" y="336"/>
                  <a:pt x="960" y="336"/>
                </a:cubicBezTo>
                <a:cubicBezTo>
                  <a:pt x="1256" y="336"/>
                  <a:pt x="1516" y="168"/>
                  <a:pt x="1776" y="0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3489325" y="5603875"/>
            <a:ext cx="4127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H</a:t>
            </a:r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1447800" y="41148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Oval 9"/>
          <p:cNvSpPr>
            <a:spLocks noChangeArrowheads="1"/>
          </p:cNvSpPr>
          <p:nvPr/>
        </p:nvSpPr>
        <p:spPr bwMode="auto">
          <a:xfrm>
            <a:off x="1905000" y="41148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2438400" y="36576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1066800" y="36576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Oval 12"/>
          <p:cNvSpPr>
            <a:spLocks noChangeArrowheads="1"/>
          </p:cNvSpPr>
          <p:nvPr/>
        </p:nvSpPr>
        <p:spPr bwMode="auto">
          <a:xfrm>
            <a:off x="1066800" y="49530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Oval 13"/>
          <p:cNvSpPr>
            <a:spLocks noChangeArrowheads="1"/>
          </p:cNvSpPr>
          <p:nvPr/>
        </p:nvSpPr>
        <p:spPr bwMode="auto">
          <a:xfrm>
            <a:off x="1905000" y="48006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Oval 14"/>
          <p:cNvSpPr>
            <a:spLocks noChangeArrowheads="1"/>
          </p:cNvSpPr>
          <p:nvPr/>
        </p:nvSpPr>
        <p:spPr bwMode="auto">
          <a:xfrm>
            <a:off x="2209800" y="44196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Oval 15"/>
          <p:cNvSpPr>
            <a:spLocks noChangeArrowheads="1"/>
          </p:cNvSpPr>
          <p:nvPr/>
        </p:nvSpPr>
        <p:spPr bwMode="auto">
          <a:xfrm>
            <a:off x="6553200" y="39624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Oval 16"/>
          <p:cNvSpPr>
            <a:spLocks noChangeArrowheads="1"/>
          </p:cNvSpPr>
          <p:nvPr/>
        </p:nvSpPr>
        <p:spPr bwMode="auto">
          <a:xfrm>
            <a:off x="6781800" y="41148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Oval 17"/>
          <p:cNvSpPr>
            <a:spLocks noChangeArrowheads="1"/>
          </p:cNvSpPr>
          <p:nvPr/>
        </p:nvSpPr>
        <p:spPr bwMode="auto">
          <a:xfrm>
            <a:off x="6324600" y="35052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Oval 18"/>
          <p:cNvSpPr>
            <a:spLocks noChangeArrowheads="1"/>
          </p:cNvSpPr>
          <p:nvPr/>
        </p:nvSpPr>
        <p:spPr bwMode="auto">
          <a:xfrm>
            <a:off x="6248400" y="39624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Oval 19"/>
          <p:cNvSpPr>
            <a:spLocks noChangeArrowheads="1"/>
          </p:cNvSpPr>
          <p:nvPr/>
        </p:nvSpPr>
        <p:spPr bwMode="auto">
          <a:xfrm>
            <a:off x="6934200" y="43434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Oval 21"/>
          <p:cNvSpPr>
            <a:spLocks noChangeArrowheads="1"/>
          </p:cNvSpPr>
          <p:nvPr/>
        </p:nvSpPr>
        <p:spPr bwMode="auto">
          <a:xfrm>
            <a:off x="6705600" y="43434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Oval 25"/>
          <p:cNvSpPr>
            <a:spLocks noChangeArrowheads="1"/>
          </p:cNvSpPr>
          <p:nvPr/>
        </p:nvSpPr>
        <p:spPr bwMode="auto">
          <a:xfrm>
            <a:off x="7543800" y="34290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Critical issues: outliers</a:t>
            </a:r>
            <a:endParaRPr lang="en-US" sz="4000" dirty="0"/>
          </a:p>
        </p:txBody>
      </p:sp>
      <p:sp>
        <p:nvSpPr>
          <p:cNvPr id="24" name="TextBox 23"/>
          <p:cNvSpPr txBox="1"/>
          <p:nvPr/>
        </p:nvSpPr>
        <p:spPr>
          <a:xfrm>
            <a:off x="6867415" y="6550223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Silvio Savarese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0" y="1752600"/>
            <a:ext cx="5000625" cy="2471738"/>
            <a:chOff x="498" y="1116"/>
            <a:chExt cx="4638" cy="2292"/>
          </a:xfrm>
        </p:grpSpPr>
        <p:sp>
          <p:nvSpPr>
            <p:cNvPr id="70659" name="Line 3"/>
            <p:cNvSpPr>
              <a:spLocks noChangeShapeType="1"/>
            </p:cNvSpPr>
            <p:nvPr/>
          </p:nvSpPr>
          <p:spPr bwMode="auto">
            <a:xfrm flipV="1">
              <a:off x="2844" y="2907"/>
              <a:ext cx="573" cy="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660" name="Line 4"/>
            <p:cNvSpPr>
              <a:spLocks noChangeShapeType="1"/>
            </p:cNvSpPr>
            <p:nvPr/>
          </p:nvSpPr>
          <p:spPr bwMode="auto">
            <a:xfrm>
              <a:off x="2056" y="1976"/>
              <a:ext cx="501" cy="10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661" name="Line 5"/>
            <p:cNvSpPr>
              <a:spLocks noChangeShapeType="1"/>
            </p:cNvSpPr>
            <p:nvPr/>
          </p:nvSpPr>
          <p:spPr bwMode="auto">
            <a:xfrm>
              <a:off x="576" y="1872"/>
              <a:ext cx="692" cy="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0662" name="Line 6"/>
            <p:cNvSpPr>
              <a:spLocks noChangeShapeType="1"/>
            </p:cNvSpPr>
            <p:nvPr/>
          </p:nvSpPr>
          <p:spPr bwMode="auto">
            <a:xfrm flipH="1" flipV="1">
              <a:off x="4062" y="1546"/>
              <a:ext cx="71" cy="7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663" name="Line 7"/>
            <p:cNvSpPr>
              <a:spLocks noChangeShapeType="1"/>
            </p:cNvSpPr>
            <p:nvPr/>
          </p:nvSpPr>
          <p:spPr bwMode="auto">
            <a:xfrm flipV="1">
              <a:off x="2772" y="2405"/>
              <a:ext cx="2" cy="5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0664" name="Line 8"/>
            <p:cNvSpPr>
              <a:spLocks noChangeShapeType="1"/>
            </p:cNvSpPr>
            <p:nvPr/>
          </p:nvSpPr>
          <p:spPr bwMode="auto">
            <a:xfrm flipV="1">
              <a:off x="3417" y="1546"/>
              <a:ext cx="401" cy="1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0665" name="Line 9"/>
            <p:cNvSpPr>
              <a:spLocks noChangeShapeType="1"/>
            </p:cNvSpPr>
            <p:nvPr/>
          </p:nvSpPr>
          <p:spPr bwMode="auto">
            <a:xfrm flipH="1" flipV="1">
              <a:off x="4205" y="1617"/>
              <a:ext cx="716" cy="6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666" name="Line 10"/>
            <p:cNvSpPr>
              <a:spLocks noChangeShapeType="1"/>
            </p:cNvSpPr>
            <p:nvPr/>
          </p:nvSpPr>
          <p:spPr bwMode="auto">
            <a:xfrm flipH="1" flipV="1">
              <a:off x="4706" y="2405"/>
              <a:ext cx="0" cy="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667" name="Line 11"/>
            <p:cNvSpPr>
              <a:spLocks noChangeShapeType="1"/>
            </p:cNvSpPr>
            <p:nvPr/>
          </p:nvSpPr>
          <p:spPr bwMode="auto">
            <a:xfrm flipH="1" flipV="1">
              <a:off x="3345" y="1761"/>
              <a:ext cx="143" cy="10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668" name="Line 12"/>
            <p:cNvSpPr>
              <a:spLocks noChangeShapeType="1"/>
            </p:cNvSpPr>
            <p:nvPr/>
          </p:nvSpPr>
          <p:spPr bwMode="auto">
            <a:xfrm flipH="1">
              <a:off x="3985" y="3122"/>
              <a:ext cx="3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669" name="Line 13"/>
            <p:cNvSpPr>
              <a:spLocks noChangeShapeType="1"/>
            </p:cNvSpPr>
            <p:nvPr/>
          </p:nvSpPr>
          <p:spPr bwMode="auto">
            <a:xfrm flipH="1" flipV="1">
              <a:off x="1411" y="1331"/>
              <a:ext cx="2" cy="5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670" name="Line 14"/>
            <p:cNvSpPr>
              <a:spLocks noChangeShapeType="1"/>
            </p:cNvSpPr>
            <p:nvPr/>
          </p:nvSpPr>
          <p:spPr bwMode="auto">
            <a:xfrm>
              <a:off x="2271" y="1977"/>
              <a:ext cx="401" cy="1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0671" name="Line 15"/>
            <p:cNvSpPr>
              <a:spLocks noChangeShapeType="1"/>
            </p:cNvSpPr>
            <p:nvPr/>
          </p:nvSpPr>
          <p:spPr bwMode="auto">
            <a:xfrm flipV="1">
              <a:off x="4133" y="2405"/>
              <a:ext cx="481" cy="2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0672" name="Line 16"/>
            <p:cNvSpPr>
              <a:spLocks noChangeShapeType="1"/>
            </p:cNvSpPr>
            <p:nvPr/>
          </p:nvSpPr>
          <p:spPr bwMode="auto">
            <a:xfrm flipV="1">
              <a:off x="1411" y="1689"/>
              <a:ext cx="645" cy="5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0673" name="Line 17"/>
            <p:cNvSpPr>
              <a:spLocks noChangeShapeType="1"/>
            </p:cNvSpPr>
            <p:nvPr/>
          </p:nvSpPr>
          <p:spPr bwMode="auto">
            <a:xfrm>
              <a:off x="3130" y="2340"/>
              <a:ext cx="788" cy="2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0674" name="Line 18"/>
            <p:cNvSpPr>
              <a:spLocks noChangeShapeType="1"/>
            </p:cNvSpPr>
            <p:nvPr/>
          </p:nvSpPr>
          <p:spPr bwMode="auto">
            <a:xfrm flipV="1">
              <a:off x="2199" y="1617"/>
              <a:ext cx="860" cy="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0675" name="Line 19"/>
            <p:cNvSpPr>
              <a:spLocks noChangeShapeType="1"/>
            </p:cNvSpPr>
            <p:nvPr/>
          </p:nvSpPr>
          <p:spPr bwMode="auto">
            <a:xfrm>
              <a:off x="3202" y="1546"/>
              <a:ext cx="1074" cy="15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0676" name="Line 20"/>
            <p:cNvSpPr>
              <a:spLocks noChangeShapeType="1"/>
            </p:cNvSpPr>
            <p:nvPr/>
          </p:nvSpPr>
          <p:spPr bwMode="auto">
            <a:xfrm>
              <a:off x="1483" y="2620"/>
              <a:ext cx="1192" cy="4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0677" name="Line 21"/>
            <p:cNvSpPr>
              <a:spLocks noChangeShapeType="1"/>
            </p:cNvSpPr>
            <p:nvPr/>
          </p:nvSpPr>
          <p:spPr bwMode="auto">
            <a:xfrm>
              <a:off x="1554" y="2334"/>
              <a:ext cx="129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0678" name="Line 22"/>
            <p:cNvSpPr>
              <a:spLocks noChangeShapeType="1"/>
            </p:cNvSpPr>
            <p:nvPr/>
          </p:nvSpPr>
          <p:spPr bwMode="auto">
            <a:xfrm flipV="1">
              <a:off x="767" y="1259"/>
              <a:ext cx="528" cy="2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70679" name="Freeform 23"/>
            <p:cNvSpPr>
              <a:spLocks/>
            </p:cNvSpPr>
            <p:nvPr/>
          </p:nvSpPr>
          <p:spPr bwMode="auto">
            <a:xfrm>
              <a:off x="3847" y="2334"/>
              <a:ext cx="391" cy="573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672" y="0"/>
                </a:cxn>
                <a:cxn ang="0">
                  <a:pos x="672" y="864"/>
                </a:cxn>
                <a:cxn ang="0">
                  <a:pos x="0" y="1056"/>
                </a:cxn>
                <a:cxn ang="0">
                  <a:pos x="0" y="192"/>
                </a:cxn>
              </a:cxnLst>
              <a:rect l="0" t="0" r="r" b="b"/>
              <a:pathLst>
                <a:path w="672" h="1056">
                  <a:moveTo>
                    <a:pt x="0" y="192"/>
                  </a:moveTo>
                  <a:lnTo>
                    <a:pt x="672" y="0"/>
                  </a:lnTo>
                  <a:lnTo>
                    <a:pt x="672" y="864"/>
                  </a:lnTo>
                  <a:lnTo>
                    <a:pt x="0" y="1056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008000"/>
            </a:solidFill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 rot="-134143">
              <a:off x="1125" y="1802"/>
              <a:ext cx="401" cy="1033"/>
              <a:chOff x="4368" y="2688"/>
              <a:chExt cx="384" cy="1056"/>
            </a:xfrm>
          </p:grpSpPr>
          <p:sp>
            <p:nvSpPr>
              <p:cNvPr id="70681" name="Freeform 25"/>
              <p:cNvSpPr>
                <a:spLocks/>
              </p:cNvSpPr>
              <p:nvPr/>
            </p:nvSpPr>
            <p:spPr bwMode="auto">
              <a:xfrm>
                <a:off x="4368" y="2688"/>
                <a:ext cx="384" cy="10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6" y="144"/>
                  </a:cxn>
                  <a:cxn ang="0">
                    <a:pos x="336" y="960"/>
                  </a:cxn>
                  <a:cxn ang="0">
                    <a:pos x="0" y="816"/>
                  </a:cxn>
                  <a:cxn ang="0">
                    <a:pos x="0" y="0"/>
                  </a:cxn>
                </a:cxnLst>
                <a:rect l="0" t="0" r="r" b="b"/>
                <a:pathLst>
                  <a:path w="336" h="960">
                    <a:moveTo>
                      <a:pt x="0" y="0"/>
                    </a:moveTo>
                    <a:lnTo>
                      <a:pt x="336" y="144"/>
                    </a:lnTo>
                    <a:lnTo>
                      <a:pt x="336" y="960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CFF"/>
              </a:solidFill>
              <a:ln w="2540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70682" name="Picture 26" descr="part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8000" t="23000" r="44000" b="20000"/>
              <a:stretch>
                <a:fillRect/>
              </a:stretch>
            </p:blipFill>
            <p:spPr bwMode="auto">
              <a:xfrm>
                <a:off x="4416" y="2784"/>
                <a:ext cx="288" cy="912"/>
              </a:xfrm>
              <a:prstGeom prst="rect">
                <a:avLst/>
              </a:prstGeom>
              <a:noFill/>
            </p:spPr>
          </p:pic>
        </p:grpSp>
        <p:sp>
          <p:nvSpPr>
            <p:cNvPr id="70683" name="Freeform 27"/>
            <p:cNvSpPr>
              <a:spLocks/>
            </p:cNvSpPr>
            <p:nvPr/>
          </p:nvSpPr>
          <p:spPr bwMode="auto">
            <a:xfrm rot="-327350">
              <a:off x="2414" y="2620"/>
              <a:ext cx="506" cy="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288"/>
                </a:cxn>
                <a:cxn ang="0">
                  <a:pos x="480" y="912"/>
                </a:cxn>
                <a:cxn ang="0">
                  <a:pos x="0" y="624"/>
                </a:cxn>
                <a:cxn ang="0">
                  <a:pos x="0" y="0"/>
                </a:cxn>
              </a:cxnLst>
              <a:rect l="0" t="0" r="r" b="b"/>
              <a:pathLst>
                <a:path w="480" h="912">
                  <a:moveTo>
                    <a:pt x="0" y="0"/>
                  </a:moveTo>
                  <a:lnTo>
                    <a:pt x="480" y="288"/>
                  </a:lnTo>
                  <a:lnTo>
                    <a:pt x="480" y="912"/>
                  </a:lnTo>
                  <a:lnTo>
                    <a:pt x="0" y="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 w="2540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684" name="Freeform 28"/>
            <p:cNvSpPr>
              <a:spLocks/>
            </p:cNvSpPr>
            <p:nvPr/>
          </p:nvSpPr>
          <p:spPr bwMode="auto">
            <a:xfrm>
              <a:off x="4563" y="2047"/>
              <a:ext cx="573" cy="573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1248" y="0"/>
                </a:cxn>
                <a:cxn ang="0">
                  <a:pos x="1296" y="960"/>
                </a:cxn>
                <a:cxn ang="0">
                  <a:pos x="48" y="1296"/>
                </a:cxn>
                <a:cxn ang="0">
                  <a:pos x="0" y="336"/>
                </a:cxn>
              </a:cxnLst>
              <a:rect l="0" t="0" r="r" b="b"/>
              <a:pathLst>
                <a:path w="1296" h="1296">
                  <a:moveTo>
                    <a:pt x="0" y="336"/>
                  </a:moveTo>
                  <a:lnTo>
                    <a:pt x="1248" y="0"/>
                  </a:lnTo>
                  <a:lnTo>
                    <a:pt x="1296" y="960"/>
                  </a:lnTo>
                  <a:lnTo>
                    <a:pt x="48" y="1296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rgbClr val="99CC00"/>
            </a:solidFill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pic>
          <p:nvPicPr>
            <p:cNvPr id="70685" name="Picture 29" descr="part8"/>
            <p:cNvPicPr>
              <a:picLocks noChangeAspect="1" noChangeArrowheads="1"/>
            </p:cNvPicPr>
            <p:nvPr/>
          </p:nvPicPr>
          <p:blipFill>
            <a:blip r:embed="rId4" cstate="print">
              <a:lum bright="-6000" contrast="-18000"/>
            </a:blip>
            <a:srcRect l="14000" t="20000" r="23000" b="20000"/>
            <a:stretch>
              <a:fillRect/>
            </a:stretch>
          </p:blipFill>
          <p:spPr bwMode="auto">
            <a:xfrm>
              <a:off x="4584" y="2089"/>
              <a:ext cx="531" cy="505"/>
            </a:xfrm>
            <a:prstGeom prst="rect">
              <a:avLst/>
            </a:prstGeom>
            <a:noFill/>
          </p:spPr>
        </p:pic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3847" y="2692"/>
              <a:ext cx="1074" cy="635"/>
              <a:chOff x="-576" y="3216"/>
              <a:chExt cx="2352" cy="1392"/>
            </a:xfrm>
          </p:grpSpPr>
          <p:sp>
            <p:nvSpPr>
              <p:cNvPr id="70687" name="Freeform 31"/>
              <p:cNvSpPr>
                <a:spLocks/>
              </p:cNvSpPr>
              <p:nvPr/>
            </p:nvSpPr>
            <p:spPr bwMode="auto">
              <a:xfrm>
                <a:off x="-528" y="3216"/>
                <a:ext cx="2304" cy="1392"/>
              </a:xfrm>
              <a:custGeom>
                <a:avLst/>
                <a:gdLst/>
                <a:ahLst/>
                <a:cxnLst>
                  <a:cxn ang="0">
                    <a:pos x="0" y="672"/>
                  </a:cxn>
                  <a:cxn ang="0">
                    <a:pos x="2256" y="0"/>
                  </a:cxn>
                  <a:cxn ang="0">
                    <a:pos x="2304" y="720"/>
                  </a:cxn>
                  <a:cxn ang="0">
                    <a:pos x="48" y="1392"/>
                  </a:cxn>
                  <a:cxn ang="0">
                    <a:pos x="0" y="672"/>
                  </a:cxn>
                </a:cxnLst>
                <a:rect l="0" t="0" r="r" b="b"/>
                <a:pathLst>
                  <a:path w="2304" h="1392">
                    <a:moveTo>
                      <a:pt x="0" y="672"/>
                    </a:moveTo>
                    <a:lnTo>
                      <a:pt x="2256" y="0"/>
                    </a:lnTo>
                    <a:lnTo>
                      <a:pt x="2304" y="720"/>
                    </a:lnTo>
                    <a:lnTo>
                      <a:pt x="48" y="1392"/>
                    </a:lnTo>
                    <a:lnTo>
                      <a:pt x="0" y="672"/>
                    </a:lnTo>
                    <a:close/>
                  </a:path>
                </a:pathLst>
              </a:custGeom>
              <a:solidFill>
                <a:srgbClr val="00FF00"/>
              </a:solidFill>
              <a:ln w="25400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70688" name="Picture 32" descr="part9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t="21001" r="7001" b="31000"/>
              <a:stretch>
                <a:fillRect/>
              </a:stretch>
            </p:blipFill>
            <p:spPr bwMode="auto">
              <a:xfrm rot="-279817">
                <a:off x="-576" y="3312"/>
                <a:ext cx="2352" cy="1213"/>
              </a:xfrm>
              <a:prstGeom prst="rect">
                <a:avLst/>
              </a:prstGeom>
              <a:noFill/>
            </p:spPr>
          </p:pic>
        </p:grpSp>
        <p:sp>
          <p:nvSpPr>
            <p:cNvPr id="70689" name="Freeform 33"/>
            <p:cNvSpPr>
              <a:spLocks/>
            </p:cNvSpPr>
            <p:nvPr/>
          </p:nvSpPr>
          <p:spPr bwMode="auto">
            <a:xfrm>
              <a:off x="498" y="1331"/>
              <a:ext cx="483" cy="9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4" y="240"/>
                </a:cxn>
                <a:cxn ang="0">
                  <a:pos x="624" y="1200"/>
                </a:cxn>
                <a:cxn ang="0">
                  <a:pos x="0" y="960"/>
                </a:cxn>
                <a:cxn ang="0">
                  <a:pos x="0" y="0"/>
                </a:cxn>
              </a:cxnLst>
              <a:rect l="0" t="0" r="r" b="b"/>
              <a:pathLst>
                <a:path w="624" h="1200">
                  <a:moveTo>
                    <a:pt x="0" y="0"/>
                  </a:moveTo>
                  <a:lnTo>
                    <a:pt x="624" y="240"/>
                  </a:lnTo>
                  <a:lnTo>
                    <a:pt x="624" y="1200"/>
                  </a:lnTo>
                  <a:lnTo>
                    <a:pt x="0" y="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CC"/>
            </a:solidFill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690" name="Freeform 34"/>
            <p:cNvSpPr>
              <a:spLocks/>
            </p:cNvSpPr>
            <p:nvPr/>
          </p:nvSpPr>
          <p:spPr bwMode="auto">
            <a:xfrm>
              <a:off x="1134" y="1116"/>
              <a:ext cx="364" cy="6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144"/>
                </a:cxn>
                <a:cxn ang="0">
                  <a:pos x="528" y="1008"/>
                </a:cxn>
                <a:cxn ang="0">
                  <a:pos x="48" y="864"/>
                </a:cxn>
                <a:cxn ang="0">
                  <a:pos x="0" y="0"/>
                </a:cxn>
              </a:cxnLst>
              <a:rect l="0" t="0" r="r" b="b"/>
              <a:pathLst>
                <a:path w="528" h="1008">
                  <a:moveTo>
                    <a:pt x="0" y="0"/>
                  </a:moveTo>
                  <a:lnTo>
                    <a:pt x="480" y="144"/>
                  </a:lnTo>
                  <a:lnTo>
                    <a:pt x="528" y="1008"/>
                  </a:lnTo>
                  <a:lnTo>
                    <a:pt x="48" y="8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FF"/>
            </a:solidFill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691" name="Rectangle 35"/>
            <p:cNvSpPr>
              <a:spLocks noChangeArrowheads="1"/>
            </p:cNvSpPr>
            <p:nvPr/>
          </p:nvSpPr>
          <p:spPr bwMode="auto">
            <a:xfrm flipH="1">
              <a:off x="3274" y="2692"/>
              <a:ext cx="501" cy="455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rgbClr val="333333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2" name="Rectangle 36"/>
            <p:cNvSpPr>
              <a:spLocks noChangeArrowheads="1"/>
            </p:cNvSpPr>
            <p:nvPr/>
          </p:nvSpPr>
          <p:spPr bwMode="auto">
            <a:xfrm>
              <a:off x="1929" y="1474"/>
              <a:ext cx="549" cy="645"/>
            </a:xfrm>
            <a:prstGeom prst="rect">
              <a:avLst/>
            </a:prstGeom>
            <a:solidFill>
              <a:srgbClr val="FF9900"/>
            </a:solidFill>
            <a:ln w="25400" algn="ctr">
              <a:solidFill>
                <a:srgbClr val="333333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693" name="Freeform 37"/>
            <p:cNvSpPr>
              <a:spLocks/>
            </p:cNvSpPr>
            <p:nvPr/>
          </p:nvSpPr>
          <p:spPr bwMode="auto">
            <a:xfrm>
              <a:off x="3345" y="1220"/>
              <a:ext cx="1003" cy="541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672" y="672"/>
                </a:cxn>
                <a:cxn ang="0">
                  <a:pos x="1152" y="576"/>
                </a:cxn>
                <a:cxn ang="0">
                  <a:pos x="480" y="0"/>
                </a:cxn>
                <a:cxn ang="0">
                  <a:pos x="0" y="48"/>
                </a:cxn>
              </a:cxnLst>
              <a:rect l="0" t="0" r="r" b="b"/>
              <a:pathLst>
                <a:path w="1152" h="672">
                  <a:moveTo>
                    <a:pt x="0" y="48"/>
                  </a:moveTo>
                  <a:lnTo>
                    <a:pt x="672" y="672"/>
                  </a:lnTo>
                  <a:lnTo>
                    <a:pt x="1152" y="576"/>
                  </a:lnTo>
                  <a:lnTo>
                    <a:pt x="48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C99FF"/>
            </a:solidFill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2629" y="1349"/>
              <a:ext cx="1146" cy="555"/>
              <a:chOff x="384" y="3072"/>
              <a:chExt cx="2016" cy="974"/>
            </a:xfrm>
          </p:grpSpPr>
          <p:sp>
            <p:nvSpPr>
              <p:cNvPr id="70695" name="Freeform 39"/>
              <p:cNvSpPr>
                <a:spLocks/>
              </p:cNvSpPr>
              <p:nvPr/>
            </p:nvSpPr>
            <p:spPr bwMode="auto">
              <a:xfrm>
                <a:off x="384" y="3120"/>
                <a:ext cx="2016" cy="926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1008" y="0"/>
                  </a:cxn>
                  <a:cxn ang="0">
                    <a:pos x="1776" y="624"/>
                  </a:cxn>
                  <a:cxn ang="0">
                    <a:pos x="768" y="816"/>
                  </a:cxn>
                  <a:cxn ang="0">
                    <a:pos x="0" y="144"/>
                  </a:cxn>
                </a:cxnLst>
                <a:rect l="0" t="0" r="r" b="b"/>
                <a:pathLst>
                  <a:path w="1776" h="816">
                    <a:moveTo>
                      <a:pt x="0" y="144"/>
                    </a:moveTo>
                    <a:lnTo>
                      <a:pt x="1008" y="0"/>
                    </a:lnTo>
                    <a:lnTo>
                      <a:pt x="1776" y="624"/>
                    </a:lnTo>
                    <a:lnTo>
                      <a:pt x="768" y="816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00FF"/>
              </a:solidFill>
              <a:ln w="25400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70696" name="Picture 40" descr="part1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t="23000" b="28999"/>
              <a:stretch>
                <a:fillRect/>
              </a:stretch>
            </p:blipFill>
            <p:spPr bwMode="auto">
              <a:xfrm>
                <a:off x="432" y="3072"/>
                <a:ext cx="1968" cy="945"/>
              </a:xfrm>
              <a:prstGeom prst="rect">
                <a:avLst/>
              </a:prstGeom>
              <a:noFill/>
            </p:spPr>
          </p:pic>
        </p:grpSp>
        <p:sp>
          <p:nvSpPr>
            <p:cNvPr id="70697" name="Rectangle 41"/>
            <p:cNvSpPr>
              <a:spLocks noChangeArrowheads="1"/>
            </p:cNvSpPr>
            <p:nvPr/>
          </p:nvSpPr>
          <p:spPr bwMode="auto">
            <a:xfrm>
              <a:off x="2557" y="2047"/>
              <a:ext cx="645" cy="573"/>
            </a:xfrm>
            <a:prstGeom prst="rect">
              <a:avLst/>
            </a:prstGeom>
            <a:solidFill>
              <a:srgbClr val="FFCC00"/>
            </a:solidFill>
            <a:ln w="25400" algn="ctr">
              <a:solidFill>
                <a:srgbClr val="333333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0698" name="Picture 42" descr="p1"/>
            <p:cNvPicPr>
              <a:picLocks noChangeAspect="1" noChangeArrowheads="1"/>
            </p:cNvPicPr>
            <p:nvPr/>
          </p:nvPicPr>
          <p:blipFill>
            <a:blip r:embed="rId7" cstate="print"/>
            <a:srcRect l="24001" t="12000" r="34000" b="22000"/>
            <a:stretch>
              <a:fillRect/>
            </a:stretch>
          </p:blipFill>
          <p:spPr bwMode="auto">
            <a:xfrm>
              <a:off x="2448" y="2688"/>
              <a:ext cx="398" cy="624"/>
            </a:xfrm>
            <a:prstGeom prst="rect">
              <a:avLst/>
            </a:prstGeom>
            <a:noFill/>
          </p:spPr>
        </p:pic>
        <p:pic>
          <p:nvPicPr>
            <p:cNvPr id="70699" name="Picture 43" descr="p2"/>
            <p:cNvPicPr>
              <a:picLocks noChangeAspect="1" noChangeArrowheads="1"/>
            </p:cNvPicPr>
            <p:nvPr/>
          </p:nvPicPr>
          <p:blipFill>
            <a:blip r:embed="rId8" cstate="print"/>
            <a:srcRect l="24001" t="12000" r="31000" b="22000"/>
            <a:stretch>
              <a:fillRect/>
            </a:stretch>
          </p:blipFill>
          <p:spPr bwMode="auto">
            <a:xfrm>
              <a:off x="528" y="1440"/>
              <a:ext cx="458" cy="672"/>
            </a:xfrm>
            <a:prstGeom prst="rect">
              <a:avLst/>
            </a:prstGeom>
            <a:noFill/>
          </p:spPr>
        </p:pic>
        <p:pic>
          <p:nvPicPr>
            <p:cNvPr id="70700" name="Picture 44" descr="p3"/>
            <p:cNvPicPr>
              <a:picLocks noChangeAspect="1" noChangeArrowheads="1"/>
            </p:cNvPicPr>
            <p:nvPr/>
          </p:nvPicPr>
          <p:blipFill>
            <a:blip r:embed="rId9" cstate="print"/>
            <a:srcRect l="33000" t="24001" r="39999" b="22000"/>
            <a:stretch>
              <a:fillRect/>
            </a:stretch>
          </p:blipFill>
          <p:spPr bwMode="auto">
            <a:xfrm rot="-242005">
              <a:off x="1176" y="1200"/>
              <a:ext cx="264" cy="528"/>
            </a:xfrm>
            <a:prstGeom prst="rect">
              <a:avLst/>
            </a:prstGeom>
            <a:noFill/>
          </p:spPr>
        </p:pic>
        <p:pic>
          <p:nvPicPr>
            <p:cNvPr id="70701" name="Picture 45" descr="p4_c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592" y="2118"/>
              <a:ext cx="552" cy="426"/>
            </a:xfrm>
            <a:prstGeom prst="rect">
              <a:avLst/>
            </a:prstGeom>
            <a:noFill/>
          </p:spPr>
        </p:pic>
        <p:pic>
          <p:nvPicPr>
            <p:cNvPr id="70702" name="Picture 46" descr="p5"/>
            <p:cNvPicPr>
              <a:picLocks noChangeAspect="1" noChangeArrowheads="1"/>
            </p:cNvPicPr>
            <p:nvPr/>
          </p:nvPicPr>
          <p:blipFill>
            <a:blip r:embed="rId11" cstate="print"/>
            <a:srcRect l="24001" t="14999" r="31000" b="19000"/>
            <a:stretch>
              <a:fillRect/>
            </a:stretch>
          </p:blipFill>
          <p:spPr bwMode="auto">
            <a:xfrm>
              <a:off x="3840" y="2352"/>
              <a:ext cx="393" cy="576"/>
            </a:xfrm>
            <a:prstGeom prst="rect">
              <a:avLst/>
            </a:prstGeom>
            <a:noFill/>
          </p:spPr>
        </p:pic>
        <p:pic>
          <p:nvPicPr>
            <p:cNvPr id="70703" name="Picture 47" descr="p6_c"/>
            <p:cNvPicPr>
              <a:picLocks noChangeAspect="1" noChangeArrowheads="1"/>
            </p:cNvPicPr>
            <p:nvPr/>
          </p:nvPicPr>
          <p:blipFill>
            <a:blip r:embed="rId12" cstate="print"/>
            <a:srcRect l="11111"/>
            <a:stretch>
              <a:fillRect/>
            </a:stretch>
          </p:blipFill>
          <p:spPr bwMode="auto">
            <a:xfrm>
              <a:off x="3312" y="2736"/>
              <a:ext cx="384" cy="370"/>
            </a:xfrm>
            <a:prstGeom prst="rect">
              <a:avLst/>
            </a:prstGeom>
            <a:noFill/>
          </p:spPr>
        </p:pic>
        <p:pic>
          <p:nvPicPr>
            <p:cNvPr id="70704" name="Picture 48" descr="p7"/>
            <p:cNvPicPr>
              <a:picLocks noChangeAspect="1" noChangeArrowheads="1"/>
            </p:cNvPicPr>
            <p:nvPr/>
          </p:nvPicPr>
          <p:blipFill>
            <a:blip r:embed="rId13" cstate="print"/>
            <a:srcRect l="14999" t="12000" r="13000" b="40001"/>
            <a:stretch>
              <a:fillRect/>
            </a:stretch>
          </p:blipFill>
          <p:spPr bwMode="auto">
            <a:xfrm rot="-189390">
              <a:off x="3456" y="1200"/>
              <a:ext cx="816" cy="544"/>
            </a:xfrm>
            <a:prstGeom prst="rect">
              <a:avLst/>
            </a:prstGeom>
            <a:noFill/>
          </p:spPr>
        </p:pic>
        <p:pic>
          <p:nvPicPr>
            <p:cNvPr id="70705" name="Picture 49" descr="car_A6_H2_S1"/>
            <p:cNvPicPr>
              <a:picLocks noChangeAspect="1" noChangeArrowheads="1"/>
            </p:cNvPicPr>
            <p:nvPr/>
          </p:nvPicPr>
          <p:blipFill>
            <a:blip r:embed="rId14" cstate="print">
              <a:lum bright="18000" contrast="6000"/>
            </a:blip>
            <a:srcRect l="25999" t="26668" r="58000" b="46666"/>
            <a:stretch>
              <a:fillRect/>
            </a:stretch>
          </p:blipFill>
          <p:spPr bwMode="auto">
            <a:xfrm>
              <a:off x="2016" y="1537"/>
              <a:ext cx="422" cy="527"/>
            </a:xfrm>
            <a:prstGeom prst="rect">
              <a:avLst/>
            </a:prstGeom>
            <a:noFill/>
          </p:spPr>
        </p:pic>
      </p:grpSp>
      <p:pic>
        <p:nvPicPr>
          <p:cNvPr id="70707" name="Picture 51"/>
          <p:cNvPicPr>
            <a:picLocks noChangeAspect="1" noChangeArrowheads="1"/>
          </p:cNvPicPr>
          <p:nvPr/>
        </p:nvPicPr>
        <p:blipFill>
          <a:blip r:embed="rId15" cstate="print"/>
          <a:srcRect t="15686" b="19328"/>
          <a:stretch>
            <a:fillRect/>
          </a:stretch>
        </p:blipFill>
        <p:spPr bwMode="auto">
          <a:xfrm>
            <a:off x="762000" y="4038600"/>
            <a:ext cx="4762500" cy="2209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sp>
        <p:nvSpPr>
          <p:cNvPr id="70708" name="Rectangle 52"/>
          <p:cNvSpPr>
            <a:spLocks noChangeArrowheads="1"/>
          </p:cNvSpPr>
          <p:nvPr/>
        </p:nvSpPr>
        <p:spPr bwMode="auto">
          <a:xfrm>
            <a:off x="1295400" y="4953000"/>
            <a:ext cx="457200" cy="7620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09" name="Rectangle 53"/>
          <p:cNvSpPr>
            <a:spLocks noChangeArrowheads="1"/>
          </p:cNvSpPr>
          <p:nvPr/>
        </p:nvSpPr>
        <p:spPr bwMode="auto">
          <a:xfrm>
            <a:off x="2514600" y="5105400"/>
            <a:ext cx="762000" cy="9144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10" name="Rectangle 54"/>
          <p:cNvSpPr>
            <a:spLocks noChangeArrowheads="1"/>
          </p:cNvSpPr>
          <p:nvPr/>
        </p:nvSpPr>
        <p:spPr bwMode="auto">
          <a:xfrm>
            <a:off x="1219200" y="4419600"/>
            <a:ext cx="304800" cy="457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11" name="Rectangle 55"/>
          <p:cNvSpPr>
            <a:spLocks noChangeArrowheads="1"/>
          </p:cNvSpPr>
          <p:nvPr/>
        </p:nvSpPr>
        <p:spPr bwMode="auto">
          <a:xfrm>
            <a:off x="1752600" y="3962400"/>
            <a:ext cx="457200" cy="6858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12" name="Rectangle 56"/>
          <p:cNvSpPr>
            <a:spLocks noChangeArrowheads="1"/>
          </p:cNvSpPr>
          <p:nvPr/>
        </p:nvSpPr>
        <p:spPr bwMode="auto">
          <a:xfrm>
            <a:off x="2438400" y="4114800"/>
            <a:ext cx="457200" cy="6858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13" name="Rectangle 57"/>
          <p:cNvSpPr>
            <a:spLocks noChangeArrowheads="1"/>
          </p:cNvSpPr>
          <p:nvPr/>
        </p:nvSpPr>
        <p:spPr bwMode="auto">
          <a:xfrm>
            <a:off x="2895600" y="4572000"/>
            <a:ext cx="609600" cy="6858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16" name="Rectangle 60"/>
          <p:cNvSpPr>
            <a:spLocks noChangeArrowheads="1"/>
          </p:cNvSpPr>
          <p:nvPr/>
        </p:nvSpPr>
        <p:spPr bwMode="auto">
          <a:xfrm>
            <a:off x="3124200" y="4114800"/>
            <a:ext cx="609600" cy="5334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17" name="Oval 61"/>
          <p:cNvSpPr>
            <a:spLocks noChangeArrowheads="1"/>
          </p:cNvSpPr>
          <p:nvPr/>
        </p:nvSpPr>
        <p:spPr bwMode="auto">
          <a:xfrm>
            <a:off x="3733800" y="4648200"/>
            <a:ext cx="2895600" cy="1752600"/>
          </a:xfrm>
          <a:prstGeom prst="ellipse">
            <a:avLst/>
          </a:prstGeom>
          <a:solidFill>
            <a:schemeClr val="bg1">
              <a:alpha val="82001"/>
            </a:schemeClr>
          </a:solidFill>
          <a:ln w="25400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14" name="Rectangle 58"/>
          <p:cNvSpPr>
            <a:spLocks noChangeArrowheads="1"/>
          </p:cNvSpPr>
          <p:nvPr/>
        </p:nvSpPr>
        <p:spPr bwMode="auto">
          <a:xfrm>
            <a:off x="4648200" y="4800600"/>
            <a:ext cx="685800" cy="609600"/>
          </a:xfrm>
          <a:prstGeom prst="rect">
            <a:avLst/>
          </a:prstGeom>
          <a:noFill/>
          <a:ln w="38100">
            <a:solidFill>
              <a:srgbClr val="FF99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15" name="Rectangle 59"/>
          <p:cNvSpPr>
            <a:spLocks noChangeArrowheads="1"/>
          </p:cNvSpPr>
          <p:nvPr/>
        </p:nvSpPr>
        <p:spPr bwMode="auto">
          <a:xfrm>
            <a:off x="3962400" y="5334000"/>
            <a:ext cx="1295400" cy="457200"/>
          </a:xfrm>
          <a:prstGeom prst="rect">
            <a:avLst/>
          </a:prstGeom>
          <a:noFill/>
          <a:ln w="38100">
            <a:solidFill>
              <a:srgbClr val="FF99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18" name="Rectangle 62"/>
          <p:cNvSpPr>
            <a:spLocks noChangeArrowheads="1"/>
          </p:cNvSpPr>
          <p:nvPr/>
        </p:nvSpPr>
        <p:spPr bwMode="auto">
          <a:xfrm>
            <a:off x="3810000" y="4114800"/>
            <a:ext cx="609600" cy="5334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19" name="Rectangle 63"/>
          <p:cNvSpPr>
            <a:spLocks noChangeArrowheads="1"/>
          </p:cNvSpPr>
          <p:nvPr/>
        </p:nvSpPr>
        <p:spPr bwMode="auto">
          <a:xfrm>
            <a:off x="3429000" y="4953000"/>
            <a:ext cx="457200" cy="5334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720" name="Rectangle 64"/>
          <p:cNvSpPr>
            <a:spLocks noChangeArrowheads="1"/>
          </p:cNvSpPr>
          <p:nvPr/>
        </p:nvSpPr>
        <p:spPr bwMode="auto">
          <a:xfrm>
            <a:off x="4038600" y="4876800"/>
            <a:ext cx="304800" cy="381000"/>
          </a:xfrm>
          <a:prstGeom prst="rect">
            <a:avLst/>
          </a:prstGeom>
          <a:noFill/>
          <a:ln w="38100">
            <a:solidFill>
              <a:srgbClr val="FF99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Title 6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issues: missing data (occlusions)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867415" y="6550223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Silvio Savarese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and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challenges</a:t>
            </a:r>
          </a:p>
          <a:p>
            <a:pPr lvl="1"/>
            <a:r>
              <a:rPr lang="en-US" dirty="0" smtClean="0"/>
              <a:t>Design a suitable </a:t>
            </a:r>
            <a:r>
              <a:rPr lang="en-US" b="1" dirty="0" smtClean="0"/>
              <a:t>goodness of fit</a:t>
            </a:r>
            <a:r>
              <a:rPr lang="en-US" dirty="0" smtClean="0"/>
              <a:t> measure</a:t>
            </a:r>
          </a:p>
          <a:p>
            <a:pPr lvl="1"/>
            <a:r>
              <a:rPr lang="en-US" dirty="0" smtClean="0"/>
              <a:t>How can we be sure that we have the best?</a:t>
            </a:r>
          </a:p>
          <a:p>
            <a:pPr lvl="2"/>
            <a:r>
              <a:rPr lang="en-US" dirty="0" smtClean="0"/>
              <a:t>Avoid local optima</a:t>
            </a:r>
          </a:p>
          <a:p>
            <a:pPr lvl="1"/>
            <a:r>
              <a:rPr lang="en-US" dirty="0" smtClean="0"/>
              <a:t>How can we find the parameters quickly?</a:t>
            </a:r>
          </a:p>
          <a:p>
            <a:pPr lvl="2"/>
            <a:r>
              <a:rPr lang="en-US" dirty="0" smtClean="0"/>
              <a:t>Find ways to avoid testing all parameters</a:t>
            </a:r>
          </a:p>
          <a:p>
            <a:pPr lvl="1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and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challenges</a:t>
            </a:r>
          </a:p>
          <a:p>
            <a:pPr lvl="1"/>
            <a:r>
              <a:rPr lang="en-US" dirty="0" smtClean="0"/>
              <a:t>Design a suitable </a:t>
            </a:r>
            <a:r>
              <a:rPr lang="en-US" b="1" dirty="0" smtClean="0"/>
              <a:t>goodness of fit</a:t>
            </a:r>
            <a:r>
              <a:rPr lang="en-US" dirty="0" smtClean="0"/>
              <a:t> measure</a:t>
            </a:r>
          </a:p>
          <a:p>
            <a:pPr lvl="2"/>
            <a:r>
              <a:rPr lang="en-US" dirty="0" smtClean="0"/>
              <a:t>Similarity should reflect application goals</a:t>
            </a:r>
          </a:p>
          <a:p>
            <a:pPr lvl="2"/>
            <a:r>
              <a:rPr lang="en-US" dirty="0" smtClean="0"/>
              <a:t>Encode robustness to outliers and noise</a:t>
            </a:r>
          </a:p>
          <a:p>
            <a:pPr lvl="1"/>
            <a:r>
              <a:rPr lang="en-US" dirty="0" smtClean="0"/>
              <a:t>Design an </a:t>
            </a:r>
            <a:r>
              <a:rPr lang="en-US" b="1" dirty="0" smtClean="0"/>
              <a:t>optimization</a:t>
            </a:r>
            <a:r>
              <a:rPr lang="en-US" dirty="0" smtClean="0"/>
              <a:t> method</a:t>
            </a:r>
          </a:p>
          <a:p>
            <a:pPr lvl="2"/>
            <a:r>
              <a:rPr lang="en-US" dirty="0" smtClean="0"/>
              <a:t>Avoid local optima</a:t>
            </a:r>
          </a:p>
          <a:p>
            <a:pPr lvl="2"/>
            <a:r>
              <a:rPr lang="en-US" dirty="0" smtClean="0"/>
              <a:t>Find best parameters quickly</a:t>
            </a:r>
          </a:p>
          <a:p>
            <a:pPr lvl="1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and Alignment: Methods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Global optimization / Search for parameters</a:t>
            </a:r>
          </a:p>
          <a:p>
            <a:pPr lvl="1"/>
            <a:r>
              <a:rPr lang="en-US" dirty="0" smtClean="0"/>
              <a:t>Least squares fit</a:t>
            </a:r>
          </a:p>
          <a:p>
            <a:pPr lvl="1"/>
            <a:r>
              <a:rPr lang="en-US" dirty="0" smtClean="0"/>
              <a:t>Robust least squares</a:t>
            </a:r>
          </a:p>
          <a:p>
            <a:pPr lvl="1"/>
            <a:r>
              <a:rPr lang="en-US" dirty="0" smtClean="0"/>
              <a:t>Iterative closest point (ICP)</a:t>
            </a:r>
          </a:p>
          <a:p>
            <a:endParaRPr lang="en-US" dirty="0" smtClean="0"/>
          </a:p>
          <a:p>
            <a:r>
              <a:rPr lang="en-US" dirty="0" smtClean="0"/>
              <a:t>Hypothesize and test</a:t>
            </a:r>
          </a:p>
          <a:p>
            <a:pPr lvl="1"/>
            <a:r>
              <a:rPr lang="en-US" dirty="0" smtClean="0"/>
              <a:t>Generalized Hough transform</a:t>
            </a:r>
          </a:p>
          <a:p>
            <a:pPr lvl="1"/>
            <a:r>
              <a:rPr lang="en-US" dirty="0" smtClean="0"/>
              <a:t>RANSAC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example: Fitting a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1084263"/>
            <a:ext cx="2514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Least squares line fitting</a:t>
            </a:r>
          </a:p>
        </p:txBody>
      </p:sp>
      <p:sp>
        <p:nvSpPr>
          <p:cNvPr id="3080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/>
            <a:r>
              <a:rPr lang="en-US" sz="2000" smtClean="0"/>
              <a:t>Data: </a:t>
            </a:r>
            <a:r>
              <a:rPr lang="en-US" sz="2000" smtClean="0">
                <a:latin typeface="Times New Roman" pitchFamily="18" charset="0"/>
              </a:rPr>
              <a:t>(</a:t>
            </a:r>
            <a:r>
              <a:rPr lang="en-US" sz="2000" i="1" smtClean="0">
                <a:latin typeface="Times New Roman" pitchFamily="18" charset="0"/>
              </a:rPr>
              <a:t>x</a:t>
            </a:r>
            <a:r>
              <a:rPr lang="en-US" sz="2000" baseline="-25000" smtClean="0">
                <a:latin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</a:rPr>
              <a:t>, </a:t>
            </a:r>
            <a:r>
              <a:rPr lang="en-US" sz="2000" i="1" smtClean="0">
                <a:latin typeface="Times New Roman" pitchFamily="18" charset="0"/>
              </a:rPr>
              <a:t>y</a:t>
            </a:r>
            <a:r>
              <a:rPr lang="en-US" sz="2000" baseline="-25000" smtClean="0">
                <a:latin typeface="Times New Roman" pitchFamily="18" charset="0"/>
              </a:rPr>
              <a:t>1</a:t>
            </a:r>
            <a:r>
              <a:rPr lang="en-US" sz="2000" smtClean="0">
                <a:latin typeface="Times New Roman" pitchFamily="18" charset="0"/>
              </a:rPr>
              <a:t>), …, (</a:t>
            </a:r>
            <a:r>
              <a:rPr lang="en-US" sz="2000" i="1" smtClean="0">
                <a:latin typeface="Times New Roman" pitchFamily="18" charset="0"/>
              </a:rPr>
              <a:t>x</a:t>
            </a:r>
            <a:r>
              <a:rPr lang="en-US" sz="2000" i="1" baseline="-25000" smtClean="0">
                <a:latin typeface="Times New Roman" pitchFamily="18" charset="0"/>
              </a:rPr>
              <a:t>n</a:t>
            </a:r>
            <a:r>
              <a:rPr lang="en-US" sz="2000" smtClean="0">
                <a:latin typeface="Times New Roman" pitchFamily="18" charset="0"/>
              </a:rPr>
              <a:t>, </a:t>
            </a:r>
            <a:r>
              <a:rPr lang="en-US" sz="2000" i="1" smtClean="0">
                <a:latin typeface="Times New Roman" pitchFamily="18" charset="0"/>
              </a:rPr>
              <a:t>y</a:t>
            </a:r>
            <a:r>
              <a:rPr lang="en-US" sz="2000" i="1" baseline="-25000" smtClean="0">
                <a:latin typeface="Times New Roman" pitchFamily="18" charset="0"/>
              </a:rPr>
              <a:t>n</a:t>
            </a:r>
            <a:r>
              <a:rPr lang="en-US" sz="2000" smtClean="0">
                <a:latin typeface="Times New Roman" pitchFamily="18" charset="0"/>
              </a:rPr>
              <a:t>)</a:t>
            </a:r>
          </a:p>
          <a:p>
            <a:pPr marL="0" indent="0"/>
            <a:r>
              <a:rPr lang="en-US" sz="2000" smtClean="0"/>
              <a:t>Line equation: </a:t>
            </a:r>
            <a:r>
              <a:rPr lang="en-US" sz="2000" i="1" smtClean="0">
                <a:latin typeface="Times New Roman" pitchFamily="18" charset="0"/>
              </a:rPr>
              <a:t>y</a:t>
            </a:r>
            <a:r>
              <a:rPr lang="en-US" sz="2000" i="1" baseline="-25000" smtClean="0">
                <a:latin typeface="Times New Roman" pitchFamily="18" charset="0"/>
              </a:rPr>
              <a:t>i</a:t>
            </a:r>
            <a:r>
              <a:rPr lang="en-US" sz="2000" i="1" smtClean="0">
                <a:latin typeface="Times New Roman" pitchFamily="18" charset="0"/>
              </a:rPr>
              <a:t> = m</a:t>
            </a:r>
            <a:r>
              <a:rPr lang="en-US" sz="1200" i="1" smtClean="0">
                <a:latin typeface="Times New Roman" pitchFamily="18" charset="0"/>
              </a:rPr>
              <a:t> </a:t>
            </a:r>
            <a:r>
              <a:rPr lang="en-US" sz="2000" i="1" smtClean="0">
                <a:latin typeface="Times New Roman" pitchFamily="18" charset="0"/>
              </a:rPr>
              <a:t>x</a:t>
            </a:r>
            <a:r>
              <a:rPr lang="en-US" sz="2000" i="1" baseline="-25000" smtClean="0">
                <a:latin typeface="Times New Roman" pitchFamily="18" charset="0"/>
              </a:rPr>
              <a:t>i</a:t>
            </a:r>
            <a:r>
              <a:rPr lang="en-US" sz="2000" i="1" smtClean="0">
                <a:latin typeface="Times New Roman" pitchFamily="18" charset="0"/>
              </a:rPr>
              <a:t> + b</a:t>
            </a:r>
          </a:p>
          <a:p>
            <a:pPr marL="0" indent="0"/>
            <a:r>
              <a:rPr lang="en-US" sz="2000" smtClean="0"/>
              <a:t>Find (</a:t>
            </a:r>
            <a:r>
              <a:rPr lang="en-US" sz="2000" i="1" smtClean="0">
                <a:latin typeface="Times New Roman" pitchFamily="18" charset="0"/>
              </a:rPr>
              <a:t>m</a:t>
            </a:r>
            <a:r>
              <a:rPr lang="en-US" sz="2000" smtClean="0">
                <a:latin typeface="Times New Roman" pitchFamily="18" charset="0"/>
              </a:rPr>
              <a:t>, </a:t>
            </a:r>
            <a:r>
              <a:rPr lang="en-US" sz="2000" i="1" smtClean="0">
                <a:latin typeface="Times New Roman" pitchFamily="18" charset="0"/>
              </a:rPr>
              <a:t>b</a:t>
            </a:r>
            <a:r>
              <a:rPr lang="en-US" sz="2000" smtClean="0"/>
              <a:t>) to minimize </a:t>
            </a:r>
          </a:p>
        </p:txBody>
      </p:sp>
      <p:graphicFrame>
        <p:nvGraphicFramePr>
          <p:cNvPr id="1660933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1143000" y="5029200"/>
          <a:ext cx="3130550" cy="776288"/>
        </p:xfrm>
        <a:graphic>
          <a:graphicData uri="http://schemas.openxmlformats.org/presentationml/2006/ole">
            <p:oleObj spid="_x0000_s142338" name="Equation" r:id="rId5" imgW="1587240" imgH="393480" progId="Equation.3">
              <p:embed/>
            </p:oleObj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784225" y="3013075"/>
          <a:ext cx="7573963" cy="1936750"/>
        </p:xfrm>
        <a:graphic>
          <a:graphicData uri="http://schemas.openxmlformats.org/presentationml/2006/ole">
            <p:oleObj spid="_x0000_s142339" name="Equation" r:id="rId6" imgW="3873240" imgH="990360" progId="Equation.3">
              <p:embed/>
            </p:oleObj>
          </a:graphicData>
        </a:graphic>
      </p:graphicFrame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735013" y="2232025"/>
          <a:ext cx="3178175" cy="619125"/>
        </p:xfrm>
        <a:graphic>
          <a:graphicData uri="http://schemas.openxmlformats.org/presentationml/2006/ole">
            <p:oleObj spid="_x0000_s142340" name="Equation" r:id="rId7" imgW="1498320" imgH="291960" progId="Equation.3">
              <p:embed/>
            </p:oleObj>
          </a:graphicData>
        </a:graphic>
      </p:graphicFrame>
      <p:sp>
        <p:nvSpPr>
          <p:cNvPr id="3082" name="Rectangle 9"/>
          <p:cNvSpPr>
            <a:spLocks noChangeArrowheads="1"/>
          </p:cNvSpPr>
          <p:nvPr/>
        </p:nvSpPr>
        <p:spPr bwMode="auto">
          <a:xfrm>
            <a:off x="6400800" y="1905000"/>
            <a:ext cx="92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(</a:t>
            </a:r>
            <a:r>
              <a:rPr lang="en-US" sz="2400" b="0" i="1">
                <a:latin typeface="Times New Roman" pitchFamily="18" charset="0"/>
              </a:rPr>
              <a:t>x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, </a:t>
            </a:r>
            <a:r>
              <a:rPr lang="en-US" sz="2400" b="0" i="1">
                <a:latin typeface="Times New Roman" pitchFamily="18" charset="0"/>
              </a:rPr>
              <a:t>y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)</a:t>
            </a:r>
          </a:p>
        </p:txBody>
      </p:sp>
      <p:sp>
        <p:nvSpPr>
          <p:cNvPr id="3083" name="Rectangle 10"/>
          <p:cNvSpPr>
            <a:spLocks noChangeArrowheads="1"/>
          </p:cNvSpPr>
          <p:nvPr/>
        </p:nvSpPr>
        <p:spPr bwMode="auto">
          <a:xfrm>
            <a:off x="7162800" y="1066800"/>
            <a:ext cx="1239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i="1">
                <a:latin typeface="Times New Roman" pitchFamily="18" charset="0"/>
              </a:rPr>
              <a:t>y=mx+b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93775" y="6019800"/>
          <a:ext cx="4157663" cy="500063"/>
        </p:xfrm>
        <a:graphic>
          <a:graphicData uri="http://schemas.openxmlformats.org/presentationml/2006/ole">
            <p:oleObj spid="_x0000_s142344" name="Equation" r:id="rId8" imgW="2108160" imgH="2538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638800" y="5334000"/>
            <a:ext cx="312297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Matlab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p = A \ y;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89857" y="6550223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Modified from S. Lazebnik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with “vertical” least squares</a:t>
            </a:r>
          </a:p>
        </p:txBody>
      </p:sp>
      <p:sp>
        <p:nvSpPr>
          <p:cNvPr id="166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4572000" cy="513556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Not rotation-invariant</a:t>
            </a:r>
          </a:p>
          <a:p>
            <a:pPr>
              <a:buFontTx/>
              <a:buChar char="•"/>
            </a:pPr>
            <a:r>
              <a:rPr lang="en-US" dirty="0" smtClean="0"/>
              <a:t>Fails completely for vertical lines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17483" y="6550223"/>
            <a:ext cx="2026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Lazebnik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1084263"/>
            <a:ext cx="2514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29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Total least squares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4343400" cy="2362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+mj-lt"/>
              </a:rPr>
              <a:t>If (</a:t>
            </a:r>
            <a:r>
              <a:rPr lang="en-US" sz="2000" i="1" dirty="0" smtClean="0">
                <a:latin typeface="+mj-lt"/>
              </a:rPr>
              <a:t>a</a:t>
            </a:r>
            <a:r>
              <a:rPr lang="en-US" sz="2000" baseline="30000" dirty="0" smtClean="0">
                <a:latin typeface="+mj-lt"/>
              </a:rPr>
              <a:t>2</a:t>
            </a:r>
            <a:r>
              <a:rPr lang="en-US" sz="2000" i="1" dirty="0" smtClean="0">
                <a:latin typeface="+mj-lt"/>
              </a:rPr>
              <a:t>+b</a:t>
            </a:r>
            <a:r>
              <a:rPr lang="en-US" sz="2000" baseline="30000" dirty="0" smtClean="0">
                <a:latin typeface="+mj-lt"/>
              </a:rPr>
              <a:t>2</a:t>
            </a:r>
            <a:r>
              <a:rPr lang="en-US" sz="2000" i="1" dirty="0" smtClean="0">
                <a:latin typeface="+mj-lt"/>
              </a:rPr>
              <a:t>=</a:t>
            </a:r>
            <a:r>
              <a:rPr lang="en-US" sz="2000" dirty="0" smtClean="0">
                <a:latin typeface="+mj-lt"/>
              </a:rPr>
              <a:t>1) then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Distance between point 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</a:rPr>
              <a:t>x</a:t>
            </a:r>
            <a:r>
              <a:rPr lang="en-US" sz="2000" i="1" baseline="-25000" dirty="0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, </a:t>
            </a:r>
            <a:r>
              <a:rPr lang="en-US" sz="2000" i="1" dirty="0" err="1" smtClean="0">
                <a:latin typeface="Times New Roman" pitchFamily="18" charset="0"/>
              </a:rPr>
              <a:t>y</a:t>
            </a:r>
            <a:r>
              <a:rPr lang="en-US" sz="2000" i="1" baseline="-25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) is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</a:rPr>
              <a:t>	|</a:t>
            </a:r>
            <a:r>
              <a:rPr lang="en-US" sz="2000" i="1" dirty="0" err="1" smtClean="0">
                <a:latin typeface="Times New Roman" pitchFamily="18" charset="0"/>
              </a:rPr>
              <a:t>ax</a:t>
            </a:r>
            <a:r>
              <a:rPr lang="en-US" sz="2000" i="1" baseline="-25000" dirty="0" err="1" smtClean="0">
                <a:latin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</a:rPr>
              <a:t> + </a:t>
            </a:r>
            <a:r>
              <a:rPr lang="en-US" sz="2000" i="1" dirty="0" err="1" smtClean="0">
                <a:latin typeface="Times New Roman" pitchFamily="18" charset="0"/>
              </a:rPr>
              <a:t>by</a:t>
            </a:r>
            <a:r>
              <a:rPr lang="en-US" sz="2000" i="1" baseline="-25000" dirty="0" err="1" smtClean="0">
                <a:latin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</a:rPr>
              <a:t> + c</a:t>
            </a:r>
            <a:r>
              <a:rPr lang="en-US" sz="2000" dirty="0" smtClean="0">
                <a:latin typeface="Times New Roman" pitchFamily="18" charset="0"/>
              </a:rPr>
              <a:t>|</a:t>
            </a:r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>
            <p:ph sz="quarter" idx="2"/>
          </p:nvPr>
        </p:nvGraphicFramePr>
        <p:xfrm>
          <a:off x="5778500" y="2044700"/>
          <a:ext cx="1549400" cy="292100"/>
        </p:xfrm>
        <a:graphic>
          <a:graphicData uri="http://schemas.openxmlformats.org/presentationml/2006/ole">
            <p:oleObj spid="_x0000_s139266" name="Equation" r:id="rId4" imgW="1549080" imgH="291960" progId="Equation.3">
              <p:embed/>
            </p:oleObj>
          </a:graphicData>
        </a:graphic>
      </p:graphicFrame>
      <p:pic>
        <p:nvPicPr>
          <p:cNvPr id="4101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936625"/>
            <a:ext cx="26924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Rectangle 5"/>
          <p:cNvSpPr>
            <a:spLocks noChangeArrowheads="1"/>
          </p:cNvSpPr>
          <p:nvPr/>
        </p:nvSpPr>
        <p:spPr bwMode="auto">
          <a:xfrm>
            <a:off x="6477000" y="1905000"/>
            <a:ext cx="92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(</a:t>
            </a:r>
            <a:r>
              <a:rPr lang="en-US" sz="2400" b="0" i="1">
                <a:latin typeface="Times New Roman" pitchFamily="18" charset="0"/>
              </a:rPr>
              <a:t>x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, </a:t>
            </a:r>
            <a:r>
              <a:rPr lang="en-US" sz="2400" b="0" i="1">
                <a:latin typeface="Times New Roman" pitchFamily="18" charset="0"/>
              </a:rPr>
              <a:t>y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)</a:t>
            </a:r>
          </a:p>
        </p:txBody>
      </p:sp>
      <p:sp>
        <p:nvSpPr>
          <p:cNvPr id="4103" name="Rectangle 6"/>
          <p:cNvSpPr>
            <a:spLocks noChangeArrowheads="1"/>
          </p:cNvSpPr>
          <p:nvPr/>
        </p:nvSpPr>
        <p:spPr bwMode="auto">
          <a:xfrm>
            <a:off x="7162800" y="1066800"/>
            <a:ext cx="16802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i="1" dirty="0" err="1" smtClean="0">
                <a:latin typeface="Times New Roman" pitchFamily="18" charset="0"/>
              </a:rPr>
              <a:t>ax+by+c</a:t>
            </a:r>
            <a:r>
              <a:rPr lang="en-US" sz="2400" b="0" i="1" dirty="0" smtClean="0">
                <a:latin typeface="Times New Roman" pitchFamily="18" charset="0"/>
              </a:rPr>
              <a:t>=0</a:t>
            </a:r>
            <a:endParaRPr lang="en-US" sz="2400" b="0" i="1" dirty="0">
              <a:latin typeface="Times New Roman" pitchFamily="18" charset="0"/>
            </a:endParaRPr>
          </a:p>
        </p:txBody>
      </p:sp>
      <p:sp>
        <p:nvSpPr>
          <p:cNvPr id="4104" name="Rectangle 24"/>
          <p:cNvSpPr>
            <a:spLocks noChangeArrowheads="1"/>
          </p:cNvSpPr>
          <p:nvPr/>
        </p:nvSpPr>
        <p:spPr bwMode="auto">
          <a:xfrm>
            <a:off x="7010400" y="16002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0"/>
              <a:t>Unit normal: </a:t>
            </a:r>
            <a:r>
              <a:rPr lang="en-US" sz="2000" b="0" i="1">
                <a:latin typeface="Times New Roman" pitchFamily="18" charset="0"/>
              </a:rPr>
              <a:t>N=</a:t>
            </a:r>
            <a:r>
              <a:rPr lang="en-US" sz="2000" b="0">
                <a:latin typeface="Times New Roman" pitchFamily="18" charset="0"/>
              </a:rPr>
              <a:t>(</a:t>
            </a:r>
            <a:r>
              <a:rPr lang="en-US" sz="2000" b="0" i="1">
                <a:latin typeface="Times New Roman" pitchFamily="18" charset="0"/>
              </a:rPr>
              <a:t>a, b</a:t>
            </a:r>
            <a:r>
              <a:rPr lang="en-US" sz="2000" b="0">
                <a:latin typeface="Times New Roman" pitchFamily="18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61855" y="0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modified from S. Lazebnik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5800" y="2438400"/>
            <a:ext cx="3276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proof: </a:t>
            </a:r>
            <a:r>
              <a:rPr lang="en-US" sz="1400" dirty="0" smtClean="0">
                <a:hlinkClick r:id="rId6"/>
              </a:rPr>
              <a:t>http://</a:t>
            </a:r>
            <a:r>
              <a:rPr lang="en-US" sz="1400" dirty="0" smtClean="0">
                <a:hlinkClick r:id="rId6"/>
              </a:rPr>
              <a:t>mathworld.wolfram.com/Point-LineDistance2-Dimensional.html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HW 1 due today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HW 2 out on Thursday</a:t>
            </a:r>
          </a:p>
          <a:p>
            <a:pPr lvl="1"/>
            <a:r>
              <a:rPr lang="en-US" dirty="0" smtClean="0"/>
              <a:t>Compute edges and find circles in image using Hough transform</a:t>
            </a:r>
          </a:p>
          <a:p>
            <a:pPr lvl="1"/>
            <a:r>
              <a:rPr lang="en-US" dirty="0" smtClean="0"/>
              <a:t>Create dictionary of texture responses and use it to match texture images</a:t>
            </a:r>
          </a:p>
          <a:p>
            <a:pPr lvl="1"/>
            <a:r>
              <a:rPr lang="en-US" dirty="0" smtClean="0"/>
              <a:t>Derive the EM algorithm for a mixture of </a:t>
            </a:r>
            <a:r>
              <a:rPr lang="en-US" dirty="0" err="1" smtClean="0"/>
              <a:t>multinomials</a:t>
            </a:r>
            <a:endParaRPr lang="en-US" dirty="0" smtClean="0"/>
          </a:p>
          <a:p>
            <a:pPr lvl="1"/>
            <a:r>
              <a:rPr lang="en-US" dirty="0" smtClean="0"/>
              <a:t>Estimate foreground and background color distributions using EM and segment the object </a:t>
            </a:r>
            <a:r>
              <a:rPr lang="en-US" smtClean="0"/>
              <a:t>using graph cuts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Total least squares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4343400" cy="2362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If (</a:t>
            </a:r>
            <a:r>
              <a:rPr lang="en-US" sz="2000" i="1" dirty="0" smtClean="0"/>
              <a:t>a</a:t>
            </a:r>
            <a:r>
              <a:rPr lang="en-US" sz="2000" baseline="30000" dirty="0" smtClean="0"/>
              <a:t>2</a:t>
            </a:r>
            <a:r>
              <a:rPr lang="en-US" sz="2000" i="1" dirty="0" smtClean="0"/>
              <a:t>+b</a:t>
            </a:r>
            <a:r>
              <a:rPr lang="en-US" sz="2000" baseline="30000" dirty="0" smtClean="0"/>
              <a:t>2</a:t>
            </a:r>
            <a:r>
              <a:rPr lang="en-US" sz="2000" i="1" dirty="0" smtClean="0"/>
              <a:t>=</a:t>
            </a:r>
            <a:r>
              <a:rPr lang="en-US" sz="2000" dirty="0" smtClean="0"/>
              <a:t>1) then </a:t>
            </a:r>
          </a:p>
          <a:p>
            <a:pPr marL="0" indent="0">
              <a:buNone/>
            </a:pPr>
            <a:r>
              <a:rPr lang="en-US" sz="2000" dirty="0" smtClean="0"/>
              <a:t>Distance between point 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</a:rPr>
              <a:t>x</a:t>
            </a:r>
            <a:r>
              <a:rPr lang="en-US" sz="2000" i="1" baseline="-25000" dirty="0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, </a:t>
            </a:r>
            <a:r>
              <a:rPr lang="en-US" sz="2000" i="1" dirty="0" err="1" smtClean="0">
                <a:latin typeface="Times New Roman" pitchFamily="18" charset="0"/>
              </a:rPr>
              <a:t>y</a:t>
            </a:r>
            <a:r>
              <a:rPr lang="en-US" sz="2000" i="1" baseline="-25000" dirty="0" err="1" smtClean="0">
                <a:latin typeface="Times New Roman" pitchFamily="18" charset="0"/>
              </a:rPr>
              <a:t>i</a:t>
            </a:r>
            <a:r>
              <a:rPr lang="en-US" sz="2000" dirty="0" smtClean="0">
                <a:latin typeface="Times New Roman" pitchFamily="18" charset="0"/>
              </a:rPr>
              <a:t>) is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</a:rPr>
              <a:t>	|</a:t>
            </a:r>
            <a:r>
              <a:rPr lang="en-US" sz="2000" i="1" dirty="0" err="1" smtClean="0">
                <a:latin typeface="Times New Roman" pitchFamily="18" charset="0"/>
              </a:rPr>
              <a:t>ax</a:t>
            </a:r>
            <a:r>
              <a:rPr lang="en-US" sz="2000" i="1" baseline="-25000" dirty="0" err="1" smtClean="0">
                <a:latin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</a:rPr>
              <a:t> + </a:t>
            </a:r>
            <a:r>
              <a:rPr lang="en-US" sz="2000" i="1" dirty="0" err="1" smtClean="0">
                <a:latin typeface="Times New Roman" pitchFamily="18" charset="0"/>
              </a:rPr>
              <a:t>by</a:t>
            </a:r>
            <a:r>
              <a:rPr lang="en-US" sz="2000" i="1" baseline="-25000" dirty="0" err="1" smtClean="0">
                <a:latin typeface="Times New Roman" pitchFamily="18" charset="0"/>
              </a:rPr>
              <a:t>i</a:t>
            </a:r>
            <a:r>
              <a:rPr lang="en-US" sz="2000" i="1" dirty="0" smtClean="0">
                <a:latin typeface="Times New Roman" pitchFamily="18" charset="0"/>
              </a:rPr>
              <a:t> + c</a:t>
            </a:r>
            <a:r>
              <a:rPr lang="en-US" sz="2000" dirty="0" smtClean="0">
                <a:latin typeface="Times New Roman" pitchFamily="18" charset="0"/>
              </a:rPr>
              <a:t>|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Find 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</a:rPr>
              <a:t>, c) </a:t>
            </a:r>
            <a:r>
              <a:rPr lang="en-US" sz="2000" dirty="0" smtClean="0"/>
              <a:t>to minimize the sum of squared perpendicular distances</a:t>
            </a:r>
          </a:p>
        </p:txBody>
      </p:sp>
      <p:graphicFrame>
        <p:nvGraphicFramePr>
          <p:cNvPr id="5122" name="Object 8"/>
          <p:cNvGraphicFramePr>
            <a:graphicFrameLocks noChangeAspect="1"/>
          </p:cNvGraphicFramePr>
          <p:nvPr>
            <p:ph sz="quarter" idx="2"/>
          </p:nvPr>
        </p:nvGraphicFramePr>
        <p:xfrm>
          <a:off x="5778500" y="2044700"/>
          <a:ext cx="1549400" cy="292100"/>
        </p:xfrm>
        <a:graphic>
          <a:graphicData uri="http://schemas.openxmlformats.org/presentationml/2006/ole">
            <p:oleObj spid="_x0000_s140290" name="Equation" r:id="rId4" imgW="1549080" imgH="291960" progId="Equation.3">
              <p:embed/>
            </p:oleObj>
          </a:graphicData>
        </a:graphic>
      </p:graphicFrame>
      <p:pic>
        <p:nvPicPr>
          <p:cNvPr id="512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936625"/>
            <a:ext cx="26924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6477000" y="1905000"/>
            <a:ext cx="92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(</a:t>
            </a:r>
            <a:r>
              <a:rPr lang="en-US" sz="2400" b="0" i="1">
                <a:latin typeface="Times New Roman" pitchFamily="18" charset="0"/>
              </a:rPr>
              <a:t>x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, </a:t>
            </a:r>
            <a:r>
              <a:rPr lang="en-US" sz="2400" b="0" i="1">
                <a:latin typeface="Times New Roman" pitchFamily="18" charset="0"/>
              </a:rPr>
              <a:t>y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)</a:t>
            </a: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7162800" y="1066800"/>
            <a:ext cx="16802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i="1" dirty="0" err="1" smtClean="0">
                <a:latin typeface="Times New Roman" pitchFamily="18" charset="0"/>
              </a:rPr>
              <a:t>ax+by+c</a:t>
            </a:r>
            <a:r>
              <a:rPr lang="en-US" sz="2400" b="0" i="1" dirty="0" smtClean="0">
                <a:latin typeface="Times New Roman" pitchFamily="18" charset="0"/>
              </a:rPr>
              <a:t>=0</a:t>
            </a:r>
            <a:endParaRPr lang="en-US" sz="2400" b="0" i="1" dirty="0">
              <a:latin typeface="Times New Roman" pitchFamily="18" charset="0"/>
            </a:endParaRPr>
          </a:p>
        </p:txBody>
      </p:sp>
      <p:graphicFrame>
        <p:nvGraphicFramePr>
          <p:cNvPr id="5123" name="Object 20"/>
          <p:cNvGraphicFramePr>
            <a:graphicFrameLocks noChangeAspect="1"/>
          </p:cNvGraphicFramePr>
          <p:nvPr>
            <p:ph sz="quarter" idx="3"/>
          </p:nvPr>
        </p:nvGraphicFramePr>
        <p:xfrm>
          <a:off x="990600" y="3200400"/>
          <a:ext cx="3429000" cy="646113"/>
        </p:xfrm>
        <a:graphic>
          <a:graphicData uri="http://schemas.openxmlformats.org/presentationml/2006/ole">
            <p:oleObj spid="_x0000_s140291" name="Equation" r:id="rId6" imgW="1549080" imgH="291960" progId="Equation.3">
              <p:embed/>
            </p:oleObj>
          </a:graphicData>
        </a:graphic>
      </p:graphicFrame>
      <p:sp>
        <p:nvSpPr>
          <p:cNvPr id="5129" name="Rectangle 24"/>
          <p:cNvSpPr>
            <a:spLocks noChangeArrowheads="1"/>
          </p:cNvSpPr>
          <p:nvPr/>
        </p:nvSpPr>
        <p:spPr bwMode="auto">
          <a:xfrm>
            <a:off x="7010400" y="16002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0"/>
              <a:t>Unit normal: </a:t>
            </a:r>
            <a:r>
              <a:rPr lang="en-US" sz="2000" b="0" i="1">
                <a:latin typeface="Times New Roman" pitchFamily="18" charset="0"/>
              </a:rPr>
              <a:t>N=</a:t>
            </a:r>
            <a:r>
              <a:rPr lang="en-US" sz="2000" b="0">
                <a:latin typeface="Times New Roman" pitchFamily="18" charset="0"/>
              </a:rPr>
              <a:t>(</a:t>
            </a:r>
            <a:r>
              <a:rPr lang="en-US" sz="2000" b="0" i="1">
                <a:latin typeface="Times New Roman" pitchFamily="18" charset="0"/>
              </a:rPr>
              <a:t>a, b</a:t>
            </a:r>
            <a:r>
              <a:rPr lang="en-US" sz="2000" b="0">
                <a:latin typeface="Times New Roman" pitchFamily="18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61855" y="0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modified from S. Lazebnik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Total least squares</a:t>
            </a:r>
          </a:p>
        </p:txBody>
      </p:sp>
      <p:sp>
        <p:nvSpPr>
          <p:cNvPr id="61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914400"/>
            <a:ext cx="4343400" cy="2362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Find </a:t>
            </a:r>
            <a:r>
              <a:rPr lang="en-US" sz="2000" dirty="0" smtClean="0">
                <a:latin typeface="Times New Roman" pitchFamily="18" charset="0"/>
              </a:rPr>
              <a:t>(</a:t>
            </a:r>
            <a:r>
              <a:rPr lang="en-US" sz="2000" i="1" dirty="0" smtClean="0">
                <a:latin typeface="Times New Roman" pitchFamily="18" charset="0"/>
              </a:rPr>
              <a:t>a</a:t>
            </a:r>
            <a:r>
              <a:rPr lang="en-US" sz="2000" dirty="0" smtClean="0">
                <a:latin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</a:rPr>
              <a:t>, </a:t>
            </a:r>
            <a:r>
              <a:rPr lang="en-US" sz="2000" i="1" dirty="0" smtClean="0">
                <a:latin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</a:rPr>
              <a:t>) </a:t>
            </a:r>
            <a:r>
              <a:rPr lang="en-US" sz="2000" dirty="0" smtClean="0"/>
              <a:t>to minimize the sum of squared perpendicular distances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778500" y="2044700"/>
          <a:ext cx="1549400" cy="292100"/>
        </p:xfrm>
        <a:graphic>
          <a:graphicData uri="http://schemas.openxmlformats.org/presentationml/2006/ole">
            <p:oleObj spid="_x0000_s141314" name="Equation" r:id="rId4" imgW="1549080" imgH="291960" progId="Equation.3">
              <p:embed/>
            </p:oleObj>
          </a:graphicData>
        </a:graphic>
      </p:graphicFrame>
      <p:pic>
        <p:nvPicPr>
          <p:cNvPr id="615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05400" y="936625"/>
            <a:ext cx="26924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5" name="Rectangle 6"/>
          <p:cNvSpPr>
            <a:spLocks noChangeArrowheads="1"/>
          </p:cNvSpPr>
          <p:nvPr/>
        </p:nvSpPr>
        <p:spPr bwMode="auto">
          <a:xfrm>
            <a:off x="6477000" y="1905000"/>
            <a:ext cx="923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(</a:t>
            </a:r>
            <a:r>
              <a:rPr lang="en-US" sz="2400" b="0" i="1">
                <a:latin typeface="Times New Roman" pitchFamily="18" charset="0"/>
              </a:rPr>
              <a:t>x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, </a:t>
            </a:r>
            <a:r>
              <a:rPr lang="en-US" sz="2400" b="0" i="1">
                <a:latin typeface="Times New Roman" pitchFamily="18" charset="0"/>
              </a:rPr>
              <a:t>y</a:t>
            </a:r>
            <a:r>
              <a:rPr lang="en-US" sz="2400" b="0" i="1" baseline="-25000">
                <a:latin typeface="Times New Roman" pitchFamily="18" charset="0"/>
              </a:rPr>
              <a:t>i</a:t>
            </a:r>
            <a:r>
              <a:rPr lang="en-US" sz="2400" b="0">
                <a:latin typeface="Times New Roman" pitchFamily="18" charset="0"/>
              </a:rPr>
              <a:t>)</a:t>
            </a:r>
          </a:p>
        </p:txBody>
      </p:sp>
      <p:sp>
        <p:nvSpPr>
          <p:cNvPr id="6156" name="Rectangle 7"/>
          <p:cNvSpPr>
            <a:spLocks noChangeArrowheads="1"/>
          </p:cNvSpPr>
          <p:nvPr/>
        </p:nvSpPr>
        <p:spPr bwMode="auto">
          <a:xfrm>
            <a:off x="7162800" y="1066800"/>
            <a:ext cx="16802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i="1" dirty="0" err="1" smtClean="0">
                <a:latin typeface="Times New Roman" pitchFamily="18" charset="0"/>
              </a:rPr>
              <a:t>ax+by+c</a:t>
            </a:r>
            <a:r>
              <a:rPr lang="en-US" sz="2400" b="0" i="1" dirty="0" smtClean="0">
                <a:latin typeface="Times New Roman" pitchFamily="18" charset="0"/>
              </a:rPr>
              <a:t>=0</a:t>
            </a:r>
            <a:endParaRPr lang="en-US" sz="2400" b="0" i="1" dirty="0">
              <a:latin typeface="Times New Roman" pitchFamily="18" charset="0"/>
            </a:endParaRPr>
          </a:p>
        </p:txBody>
      </p:sp>
      <p:graphicFrame>
        <p:nvGraphicFramePr>
          <p:cNvPr id="6147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990600" y="1752600"/>
          <a:ext cx="3429000" cy="646113"/>
        </p:xfrm>
        <a:graphic>
          <a:graphicData uri="http://schemas.openxmlformats.org/presentationml/2006/ole">
            <p:oleObj spid="_x0000_s141315" name="Equation" r:id="rId6" imgW="1549080" imgH="291960" progId="Equation.3">
              <p:embed/>
            </p:oleObj>
          </a:graphicData>
        </a:graphic>
      </p:graphicFrame>
      <p:sp>
        <p:nvSpPr>
          <p:cNvPr id="6157" name="Rectangle 9"/>
          <p:cNvSpPr>
            <a:spLocks noChangeArrowheads="1"/>
          </p:cNvSpPr>
          <p:nvPr/>
        </p:nvSpPr>
        <p:spPr bwMode="auto">
          <a:xfrm>
            <a:off x="7010400" y="1600200"/>
            <a:ext cx="2057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b="0"/>
              <a:t>Unit normal: </a:t>
            </a:r>
            <a:r>
              <a:rPr lang="en-US" sz="2000" b="0" i="1">
                <a:latin typeface="Times New Roman" pitchFamily="18" charset="0"/>
              </a:rPr>
              <a:t>N=</a:t>
            </a:r>
            <a:r>
              <a:rPr lang="en-US" sz="2000" b="0">
                <a:latin typeface="Times New Roman" pitchFamily="18" charset="0"/>
              </a:rPr>
              <a:t>(</a:t>
            </a:r>
            <a:r>
              <a:rPr lang="en-US" sz="2000" b="0" i="1">
                <a:latin typeface="Times New Roman" pitchFamily="18" charset="0"/>
              </a:rPr>
              <a:t>a, b</a:t>
            </a:r>
            <a:r>
              <a:rPr lang="en-US" sz="2000" b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6148" name="Object 10"/>
          <p:cNvGraphicFramePr>
            <a:graphicFrameLocks noChangeAspect="1"/>
          </p:cNvGraphicFramePr>
          <p:nvPr/>
        </p:nvGraphicFramePr>
        <p:xfrm>
          <a:off x="304800" y="2667000"/>
          <a:ext cx="3886200" cy="769937"/>
        </p:xfrm>
        <a:graphic>
          <a:graphicData uri="http://schemas.openxmlformats.org/presentationml/2006/ole">
            <p:oleObj spid="_x0000_s141316" name="Equation" r:id="rId7" imgW="1981080" imgH="393480" progId="Equation.3">
              <p:embed/>
            </p:oleObj>
          </a:graphicData>
        </a:graphic>
      </p:graphicFrame>
      <p:graphicFrame>
        <p:nvGraphicFramePr>
          <p:cNvPr id="1665035" name="Object 11"/>
          <p:cNvGraphicFramePr>
            <a:graphicFrameLocks noChangeAspect="1"/>
          </p:cNvGraphicFramePr>
          <p:nvPr/>
        </p:nvGraphicFramePr>
        <p:xfrm>
          <a:off x="4778375" y="2674938"/>
          <a:ext cx="4233863" cy="722312"/>
        </p:xfrm>
        <a:graphic>
          <a:graphicData uri="http://schemas.openxmlformats.org/presentationml/2006/ole">
            <p:oleObj spid="_x0000_s141317" name="Equation" r:id="rId8" imgW="2311200" imgH="393480" progId="Equation.3">
              <p:embed/>
            </p:oleObj>
          </a:graphicData>
        </a:graphic>
      </p:graphicFrame>
      <p:graphicFrame>
        <p:nvGraphicFramePr>
          <p:cNvPr id="1665036" name="Object 12"/>
          <p:cNvGraphicFramePr>
            <a:graphicFrameLocks noChangeAspect="1"/>
          </p:cNvGraphicFramePr>
          <p:nvPr/>
        </p:nvGraphicFramePr>
        <p:xfrm>
          <a:off x="317500" y="3360738"/>
          <a:ext cx="8628063" cy="1539875"/>
        </p:xfrm>
        <a:graphic>
          <a:graphicData uri="http://schemas.openxmlformats.org/presentationml/2006/ole">
            <p:oleObj spid="_x0000_s141318" name="Equation" r:id="rId9" imgW="4267080" imgH="761760" progId="Equation.3">
              <p:embed/>
            </p:oleObj>
          </a:graphicData>
        </a:graphic>
      </p:graphicFrame>
      <p:sp>
        <p:nvSpPr>
          <p:cNvPr id="1665040" name="Text Box 16"/>
          <p:cNvSpPr txBox="1">
            <a:spLocks noChangeArrowheads="1"/>
          </p:cNvSpPr>
          <p:nvPr/>
        </p:nvSpPr>
        <p:spPr bwMode="auto">
          <a:xfrm>
            <a:off x="233614" y="5715000"/>
            <a:ext cx="85293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 dirty="0" smtClean="0">
                <a:latin typeface="+mn-lt"/>
              </a:rPr>
              <a:t>Solution is eigenvector corresponding to smallest </a:t>
            </a:r>
            <a:r>
              <a:rPr lang="en-US" sz="2400" b="0" dirty="0" err="1" smtClean="0">
                <a:latin typeface="+mn-lt"/>
              </a:rPr>
              <a:t>eigenvalue</a:t>
            </a:r>
            <a:r>
              <a:rPr lang="en-US" sz="2400" b="0" dirty="0" smtClean="0">
                <a:latin typeface="+mn-lt"/>
              </a:rPr>
              <a:t> of A</a:t>
            </a:r>
            <a:r>
              <a:rPr lang="en-US" sz="2400" b="0" baseline="30000" dirty="0" smtClean="0">
                <a:latin typeface="+mn-lt"/>
              </a:rPr>
              <a:t>T</a:t>
            </a:r>
            <a:r>
              <a:rPr lang="en-US" sz="2400" b="0" dirty="0" smtClean="0">
                <a:latin typeface="+mn-lt"/>
              </a:rPr>
              <a:t>A</a:t>
            </a:r>
            <a:endParaRPr lang="en-US" sz="2400" b="0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6488668"/>
            <a:ext cx="816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details on Raleigh Quotient: </a:t>
            </a:r>
            <a:r>
              <a:rPr lang="en-US" dirty="0" smtClean="0">
                <a:hlinkClick r:id="rId10"/>
              </a:rPr>
              <a:t>http://en.wikipedia.org/wiki/Rayleigh_quotient</a:t>
            </a:r>
            <a:endParaRPr lang="en-US" dirty="0"/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574675" y="4740275"/>
          <a:ext cx="7343775" cy="898525"/>
        </p:xfrm>
        <a:graphic>
          <a:graphicData uri="http://schemas.openxmlformats.org/presentationml/2006/ole">
            <p:oleObj spid="_x0000_s141320" name="Equation" r:id="rId11" imgW="3632040" imgH="444240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461855" y="0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modified from S. Lazebnik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5040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381000" y="3581400"/>
            <a:ext cx="8305800" cy="2743200"/>
          </a:xfrm>
          <a:prstGeom prst="roundRect">
            <a:avLst/>
          </a:prstGeom>
          <a:solidFill>
            <a:srgbClr val="E6EDF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 extrusionH="31750" contourW="19050" prstMaterial="matte">
            <a:bevelT w="317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Recap: Two Common Optimization Problems</a:t>
            </a:r>
            <a:endParaRPr lang="en-US" sz="3200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3581400"/>
            <a:ext cx="4038600" cy="6858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648200" y="3581400"/>
            <a:ext cx="4038600" cy="639763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Solution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</p:txBody>
      </p:sp>
      <p:graphicFrame>
        <p:nvGraphicFramePr>
          <p:cNvPr id="1665036" name="Object 12"/>
          <p:cNvGraphicFramePr>
            <a:graphicFrameLocks noChangeAspect="1"/>
          </p:cNvGraphicFramePr>
          <p:nvPr/>
        </p:nvGraphicFramePr>
        <p:xfrm>
          <a:off x="561975" y="4237037"/>
          <a:ext cx="4467225" cy="409575"/>
        </p:xfrm>
        <a:graphic>
          <a:graphicData uri="http://schemas.openxmlformats.org/presentationml/2006/ole">
            <p:oleObj spid="_x0000_s143362" name="Equation" r:id="rId3" imgW="2209680" imgH="203040" progId="Equation.3">
              <p:embed/>
            </p:oleObj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512762" y="4770437"/>
          <a:ext cx="2439988" cy="847725"/>
        </p:xfrm>
        <a:graphic>
          <a:graphicData uri="http://schemas.openxmlformats.org/presentationml/2006/ole">
            <p:oleObj spid="_x0000_s143363" name="Equation" r:id="rId4" imgW="1206360" imgH="419040" progId="Equation.3">
              <p:embed/>
            </p:oleObj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487363" y="5761038"/>
          <a:ext cx="4238625" cy="411162"/>
        </p:xfrm>
        <a:graphic>
          <a:graphicData uri="http://schemas.openxmlformats.org/presentationml/2006/ole">
            <p:oleObj spid="_x0000_s143364" name="Equation" r:id="rId5" imgW="2095200" imgH="20304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818188" y="4640263"/>
          <a:ext cx="2259012" cy="922337"/>
        </p:xfrm>
        <a:graphic>
          <a:graphicData uri="http://schemas.openxmlformats.org/presentationml/2006/ole">
            <p:oleObj spid="_x0000_s143365" name="Equation" r:id="rId6" imgW="1117440" imgH="457200" progId="Equation.3">
              <p:embed/>
            </p:oleObj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381000" y="1295400"/>
            <a:ext cx="8305800" cy="2057400"/>
            <a:chOff x="228600" y="4114800"/>
            <a:chExt cx="8305800" cy="2057400"/>
          </a:xfrm>
        </p:grpSpPr>
        <p:sp>
          <p:nvSpPr>
            <p:cNvPr id="19" name="Rounded Rectangle 18"/>
            <p:cNvSpPr/>
            <p:nvPr/>
          </p:nvSpPr>
          <p:spPr>
            <a:xfrm>
              <a:off x="228600" y="4114800"/>
              <a:ext cx="8305800" cy="2057400"/>
            </a:xfrm>
            <a:prstGeom prst="roundRect">
              <a:avLst/>
            </a:prstGeom>
            <a:solidFill>
              <a:srgbClr val="E6EDF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 extrusionH="31750" contourW="19050" prstMaterial="matte">
              <a:bevelT w="317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Content Placeholder 10"/>
            <p:cNvSpPr txBox="1">
              <a:spLocks/>
            </p:cNvSpPr>
            <p:nvPr/>
          </p:nvSpPr>
          <p:spPr bwMode="auto">
            <a:xfrm>
              <a:off x="304800" y="4114800"/>
              <a:ext cx="40386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Problem statement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Content Placeholder 11"/>
            <p:cNvSpPr txBox="1">
              <a:spLocks/>
            </p:cNvSpPr>
            <p:nvPr/>
          </p:nvSpPr>
          <p:spPr bwMode="auto">
            <a:xfrm>
              <a:off x="4495800" y="4114800"/>
              <a:ext cx="4038600" cy="639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Solution</a:t>
              </a:r>
            </a:p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ctr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charset="0"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24" name="Object 12"/>
            <p:cNvGraphicFramePr>
              <a:graphicFrameLocks noChangeAspect="1"/>
            </p:cNvGraphicFramePr>
            <p:nvPr/>
          </p:nvGraphicFramePr>
          <p:xfrm>
            <a:off x="685800" y="5456238"/>
            <a:ext cx="3905250" cy="411162"/>
          </p:xfrm>
          <a:graphic>
            <a:graphicData uri="http://schemas.openxmlformats.org/presentationml/2006/ole">
              <p:oleObj spid="_x0000_s143368" name="Equation" r:id="rId7" imgW="1930320" imgH="203040" progId="Equation.3">
                <p:embed/>
              </p:oleObj>
            </a:graphicData>
          </a:graphic>
        </p:graphicFrame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5715000" y="5486400"/>
            <a:ext cx="1179512" cy="358775"/>
          </p:xfrm>
          <a:graphic>
            <a:graphicData uri="http://schemas.openxmlformats.org/presentationml/2006/ole">
              <p:oleObj spid="_x0000_s143369" name="Equation" r:id="rId8" imgW="583920" imgH="177480" progId="Equation.3">
                <p:embed/>
              </p:oleObj>
            </a:graphicData>
          </a:graphic>
        </p:graphicFrame>
        <p:graphicFrame>
          <p:nvGraphicFramePr>
            <p:cNvPr id="143370" name="Object 6"/>
            <p:cNvGraphicFramePr>
              <a:graphicFrameLocks noChangeAspect="1"/>
            </p:cNvGraphicFramePr>
            <p:nvPr/>
          </p:nvGraphicFramePr>
          <p:xfrm>
            <a:off x="1219200" y="4813300"/>
            <a:ext cx="2433637" cy="520700"/>
          </p:xfrm>
          <a:graphic>
            <a:graphicData uri="http://schemas.openxmlformats.org/presentationml/2006/ole">
              <p:oleObj spid="_x0000_s143370" name="Equation" r:id="rId9" imgW="1244520" imgH="266400" progId="Equation.3">
                <p:embed/>
              </p:oleObj>
            </a:graphicData>
          </a:graphic>
        </p:graphicFrame>
        <p:graphicFrame>
          <p:nvGraphicFramePr>
            <p:cNvPr id="1660933" name="Object 5"/>
            <p:cNvGraphicFramePr>
              <a:graphicFrameLocks noChangeAspect="1"/>
            </p:cNvGraphicFramePr>
            <p:nvPr/>
          </p:nvGraphicFramePr>
          <p:xfrm>
            <a:off x="5514975" y="4876800"/>
            <a:ext cx="2105025" cy="500063"/>
          </p:xfrm>
          <a:graphic>
            <a:graphicData uri="http://schemas.openxmlformats.org/presentationml/2006/ole">
              <p:oleObj spid="_x0000_s143371" name="Equation" r:id="rId10" imgW="1066680" imgH="253800" progId="Equation.3">
                <p:embed/>
              </p:oleObj>
            </a:graphicData>
          </a:graphic>
        </p:graphicFrame>
        <p:sp>
          <p:nvSpPr>
            <p:cNvPr id="28" name="TextBox 27"/>
            <p:cNvSpPr txBox="1"/>
            <p:nvPr/>
          </p:nvSpPr>
          <p:spPr>
            <a:xfrm>
              <a:off x="6934200" y="5498068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dirty="0" err="1" smtClean="0"/>
                <a:t>matlab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 / Least squares 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Good</a:t>
            </a:r>
          </a:p>
          <a:p>
            <a:r>
              <a:rPr lang="en-US" sz="2800" dirty="0" smtClean="0"/>
              <a:t>Clearly specified objective</a:t>
            </a:r>
          </a:p>
          <a:p>
            <a:r>
              <a:rPr lang="en-US" sz="2800" dirty="0" smtClean="0"/>
              <a:t>Optimization is easy (for least squares)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Bad</a:t>
            </a:r>
          </a:p>
          <a:p>
            <a:r>
              <a:rPr lang="en-US" sz="2800" dirty="0" smtClean="0"/>
              <a:t>Not appropriate for non-convex objectives</a:t>
            </a:r>
          </a:p>
          <a:p>
            <a:pPr lvl="1"/>
            <a:r>
              <a:rPr lang="en-US" sz="2400" dirty="0" smtClean="0"/>
              <a:t>May get stuck in local minima</a:t>
            </a:r>
          </a:p>
          <a:p>
            <a:r>
              <a:rPr lang="en-US" sz="2800" dirty="0" smtClean="0"/>
              <a:t>Sensitive to outliers</a:t>
            </a:r>
          </a:p>
          <a:p>
            <a:pPr lvl="1"/>
            <a:r>
              <a:rPr lang="en-US" sz="2400" dirty="0" smtClean="0"/>
              <a:t>Bad matches, extra points</a:t>
            </a:r>
          </a:p>
          <a:p>
            <a:r>
              <a:rPr lang="en-US" sz="2800" dirty="0" smtClean="0"/>
              <a:t>Doesn’t allow you to get multiple good fits</a:t>
            </a:r>
          </a:p>
          <a:p>
            <a:pPr lvl="1"/>
            <a:r>
              <a:rPr lang="en-US" sz="2400" dirty="0" smtClean="0"/>
              <a:t>Detecting multiple objects, lines, etc.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Robust least squares (to deal with outliers)</a:t>
            </a:r>
            <a:endParaRPr lang="en-US" sz="360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610600" cy="1981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dirty="0"/>
              <a:t>General approach: </a:t>
            </a:r>
          </a:p>
          <a:p>
            <a:pPr>
              <a:buFontTx/>
              <a:buNone/>
            </a:pPr>
            <a:r>
              <a:rPr lang="en-US" sz="2400" dirty="0"/>
              <a:t>    minimize</a:t>
            </a:r>
            <a:br>
              <a:rPr lang="en-US" sz="2400" dirty="0"/>
            </a:br>
            <a:endParaRPr lang="en-US" sz="2400" dirty="0"/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</a:rPr>
              <a:t>	</a:t>
            </a:r>
          </a:p>
          <a:p>
            <a:pPr>
              <a:buNone/>
            </a:pPr>
            <a:r>
              <a:rPr lang="en-US" sz="2400" i="1" dirty="0" smtClean="0">
                <a:latin typeface="Times New Roman" pitchFamily="18" charset="0"/>
              </a:rPr>
              <a:t>	</a:t>
            </a:r>
            <a:r>
              <a:rPr lang="en-US" sz="2400" i="1" dirty="0" err="1" smtClean="0">
                <a:latin typeface="Times New Roman" pitchFamily="18" charset="0"/>
              </a:rPr>
              <a:t>u</a:t>
            </a:r>
            <a:r>
              <a:rPr lang="en-US" sz="2400" i="1" baseline="-25000" dirty="0" err="1" smtClean="0">
                <a:latin typeface="Times New Roman" pitchFamily="18" charset="0"/>
              </a:rPr>
              <a:t>i</a:t>
            </a:r>
            <a:r>
              <a:rPr lang="en-US" sz="2400" i="1" baseline="-25000" dirty="0" smtClean="0">
                <a:latin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i="1" dirty="0">
                <a:latin typeface="Times New Roman" pitchFamily="18" charset="0"/>
              </a:rPr>
              <a:t>x</a:t>
            </a:r>
            <a:r>
              <a:rPr lang="en-US" sz="2400" i="1" baseline="-25000" dirty="0">
                <a:latin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dirty="0">
                <a:cs typeface="Times New Roman" pitchFamily="18" charset="0"/>
              </a:rPr>
              <a:t> – residual of </a:t>
            </a:r>
            <a:r>
              <a:rPr lang="en-US" sz="2400" dirty="0" err="1">
                <a:cs typeface="Times New Roman" pitchFamily="18" charset="0"/>
              </a:rPr>
              <a:t>i</a:t>
            </a:r>
            <a:r>
              <a:rPr lang="en-US" sz="2400" baseline="30000" dirty="0" err="1">
                <a:cs typeface="Times New Roman" pitchFamily="18" charset="0"/>
              </a:rPr>
              <a:t>th</a:t>
            </a:r>
            <a:r>
              <a:rPr lang="en-US" sz="2400" dirty="0">
                <a:cs typeface="Times New Roman" pitchFamily="18" charset="0"/>
              </a:rPr>
              <a:t> point </a:t>
            </a:r>
            <a:r>
              <a:rPr lang="en-US" sz="2400" dirty="0" err="1">
                <a:cs typeface="Times New Roman" pitchFamily="18" charset="0"/>
              </a:rPr>
              <a:t>w.r.t</a:t>
            </a:r>
            <a:r>
              <a:rPr lang="en-US" sz="2400" dirty="0">
                <a:cs typeface="Times New Roman" pitchFamily="18" charset="0"/>
              </a:rPr>
              <a:t>. model parameters </a:t>
            </a:r>
            <a:r>
              <a:rPr lang="el-GR" sz="2400" i="1" dirty="0">
                <a:cs typeface="Times New Roman" pitchFamily="18" charset="0"/>
              </a:rPr>
              <a:t>θ</a:t>
            </a:r>
            <a:r>
              <a:rPr lang="en-US" sz="2400" dirty="0">
                <a:cs typeface="Times New Roman" pitchFamily="18" charset="0"/>
              </a:rPr>
              <a:t/>
            </a:r>
            <a:br>
              <a:rPr lang="en-US" sz="2400" dirty="0">
                <a:cs typeface="Times New Roman" pitchFamily="18" charset="0"/>
              </a:rPr>
            </a:br>
            <a:r>
              <a:rPr lang="el-GR" sz="2400" i="1" dirty="0">
                <a:cs typeface="Times New Roman" pitchFamily="18" charset="0"/>
              </a:rPr>
              <a:t>ρ</a:t>
            </a:r>
            <a:r>
              <a:rPr lang="en-US" sz="2400" dirty="0">
                <a:cs typeface="Times New Roman" pitchFamily="18" charset="0"/>
              </a:rPr>
              <a:t> – robust function</a:t>
            </a:r>
            <a:r>
              <a:rPr lang="en-US" sz="2400" dirty="0"/>
              <a:t> with scale parameter </a:t>
            </a:r>
            <a:r>
              <a:rPr lang="el-GR" sz="2400" dirty="0">
                <a:cs typeface="Times New Roman" pitchFamily="18" charset="0"/>
              </a:rPr>
              <a:t>σ</a:t>
            </a:r>
            <a:r>
              <a:rPr lang="en-US" sz="2400" dirty="0">
                <a:cs typeface="Times New Roman" pitchFamily="18" charset="0"/>
              </a:rPr>
              <a:t>  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2667000" y="1295400"/>
          <a:ext cx="2352675" cy="747458"/>
        </p:xfrm>
        <a:graphic>
          <a:graphicData uri="http://schemas.openxmlformats.org/presentationml/2006/ole">
            <p:oleObj spid="_x0000_s147458" name="Equation" r:id="rId4" imgW="1079280" imgH="342720" progId="Equation.3">
              <p:embed/>
            </p:oleObj>
          </a:graphicData>
        </a:graphic>
      </p:graphicFrame>
      <p:pic>
        <p:nvPicPr>
          <p:cNvPr id="809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3128963"/>
            <a:ext cx="4724400" cy="3424237"/>
          </a:xfrm>
          <a:prstGeom prst="rect">
            <a:avLst/>
          </a:prstGeom>
          <a:noFill/>
        </p:spPr>
      </p:pic>
      <p:pic>
        <p:nvPicPr>
          <p:cNvPr id="809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3048000"/>
            <a:ext cx="2362200" cy="77628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5257800" y="3352800"/>
            <a:ext cx="3352800" cy="173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The robust function </a:t>
            </a:r>
            <a:r>
              <a:rPr lang="el-GR" sz="2400" i="1" dirty="0" smtClean="0">
                <a:solidFill>
                  <a:srgbClr val="000000"/>
                </a:solidFill>
                <a:cs typeface="Times New Roman" pitchFamily="18" charset="0"/>
              </a:rPr>
              <a:t>ρ</a:t>
            </a:r>
            <a:r>
              <a:rPr lang="en-US" sz="2000" dirty="0" smtClean="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 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 Favors a configuration </a:t>
            </a:r>
          </a:p>
          <a:p>
            <a:pPr eaLnBrk="0" hangingPunct="0">
              <a:spcBef>
                <a:spcPct val="20000"/>
              </a:spcBef>
            </a:pPr>
            <a:r>
              <a:rPr lang="en-US" dirty="0" smtClean="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with small residuals</a:t>
            </a:r>
          </a:p>
          <a:p>
            <a:pPr eaLnBrk="0" hangingPunct="0">
              <a:spcBef>
                <a:spcPct val="20000"/>
              </a:spcBef>
              <a:buFontTx/>
              <a:buChar char="•"/>
            </a:pPr>
            <a:r>
              <a:rPr lang="en-US" dirty="0" smtClean="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 Constant penalty for large residuals</a:t>
            </a:r>
            <a:endParaRPr lang="en-US" i="1" dirty="0" smtClean="0">
              <a:solidFill>
                <a:srgbClr val="000000"/>
              </a:solidFill>
              <a:latin typeface="Futura Bk BT" pitchFamily="34" charset="0"/>
              <a:cs typeface="Arial" charset="0"/>
            </a:endParaRPr>
          </a:p>
        </p:txBody>
      </p:sp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5562600" y="1295400"/>
          <a:ext cx="2320925" cy="455613"/>
        </p:xfrm>
        <a:graphic>
          <a:graphicData uri="http://schemas.openxmlformats.org/presentationml/2006/ole">
            <p:oleObj spid="_x0000_s147459" name="Equation" r:id="rId7" imgW="1485720" imgH="29196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27101" y="655022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Savarese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Robust Estimator (M-estimator)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Initialize </a:t>
            </a:r>
            <a:r>
              <a:rPr lang="el-GR" sz="2800" dirty="0" smtClean="0"/>
              <a:t>σ</a:t>
            </a:r>
            <a:r>
              <a:rPr lang="en-US" sz="2800" dirty="0" smtClean="0"/>
              <a:t>=0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Choose </a:t>
            </a:r>
            <a:r>
              <a:rPr lang="en-US" sz="2800" dirty="0" err="1" smtClean="0"/>
              <a:t>params</a:t>
            </a:r>
            <a:r>
              <a:rPr lang="en-US" sz="2800" dirty="0" smtClean="0"/>
              <a:t> to minimize:</a:t>
            </a:r>
          </a:p>
          <a:p>
            <a:pPr marL="914400" lvl="1" indent="-514350"/>
            <a:r>
              <a:rPr lang="en-US" sz="2400" dirty="0" smtClean="0"/>
              <a:t>E.g., numerical optimization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Compute new </a:t>
            </a:r>
            <a:r>
              <a:rPr lang="el-GR" sz="2800" dirty="0" smtClean="0"/>
              <a:t>σ</a:t>
            </a:r>
            <a:r>
              <a:rPr lang="en-US" sz="28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Repeat (2) and (3) until convergence</a:t>
            </a:r>
            <a:endParaRPr lang="en-US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657600" y="3998459"/>
          <a:ext cx="3276600" cy="497341"/>
        </p:xfrm>
        <a:graphic>
          <a:graphicData uri="http://schemas.openxmlformats.org/presentationml/2006/ole">
            <p:oleObj spid="_x0000_s148482" name="Equation" r:id="rId3" imgW="1422360" imgH="215640" progId="Equation.3">
              <p:embed/>
            </p:oleObj>
          </a:graphicData>
        </a:graphic>
      </p:graphicFrame>
      <p:graphicFrame>
        <p:nvGraphicFramePr>
          <p:cNvPr id="146435" name="Object 3"/>
          <p:cNvGraphicFramePr>
            <a:graphicFrameLocks noChangeAspect="1"/>
          </p:cNvGraphicFramePr>
          <p:nvPr/>
        </p:nvGraphicFramePr>
        <p:xfrm>
          <a:off x="5410200" y="2286000"/>
          <a:ext cx="3082925" cy="916582"/>
        </p:xfrm>
        <a:graphic>
          <a:graphicData uri="http://schemas.openxmlformats.org/presentationml/2006/ole">
            <p:oleObj spid="_x0000_s148483" name="Equation" r:id="rId4" imgW="15364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part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Hypothesize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Propose parameters</a:t>
            </a:r>
          </a:p>
          <a:p>
            <a:pPr marL="914400" lvl="1" indent="-514350"/>
            <a:r>
              <a:rPr lang="en-US" dirty="0" smtClean="0"/>
              <a:t>Try all possible</a:t>
            </a:r>
          </a:p>
          <a:p>
            <a:pPr marL="914400" lvl="1" indent="-514350"/>
            <a:r>
              <a:rPr lang="en-US" dirty="0" smtClean="0"/>
              <a:t>Each point votes for all consistent parameters</a:t>
            </a:r>
          </a:p>
          <a:p>
            <a:pPr marL="914400" lvl="1" indent="-514350"/>
            <a:r>
              <a:rPr lang="en-US" dirty="0" smtClean="0"/>
              <a:t>Repeatedly sample enough points to solve for parameters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Score the given parameters</a:t>
            </a:r>
          </a:p>
          <a:p>
            <a:pPr marL="914400" lvl="1" indent="-514350"/>
            <a:r>
              <a:rPr lang="en-US" dirty="0" smtClean="0"/>
              <a:t>Number of consistent points, possibly weighted by distance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Choose from among the set of parameters</a:t>
            </a:r>
          </a:p>
          <a:p>
            <a:pPr marL="914400" lvl="1" indent="-514350"/>
            <a:r>
              <a:rPr lang="en-US" dirty="0" smtClean="0"/>
              <a:t>Global or local maximum of scores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Possibly refine parameters using inliers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/>
          <p:cNvSpPr>
            <a:spLocks noChangeShapeType="1"/>
          </p:cNvSpPr>
          <p:nvPr/>
        </p:nvSpPr>
        <p:spPr bwMode="auto">
          <a:xfrm>
            <a:off x="1698625" y="3505200"/>
            <a:ext cx="1676400" cy="1676400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83" name="Line 3"/>
          <p:cNvSpPr>
            <a:spLocks noChangeShapeType="1"/>
          </p:cNvSpPr>
          <p:nvPr/>
        </p:nvSpPr>
        <p:spPr bwMode="auto">
          <a:xfrm flipV="1">
            <a:off x="1546225" y="3124200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1546225" y="5334000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3756025" y="5410200"/>
            <a:ext cx="32226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smtClean="0">
                <a:solidFill>
                  <a:srgbClr val="000000"/>
                </a:solidFill>
                <a:latin typeface="Futura Bk BT" pitchFamily="34" charset="0"/>
              </a:rPr>
              <a:t>x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1066800" y="3276600"/>
            <a:ext cx="32702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smtClean="0">
                <a:solidFill>
                  <a:srgbClr val="000000"/>
                </a:solidFill>
                <a:latin typeface="Futura Bk BT" pitchFamily="34" charset="0"/>
              </a:rPr>
              <a:t>y</a:t>
            </a:r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4975225" y="3276600"/>
            <a:ext cx="1676400" cy="1981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4670425" y="3505200"/>
            <a:ext cx="2895600" cy="1143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4670425" y="3810000"/>
            <a:ext cx="28956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4692650" y="3124200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692650" y="5334000"/>
            <a:ext cx="32543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7126288" y="5334000"/>
            <a:ext cx="3635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Futura Bk BT" pitchFamily="34" charset="0"/>
              </a:rPr>
              <a:t>b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4152900" y="3276600"/>
            <a:ext cx="4508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smtClean="0">
                <a:solidFill>
                  <a:srgbClr val="000000"/>
                </a:solidFill>
                <a:latin typeface="Futura Bk BT" pitchFamily="34" charset="0"/>
              </a:rPr>
              <a:t>m</a:t>
            </a:r>
          </a:p>
        </p:txBody>
      </p:sp>
      <p:sp>
        <p:nvSpPr>
          <p:cNvPr id="20494" name="Text Box 14"/>
          <p:cNvSpPr txBox="1">
            <a:spLocks noChangeArrowheads="1"/>
          </p:cNvSpPr>
          <p:nvPr/>
        </p:nvSpPr>
        <p:spPr bwMode="auto">
          <a:xfrm>
            <a:off x="3516643" y="6248400"/>
            <a:ext cx="1704313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Futura Bk BT" pitchFamily="34" charset="0"/>
              </a:rPr>
              <a:t>y = m x + b</a:t>
            </a:r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304800" y="228600"/>
            <a:ext cx="5334000" cy="762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b="1" smtClean="0">
                <a:solidFill>
                  <a:srgbClr val="000000"/>
                </a:solidFill>
                <a:latin typeface="Futura Bk BT" pitchFamily="34" charset="0"/>
              </a:rPr>
              <a:t>Hough transform</a:t>
            </a: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5791200" y="41148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2514600" y="4343400"/>
            <a:ext cx="152400" cy="1524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98" name="Oval 18"/>
          <p:cNvSpPr>
            <a:spLocks noChangeArrowheads="1"/>
          </p:cNvSpPr>
          <p:nvPr/>
        </p:nvSpPr>
        <p:spPr bwMode="auto">
          <a:xfrm>
            <a:off x="1981200" y="3810000"/>
            <a:ext cx="152400" cy="1524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499" name="Oval 19"/>
          <p:cNvSpPr>
            <a:spLocks noChangeArrowheads="1"/>
          </p:cNvSpPr>
          <p:nvPr/>
        </p:nvSpPr>
        <p:spPr bwMode="auto">
          <a:xfrm>
            <a:off x="2263775" y="4114800"/>
            <a:ext cx="152400" cy="1524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381000" y="1828800"/>
            <a:ext cx="7696200" cy="830997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Futura Bk BT" pitchFamily="34" charset="0"/>
              </a:rPr>
              <a:t>Given a set of points, find the curve or line that explains the data points best</a:t>
            </a:r>
          </a:p>
        </p:txBody>
      </p:sp>
      <p:sp>
        <p:nvSpPr>
          <p:cNvPr id="20501" name="Rectangle 21"/>
          <p:cNvSpPr>
            <a:spLocks noChangeArrowheads="1"/>
          </p:cNvSpPr>
          <p:nvPr/>
        </p:nvSpPr>
        <p:spPr bwMode="auto">
          <a:xfrm>
            <a:off x="381000" y="1128713"/>
            <a:ext cx="71278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P.V.C. Hough, </a:t>
            </a:r>
            <a:r>
              <a:rPr lang="en-US" sz="1400" i="1" smtClean="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Machine Analysis of Bubble Chamber Pictures,</a:t>
            </a:r>
            <a:r>
              <a:rPr lang="en-US" sz="1400" smtClean="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 Proc. Int. Conf. High Energy Accelerators and Instrumentation, 1959 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5241925" y="5676900"/>
            <a:ext cx="1555750" cy="366713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Futura Bk BT" pitchFamily="34" charset="0"/>
              </a:rPr>
              <a:t>Hough space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7101" y="655022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Savarese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7" grpId="0" animBg="1"/>
      <p:bldP spid="20488" grpId="0" animBg="1"/>
      <p:bldP spid="20489" grpId="0" animBg="1"/>
      <p:bldP spid="20496" grpId="0" animBg="1"/>
      <p:bldP spid="20497" grpId="0" animBg="1"/>
      <p:bldP spid="20498" grpId="0" animBg="1"/>
      <p:bldP spid="2049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Line 2"/>
          <p:cNvSpPr>
            <a:spLocks noChangeShapeType="1"/>
          </p:cNvSpPr>
          <p:nvPr/>
        </p:nvSpPr>
        <p:spPr bwMode="auto">
          <a:xfrm flipV="1">
            <a:off x="1546225" y="1143000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1546225" y="3352800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756025" y="3429000"/>
            <a:ext cx="32226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smtClean="0">
                <a:solidFill>
                  <a:srgbClr val="000000"/>
                </a:solidFill>
                <a:latin typeface="Futura Bk BT" pitchFamily="34" charset="0"/>
              </a:rPr>
              <a:t>x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066800" y="1295400"/>
            <a:ext cx="32702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smtClean="0">
                <a:solidFill>
                  <a:srgbClr val="000000"/>
                </a:solidFill>
                <a:latin typeface="Futura Bk BT" pitchFamily="34" charset="0"/>
              </a:rPr>
              <a:t>y</a:t>
            </a:r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3146425" y="29718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2994025" y="28194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2765425" y="25908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37" name="Oval 9"/>
          <p:cNvSpPr>
            <a:spLocks noChangeArrowheads="1"/>
          </p:cNvSpPr>
          <p:nvPr/>
        </p:nvSpPr>
        <p:spPr bwMode="auto">
          <a:xfrm>
            <a:off x="2536825" y="23622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38" name="Oval 10"/>
          <p:cNvSpPr>
            <a:spLocks noChangeArrowheads="1"/>
          </p:cNvSpPr>
          <p:nvPr/>
        </p:nvSpPr>
        <p:spPr bwMode="auto">
          <a:xfrm>
            <a:off x="2384425" y="22098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39" name="Oval 11"/>
          <p:cNvSpPr>
            <a:spLocks noChangeArrowheads="1"/>
          </p:cNvSpPr>
          <p:nvPr/>
        </p:nvSpPr>
        <p:spPr bwMode="auto">
          <a:xfrm>
            <a:off x="2003425" y="18288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0" name="Oval 12"/>
          <p:cNvSpPr>
            <a:spLocks noChangeArrowheads="1"/>
          </p:cNvSpPr>
          <p:nvPr/>
        </p:nvSpPr>
        <p:spPr bwMode="auto">
          <a:xfrm>
            <a:off x="1851025" y="16764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1698625" y="1524000"/>
            <a:ext cx="1676400" cy="1676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 flipV="1">
            <a:off x="4975225" y="1295400"/>
            <a:ext cx="1676400" cy="1981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 flipH="1" flipV="1">
            <a:off x="5203825" y="1295400"/>
            <a:ext cx="1600200" cy="1981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 flipV="1">
            <a:off x="4746625" y="1219200"/>
            <a:ext cx="2438400" cy="18288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 flipV="1">
            <a:off x="4975225" y="1295400"/>
            <a:ext cx="2133600" cy="1981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V="1">
            <a:off x="4670425" y="1905000"/>
            <a:ext cx="2895600" cy="5334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V="1">
            <a:off x="4670425" y="1524000"/>
            <a:ext cx="2895600" cy="1143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4670425" y="1828800"/>
            <a:ext cx="2895600" cy="838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4692650" y="1143000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4692650" y="3352800"/>
            <a:ext cx="32543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7126288" y="3352800"/>
            <a:ext cx="3635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 smtClean="0">
                <a:solidFill>
                  <a:srgbClr val="000000"/>
                </a:solidFill>
                <a:latin typeface="Futura Bk BT" pitchFamily="34" charset="0"/>
              </a:rPr>
              <a:t>b</a:t>
            </a: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4152900" y="1295400"/>
            <a:ext cx="4508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smtClean="0">
                <a:solidFill>
                  <a:srgbClr val="000000"/>
                </a:solidFill>
                <a:latin typeface="Futura Bk BT" pitchFamily="34" charset="0"/>
              </a:rPr>
              <a:t>m</a:t>
            </a:r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4670425" y="16002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4" name="Line 26"/>
          <p:cNvSpPr>
            <a:spLocks noChangeShapeType="1"/>
          </p:cNvSpPr>
          <p:nvPr/>
        </p:nvSpPr>
        <p:spPr bwMode="auto">
          <a:xfrm>
            <a:off x="4670425" y="20574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5" name="Line 27"/>
          <p:cNvSpPr>
            <a:spLocks noChangeShapeType="1"/>
          </p:cNvSpPr>
          <p:nvPr/>
        </p:nvSpPr>
        <p:spPr bwMode="auto">
          <a:xfrm>
            <a:off x="4670425" y="24384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>
            <a:off x="4670425" y="2895600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5127625" y="12954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>
            <a:off x="5584825" y="12954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6118225" y="12954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6575425" y="12954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>
            <a:off x="7108825" y="12954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562" name="Line 34"/>
          <p:cNvSpPr>
            <a:spLocks noChangeShapeType="1"/>
          </p:cNvSpPr>
          <p:nvPr/>
        </p:nvSpPr>
        <p:spPr bwMode="auto">
          <a:xfrm>
            <a:off x="7566025" y="1295400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066800" y="3886200"/>
            <a:ext cx="6940550" cy="2819400"/>
            <a:chOff x="672" y="2448"/>
            <a:chExt cx="4372" cy="1776"/>
          </a:xfrm>
        </p:grpSpPr>
        <p:sp>
          <p:nvSpPr>
            <p:cNvPr id="22564" name="Oval 36"/>
            <p:cNvSpPr>
              <a:spLocks noChangeArrowheads="1"/>
            </p:cNvSpPr>
            <p:nvPr/>
          </p:nvSpPr>
          <p:spPr bwMode="auto">
            <a:xfrm>
              <a:off x="2078" y="3504"/>
              <a:ext cx="96" cy="96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65" name="Oval 37"/>
            <p:cNvSpPr>
              <a:spLocks noChangeArrowheads="1"/>
            </p:cNvSpPr>
            <p:nvPr/>
          </p:nvSpPr>
          <p:spPr bwMode="auto">
            <a:xfrm>
              <a:off x="1934" y="3408"/>
              <a:ext cx="96" cy="96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66" name="Oval 38"/>
            <p:cNvSpPr>
              <a:spLocks noChangeArrowheads="1"/>
            </p:cNvSpPr>
            <p:nvPr/>
          </p:nvSpPr>
          <p:spPr bwMode="auto">
            <a:xfrm>
              <a:off x="1790" y="3264"/>
              <a:ext cx="96" cy="96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67" name="Oval 39"/>
            <p:cNvSpPr>
              <a:spLocks noChangeArrowheads="1"/>
            </p:cNvSpPr>
            <p:nvPr/>
          </p:nvSpPr>
          <p:spPr bwMode="auto">
            <a:xfrm>
              <a:off x="1646" y="3072"/>
              <a:ext cx="96" cy="96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68" name="Oval 40"/>
            <p:cNvSpPr>
              <a:spLocks noChangeArrowheads="1"/>
            </p:cNvSpPr>
            <p:nvPr/>
          </p:nvSpPr>
          <p:spPr bwMode="auto">
            <a:xfrm>
              <a:off x="1502" y="2928"/>
              <a:ext cx="96" cy="96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69" name="Oval 41"/>
            <p:cNvSpPr>
              <a:spLocks noChangeArrowheads="1"/>
            </p:cNvSpPr>
            <p:nvPr/>
          </p:nvSpPr>
          <p:spPr bwMode="auto">
            <a:xfrm>
              <a:off x="1358" y="2784"/>
              <a:ext cx="96" cy="96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70" name="Oval 42"/>
            <p:cNvSpPr>
              <a:spLocks noChangeArrowheads="1"/>
            </p:cNvSpPr>
            <p:nvPr/>
          </p:nvSpPr>
          <p:spPr bwMode="auto">
            <a:xfrm>
              <a:off x="1214" y="2688"/>
              <a:ext cx="96" cy="96"/>
            </a:xfrm>
            <a:prstGeom prst="ellipse">
              <a:avLst/>
            </a:prstGeom>
            <a:solidFill>
              <a:srgbClr val="3366FF"/>
            </a:solidFill>
            <a:ln w="50800" algn="ctr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71" name="Line 43"/>
            <p:cNvSpPr>
              <a:spLocks noChangeShapeType="1"/>
            </p:cNvSpPr>
            <p:nvPr/>
          </p:nvSpPr>
          <p:spPr bwMode="auto">
            <a:xfrm flipV="1">
              <a:off x="974" y="2448"/>
              <a:ext cx="0" cy="139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72" name="Line 44"/>
            <p:cNvSpPr>
              <a:spLocks noChangeShapeType="1"/>
            </p:cNvSpPr>
            <p:nvPr/>
          </p:nvSpPr>
          <p:spPr bwMode="auto">
            <a:xfrm>
              <a:off x="974" y="3840"/>
              <a:ext cx="172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73" name="Text Box 45"/>
            <p:cNvSpPr txBox="1">
              <a:spLocks noChangeArrowheads="1"/>
            </p:cNvSpPr>
            <p:nvPr/>
          </p:nvSpPr>
          <p:spPr bwMode="auto">
            <a:xfrm>
              <a:off x="2366" y="3888"/>
              <a:ext cx="203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smtClean="0">
                  <a:solidFill>
                    <a:srgbClr val="000000"/>
                  </a:solidFill>
                  <a:latin typeface="Futura Bk BT" pitchFamily="34" charset="0"/>
                </a:rPr>
                <a:t>x</a:t>
              </a:r>
            </a:p>
          </p:txBody>
        </p:sp>
        <p:sp>
          <p:nvSpPr>
            <p:cNvPr id="22574" name="Text Box 46"/>
            <p:cNvSpPr txBox="1">
              <a:spLocks noChangeArrowheads="1"/>
            </p:cNvSpPr>
            <p:nvPr/>
          </p:nvSpPr>
          <p:spPr bwMode="auto">
            <a:xfrm>
              <a:off x="672" y="2544"/>
              <a:ext cx="206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smtClean="0">
                  <a:solidFill>
                    <a:srgbClr val="000000"/>
                  </a:solidFill>
                  <a:latin typeface="Futura Bk BT" pitchFamily="34" charset="0"/>
                </a:rPr>
                <a:t>y</a:t>
              </a:r>
            </a:p>
          </p:txBody>
        </p:sp>
        <p:sp>
          <p:nvSpPr>
            <p:cNvPr id="22575" name="Line 47"/>
            <p:cNvSpPr>
              <a:spLocks noChangeShapeType="1"/>
            </p:cNvSpPr>
            <p:nvPr/>
          </p:nvSpPr>
          <p:spPr bwMode="auto">
            <a:xfrm>
              <a:off x="1118" y="2640"/>
              <a:ext cx="1248" cy="1008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76" name="Line 48"/>
            <p:cNvSpPr>
              <a:spLocks noChangeShapeType="1"/>
            </p:cNvSpPr>
            <p:nvPr/>
          </p:nvSpPr>
          <p:spPr bwMode="auto">
            <a:xfrm flipV="1">
              <a:off x="2990" y="2448"/>
              <a:ext cx="4" cy="148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77" name="Line 49"/>
            <p:cNvSpPr>
              <a:spLocks noChangeShapeType="1"/>
            </p:cNvSpPr>
            <p:nvPr/>
          </p:nvSpPr>
          <p:spPr bwMode="auto">
            <a:xfrm>
              <a:off x="2990" y="3936"/>
              <a:ext cx="2054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78" name="Text Box 50"/>
            <p:cNvSpPr txBox="1">
              <a:spLocks noChangeArrowheads="1"/>
            </p:cNvSpPr>
            <p:nvPr/>
          </p:nvSpPr>
          <p:spPr bwMode="auto">
            <a:xfrm>
              <a:off x="2654" y="2544"/>
              <a:ext cx="284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smtClean="0">
                  <a:solidFill>
                    <a:srgbClr val="000000"/>
                  </a:solidFill>
                  <a:latin typeface="Futura Bk BT" pitchFamily="34" charset="0"/>
                </a:rPr>
                <a:t>m</a:t>
              </a:r>
            </a:p>
          </p:txBody>
        </p:sp>
        <p:sp>
          <p:nvSpPr>
            <p:cNvPr id="22579" name="Line 51"/>
            <p:cNvSpPr>
              <a:spLocks noChangeShapeType="1"/>
            </p:cNvSpPr>
            <p:nvPr/>
          </p:nvSpPr>
          <p:spPr bwMode="auto">
            <a:xfrm>
              <a:off x="2980" y="2736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0" name="Line 52"/>
            <p:cNvSpPr>
              <a:spLocks noChangeShapeType="1"/>
            </p:cNvSpPr>
            <p:nvPr/>
          </p:nvSpPr>
          <p:spPr bwMode="auto">
            <a:xfrm>
              <a:off x="2980" y="360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1" name="Line 53"/>
            <p:cNvSpPr>
              <a:spLocks noChangeShapeType="1"/>
            </p:cNvSpPr>
            <p:nvPr/>
          </p:nvSpPr>
          <p:spPr bwMode="auto">
            <a:xfrm>
              <a:off x="3268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2" name="Line 54"/>
            <p:cNvSpPr>
              <a:spLocks noChangeShapeType="1"/>
            </p:cNvSpPr>
            <p:nvPr/>
          </p:nvSpPr>
          <p:spPr bwMode="auto">
            <a:xfrm>
              <a:off x="3892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3" name="Line 55"/>
            <p:cNvSpPr>
              <a:spLocks noChangeShapeType="1"/>
            </p:cNvSpPr>
            <p:nvPr/>
          </p:nvSpPr>
          <p:spPr bwMode="auto">
            <a:xfrm>
              <a:off x="4180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4" name="Line 56"/>
            <p:cNvSpPr>
              <a:spLocks noChangeShapeType="1"/>
            </p:cNvSpPr>
            <p:nvPr/>
          </p:nvSpPr>
          <p:spPr bwMode="auto">
            <a:xfrm>
              <a:off x="4516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5" name="Line 57"/>
            <p:cNvSpPr>
              <a:spLocks noChangeShapeType="1"/>
            </p:cNvSpPr>
            <p:nvPr/>
          </p:nvSpPr>
          <p:spPr bwMode="auto">
            <a:xfrm>
              <a:off x="4804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6" name="Line 58"/>
            <p:cNvSpPr>
              <a:spLocks noChangeShapeType="1"/>
            </p:cNvSpPr>
            <p:nvPr/>
          </p:nvSpPr>
          <p:spPr bwMode="auto">
            <a:xfrm>
              <a:off x="2990" y="3024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7" name="Line 59"/>
            <p:cNvSpPr>
              <a:spLocks noChangeShapeType="1"/>
            </p:cNvSpPr>
            <p:nvPr/>
          </p:nvSpPr>
          <p:spPr bwMode="auto">
            <a:xfrm>
              <a:off x="2990" y="3312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8" name="Line 60"/>
            <p:cNvSpPr>
              <a:spLocks noChangeShapeType="1"/>
            </p:cNvSpPr>
            <p:nvPr/>
          </p:nvSpPr>
          <p:spPr bwMode="auto">
            <a:xfrm>
              <a:off x="3566" y="2592"/>
              <a:ext cx="0" cy="1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  <p:sp>
          <p:nvSpPr>
            <p:cNvPr id="22589" name="Text Box 61"/>
            <p:cNvSpPr txBox="1">
              <a:spLocks noChangeArrowheads="1"/>
            </p:cNvSpPr>
            <p:nvPr/>
          </p:nvSpPr>
          <p:spPr bwMode="auto">
            <a:xfrm>
              <a:off x="3038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590" name="Text Box 62"/>
            <p:cNvSpPr txBox="1">
              <a:spLocks noChangeArrowheads="1"/>
            </p:cNvSpPr>
            <p:nvPr/>
          </p:nvSpPr>
          <p:spPr bwMode="auto">
            <a:xfrm>
              <a:off x="3306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5</a:t>
              </a:r>
            </a:p>
          </p:txBody>
        </p:sp>
        <p:sp>
          <p:nvSpPr>
            <p:cNvPr id="22591" name="Text Box 63"/>
            <p:cNvSpPr txBox="1">
              <a:spLocks noChangeArrowheads="1"/>
            </p:cNvSpPr>
            <p:nvPr/>
          </p:nvSpPr>
          <p:spPr bwMode="auto">
            <a:xfrm>
              <a:off x="3594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592" name="Text Box 64"/>
            <p:cNvSpPr txBox="1">
              <a:spLocks noChangeArrowheads="1"/>
            </p:cNvSpPr>
            <p:nvPr/>
          </p:nvSpPr>
          <p:spPr bwMode="auto">
            <a:xfrm>
              <a:off x="3930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593" name="Text Box 65"/>
            <p:cNvSpPr txBox="1">
              <a:spLocks noChangeArrowheads="1"/>
            </p:cNvSpPr>
            <p:nvPr/>
          </p:nvSpPr>
          <p:spPr bwMode="auto">
            <a:xfrm>
              <a:off x="4218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2</a:t>
              </a:r>
            </a:p>
          </p:txBody>
        </p:sp>
        <p:sp>
          <p:nvSpPr>
            <p:cNvPr id="22594" name="Text Box 66"/>
            <p:cNvSpPr txBox="1">
              <a:spLocks noChangeArrowheads="1"/>
            </p:cNvSpPr>
            <p:nvPr/>
          </p:nvSpPr>
          <p:spPr bwMode="auto">
            <a:xfrm>
              <a:off x="4506" y="2767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2</a:t>
              </a:r>
            </a:p>
          </p:txBody>
        </p:sp>
        <p:sp>
          <p:nvSpPr>
            <p:cNvPr id="22595" name="Text Box 67"/>
            <p:cNvSpPr txBox="1">
              <a:spLocks noChangeArrowheads="1"/>
            </p:cNvSpPr>
            <p:nvPr/>
          </p:nvSpPr>
          <p:spPr bwMode="auto">
            <a:xfrm>
              <a:off x="3038" y="3055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596" name="Text Box 68"/>
            <p:cNvSpPr txBox="1">
              <a:spLocks noChangeArrowheads="1"/>
            </p:cNvSpPr>
            <p:nvPr/>
          </p:nvSpPr>
          <p:spPr bwMode="auto">
            <a:xfrm>
              <a:off x="3278" y="3055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7</a:t>
              </a:r>
            </a:p>
          </p:txBody>
        </p:sp>
        <p:sp>
          <p:nvSpPr>
            <p:cNvPr id="22597" name="Text Box 69"/>
            <p:cNvSpPr txBox="1">
              <a:spLocks noChangeArrowheads="1"/>
            </p:cNvSpPr>
            <p:nvPr/>
          </p:nvSpPr>
          <p:spPr bwMode="auto">
            <a:xfrm>
              <a:off x="3566" y="3055"/>
              <a:ext cx="310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11</a:t>
              </a:r>
            </a:p>
          </p:txBody>
        </p:sp>
        <p:sp>
          <p:nvSpPr>
            <p:cNvPr id="22598" name="Text Box 70"/>
            <p:cNvSpPr txBox="1">
              <a:spLocks noChangeArrowheads="1"/>
            </p:cNvSpPr>
            <p:nvPr/>
          </p:nvSpPr>
          <p:spPr bwMode="auto">
            <a:xfrm>
              <a:off x="3872" y="3055"/>
              <a:ext cx="310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10</a:t>
              </a:r>
            </a:p>
          </p:txBody>
        </p:sp>
        <p:sp>
          <p:nvSpPr>
            <p:cNvPr id="22599" name="Text Box 71"/>
            <p:cNvSpPr txBox="1">
              <a:spLocks noChangeArrowheads="1"/>
            </p:cNvSpPr>
            <p:nvPr/>
          </p:nvSpPr>
          <p:spPr bwMode="auto">
            <a:xfrm>
              <a:off x="4238" y="3055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4</a:t>
              </a:r>
            </a:p>
          </p:txBody>
        </p:sp>
        <p:sp>
          <p:nvSpPr>
            <p:cNvPr id="22600" name="Text Box 72"/>
            <p:cNvSpPr txBox="1">
              <a:spLocks noChangeArrowheads="1"/>
            </p:cNvSpPr>
            <p:nvPr/>
          </p:nvSpPr>
          <p:spPr bwMode="auto">
            <a:xfrm>
              <a:off x="4506" y="3055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601" name="Text Box 73"/>
            <p:cNvSpPr txBox="1">
              <a:spLocks noChangeArrowheads="1"/>
            </p:cNvSpPr>
            <p:nvPr/>
          </p:nvSpPr>
          <p:spPr bwMode="auto">
            <a:xfrm>
              <a:off x="3038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2</a:t>
              </a:r>
            </a:p>
          </p:txBody>
        </p:sp>
        <p:sp>
          <p:nvSpPr>
            <p:cNvPr id="22602" name="Text Box 74"/>
            <p:cNvSpPr txBox="1">
              <a:spLocks noChangeArrowheads="1"/>
            </p:cNvSpPr>
            <p:nvPr/>
          </p:nvSpPr>
          <p:spPr bwMode="auto">
            <a:xfrm>
              <a:off x="3278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603" name="Text Box 75"/>
            <p:cNvSpPr txBox="1">
              <a:spLocks noChangeArrowheads="1"/>
            </p:cNvSpPr>
            <p:nvPr/>
          </p:nvSpPr>
          <p:spPr bwMode="auto">
            <a:xfrm>
              <a:off x="3566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1</a:t>
              </a:r>
            </a:p>
          </p:txBody>
        </p:sp>
        <p:sp>
          <p:nvSpPr>
            <p:cNvPr id="22604" name="Text Box 76"/>
            <p:cNvSpPr txBox="1">
              <a:spLocks noChangeArrowheads="1"/>
            </p:cNvSpPr>
            <p:nvPr/>
          </p:nvSpPr>
          <p:spPr bwMode="auto">
            <a:xfrm>
              <a:off x="3882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4</a:t>
              </a:r>
            </a:p>
          </p:txBody>
        </p:sp>
        <p:sp>
          <p:nvSpPr>
            <p:cNvPr id="22605" name="Text Box 77"/>
            <p:cNvSpPr txBox="1">
              <a:spLocks noChangeArrowheads="1"/>
            </p:cNvSpPr>
            <p:nvPr/>
          </p:nvSpPr>
          <p:spPr bwMode="auto">
            <a:xfrm>
              <a:off x="4218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5</a:t>
              </a:r>
            </a:p>
          </p:txBody>
        </p:sp>
        <p:sp>
          <p:nvSpPr>
            <p:cNvPr id="22606" name="Text Box 78"/>
            <p:cNvSpPr txBox="1">
              <a:spLocks noChangeArrowheads="1"/>
            </p:cNvSpPr>
            <p:nvPr/>
          </p:nvSpPr>
          <p:spPr bwMode="auto">
            <a:xfrm>
              <a:off x="4526" y="334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2</a:t>
              </a:r>
            </a:p>
          </p:txBody>
        </p:sp>
        <p:sp>
          <p:nvSpPr>
            <p:cNvPr id="22607" name="Text Box 79"/>
            <p:cNvSpPr txBox="1">
              <a:spLocks noChangeArrowheads="1"/>
            </p:cNvSpPr>
            <p:nvPr/>
          </p:nvSpPr>
          <p:spPr bwMode="auto">
            <a:xfrm>
              <a:off x="3038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2</a:t>
              </a:r>
            </a:p>
          </p:txBody>
        </p:sp>
        <p:sp>
          <p:nvSpPr>
            <p:cNvPr id="22608" name="Text Box 80"/>
            <p:cNvSpPr txBox="1">
              <a:spLocks noChangeArrowheads="1"/>
            </p:cNvSpPr>
            <p:nvPr/>
          </p:nvSpPr>
          <p:spPr bwMode="auto">
            <a:xfrm>
              <a:off x="3298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1</a:t>
              </a:r>
            </a:p>
          </p:txBody>
        </p:sp>
        <p:sp>
          <p:nvSpPr>
            <p:cNvPr id="22609" name="Text Box 81"/>
            <p:cNvSpPr txBox="1">
              <a:spLocks noChangeArrowheads="1"/>
            </p:cNvSpPr>
            <p:nvPr/>
          </p:nvSpPr>
          <p:spPr bwMode="auto">
            <a:xfrm>
              <a:off x="3566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0</a:t>
              </a:r>
            </a:p>
          </p:txBody>
        </p:sp>
        <p:sp>
          <p:nvSpPr>
            <p:cNvPr id="22610" name="Text Box 82"/>
            <p:cNvSpPr txBox="1">
              <a:spLocks noChangeArrowheads="1"/>
            </p:cNvSpPr>
            <p:nvPr/>
          </p:nvSpPr>
          <p:spPr bwMode="auto">
            <a:xfrm>
              <a:off x="3902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1</a:t>
              </a:r>
            </a:p>
          </p:txBody>
        </p:sp>
        <p:sp>
          <p:nvSpPr>
            <p:cNvPr id="22611" name="Text Box 83"/>
            <p:cNvSpPr txBox="1">
              <a:spLocks noChangeArrowheads="1"/>
            </p:cNvSpPr>
            <p:nvPr/>
          </p:nvSpPr>
          <p:spPr bwMode="auto">
            <a:xfrm>
              <a:off x="4238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612" name="Text Box 84"/>
            <p:cNvSpPr txBox="1">
              <a:spLocks noChangeArrowheads="1"/>
            </p:cNvSpPr>
            <p:nvPr/>
          </p:nvSpPr>
          <p:spPr bwMode="auto">
            <a:xfrm>
              <a:off x="4526" y="3583"/>
              <a:ext cx="213" cy="250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000" smtClean="0">
                  <a:solidFill>
                    <a:srgbClr val="000000"/>
                  </a:solidFill>
                  <a:latin typeface="Futura Bk BT" pitchFamily="34" charset="0"/>
                </a:rPr>
                <a:t>3</a:t>
              </a:r>
            </a:p>
          </p:txBody>
        </p:sp>
        <p:sp>
          <p:nvSpPr>
            <p:cNvPr id="22613" name="Text Box 85"/>
            <p:cNvSpPr txBox="1">
              <a:spLocks noChangeArrowheads="1"/>
            </p:cNvSpPr>
            <p:nvPr/>
          </p:nvSpPr>
          <p:spPr bwMode="auto">
            <a:xfrm>
              <a:off x="4489" y="3936"/>
              <a:ext cx="229" cy="288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000000"/>
                  </a:solidFill>
                  <a:latin typeface="Futura Bk BT" pitchFamily="34" charset="0"/>
                </a:rPr>
                <a:t>b</a:t>
              </a:r>
            </a:p>
          </p:txBody>
        </p:sp>
        <p:sp>
          <p:nvSpPr>
            <p:cNvPr id="22614" name="Oval 86"/>
            <p:cNvSpPr>
              <a:spLocks noChangeArrowheads="1"/>
            </p:cNvSpPr>
            <p:nvPr/>
          </p:nvSpPr>
          <p:spPr bwMode="auto">
            <a:xfrm>
              <a:off x="3600" y="2976"/>
              <a:ext cx="576" cy="384"/>
            </a:xfrm>
            <a:prstGeom prst="ellipse">
              <a:avLst/>
            </a:prstGeom>
            <a:noFill/>
            <a:ln w="50800" algn="ctr">
              <a:solidFill>
                <a:srgbClr val="00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 smtClean="0">
                <a:solidFill>
                  <a:srgbClr val="000000"/>
                </a:solidFill>
                <a:latin typeface="Futura Bk BT" pitchFamily="34" charset="0"/>
              </a:endParaRPr>
            </a:p>
          </p:txBody>
        </p:sp>
      </p:grpSp>
      <p:sp>
        <p:nvSpPr>
          <p:cNvPr id="22615" name="Oval 87"/>
          <p:cNvSpPr>
            <a:spLocks noChangeArrowheads="1"/>
          </p:cNvSpPr>
          <p:nvPr/>
        </p:nvSpPr>
        <p:spPr bwMode="auto">
          <a:xfrm>
            <a:off x="5867400" y="21336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16" name="Rectangle 88"/>
          <p:cNvSpPr>
            <a:spLocks noChangeArrowheads="1"/>
          </p:cNvSpPr>
          <p:nvPr/>
        </p:nvSpPr>
        <p:spPr bwMode="auto">
          <a:xfrm>
            <a:off x="304800" y="228600"/>
            <a:ext cx="5334000" cy="762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b="1" smtClean="0">
                <a:solidFill>
                  <a:srgbClr val="000000"/>
                </a:solidFill>
                <a:latin typeface="Futura Bk BT" pitchFamily="34" charset="0"/>
              </a:rPr>
              <a:t>Hough transform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0" y="655022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Savarese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Fitting: find the parameters of a model that best fit the data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Alignment: find the parameters of the transformation that best align matched points</a:t>
            </a:r>
          </a:p>
          <a:p>
            <a:pPr lvl="1">
              <a:buNone/>
            </a:pPr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Line 2"/>
          <p:cNvSpPr>
            <a:spLocks noChangeShapeType="1"/>
          </p:cNvSpPr>
          <p:nvPr/>
        </p:nvSpPr>
        <p:spPr bwMode="auto">
          <a:xfrm>
            <a:off x="1698625" y="3505200"/>
            <a:ext cx="1676400" cy="1676400"/>
          </a:xfrm>
          <a:prstGeom prst="line">
            <a:avLst/>
          </a:prstGeom>
          <a:noFill/>
          <a:ln w="50800">
            <a:solidFill>
              <a:srgbClr val="FF0000"/>
            </a:solidFill>
            <a:prstDash val="sysDot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07" name="Line 3"/>
          <p:cNvSpPr>
            <a:spLocks noChangeShapeType="1"/>
          </p:cNvSpPr>
          <p:nvPr/>
        </p:nvSpPr>
        <p:spPr bwMode="auto">
          <a:xfrm flipV="1">
            <a:off x="1546225" y="3124200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08" name="Line 4"/>
          <p:cNvSpPr>
            <a:spLocks noChangeShapeType="1"/>
          </p:cNvSpPr>
          <p:nvPr/>
        </p:nvSpPr>
        <p:spPr bwMode="auto">
          <a:xfrm>
            <a:off x="1546225" y="5334000"/>
            <a:ext cx="2743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3756025" y="5410200"/>
            <a:ext cx="322263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smtClean="0">
                <a:solidFill>
                  <a:srgbClr val="000000"/>
                </a:solidFill>
                <a:latin typeface="Futura Bk BT" pitchFamily="34" charset="0"/>
              </a:rPr>
              <a:t>x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1066800" y="3276600"/>
            <a:ext cx="32702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smtClean="0">
                <a:solidFill>
                  <a:srgbClr val="000000"/>
                </a:solidFill>
                <a:latin typeface="Futura Bk BT" pitchFamily="34" charset="0"/>
              </a:rPr>
              <a:t>y</a:t>
            </a:r>
          </a:p>
        </p:txBody>
      </p:sp>
      <p:sp>
        <p:nvSpPr>
          <p:cNvPr id="226314" name="Line 10"/>
          <p:cNvSpPr>
            <a:spLocks noChangeShapeType="1"/>
          </p:cNvSpPr>
          <p:nvPr/>
        </p:nvSpPr>
        <p:spPr bwMode="auto">
          <a:xfrm flipV="1">
            <a:off x="4692650" y="3124200"/>
            <a:ext cx="0" cy="2209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15" name="Line 11"/>
          <p:cNvSpPr>
            <a:spLocks noChangeShapeType="1"/>
          </p:cNvSpPr>
          <p:nvPr/>
        </p:nvSpPr>
        <p:spPr bwMode="auto">
          <a:xfrm>
            <a:off x="4692650" y="5334000"/>
            <a:ext cx="32543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19" name="Rectangle 15"/>
          <p:cNvSpPr>
            <a:spLocks noChangeArrowheads="1"/>
          </p:cNvSpPr>
          <p:nvPr/>
        </p:nvSpPr>
        <p:spPr bwMode="auto">
          <a:xfrm>
            <a:off x="304800" y="228600"/>
            <a:ext cx="5334000" cy="762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400" b="1" smtClean="0">
                <a:solidFill>
                  <a:srgbClr val="000000"/>
                </a:solidFill>
                <a:latin typeface="Futura Bk BT" pitchFamily="34" charset="0"/>
              </a:rPr>
              <a:t>Hough transform</a:t>
            </a:r>
          </a:p>
        </p:txBody>
      </p:sp>
      <p:sp>
        <p:nvSpPr>
          <p:cNvPr id="226321" name="Oval 17"/>
          <p:cNvSpPr>
            <a:spLocks noChangeArrowheads="1"/>
          </p:cNvSpPr>
          <p:nvPr/>
        </p:nvSpPr>
        <p:spPr bwMode="auto">
          <a:xfrm>
            <a:off x="2514600" y="4343400"/>
            <a:ext cx="152400" cy="1524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22" name="Oval 18"/>
          <p:cNvSpPr>
            <a:spLocks noChangeArrowheads="1"/>
          </p:cNvSpPr>
          <p:nvPr/>
        </p:nvSpPr>
        <p:spPr bwMode="auto">
          <a:xfrm>
            <a:off x="1981200" y="3810000"/>
            <a:ext cx="152400" cy="1524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23" name="Oval 19"/>
          <p:cNvSpPr>
            <a:spLocks noChangeArrowheads="1"/>
          </p:cNvSpPr>
          <p:nvPr/>
        </p:nvSpPr>
        <p:spPr bwMode="auto">
          <a:xfrm>
            <a:off x="2263775" y="4114800"/>
            <a:ext cx="152400" cy="1524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24" name="Rectangle 20"/>
          <p:cNvSpPr>
            <a:spLocks noChangeArrowheads="1"/>
          </p:cNvSpPr>
          <p:nvPr/>
        </p:nvSpPr>
        <p:spPr bwMode="auto">
          <a:xfrm>
            <a:off x="381000" y="1676400"/>
            <a:ext cx="7696200" cy="4572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Futura Bk BT" pitchFamily="34" charset="0"/>
              </a:rPr>
              <a:t>Issue : parameter space [</a:t>
            </a:r>
            <a:r>
              <a:rPr lang="en-US" sz="2400" dirty="0" err="1" smtClean="0">
                <a:solidFill>
                  <a:srgbClr val="000000"/>
                </a:solidFill>
                <a:latin typeface="Futura Bk BT" pitchFamily="34" charset="0"/>
              </a:rPr>
              <a:t>m,b</a:t>
            </a:r>
            <a:r>
              <a:rPr lang="en-US" sz="2400" dirty="0" smtClean="0">
                <a:solidFill>
                  <a:srgbClr val="000000"/>
                </a:solidFill>
                <a:latin typeface="Futura Bk BT" pitchFamily="34" charset="0"/>
              </a:rPr>
              <a:t>] is unbounded…</a:t>
            </a:r>
          </a:p>
        </p:txBody>
      </p:sp>
      <p:sp>
        <p:nvSpPr>
          <p:cNvPr id="226325" name="Rectangle 21"/>
          <p:cNvSpPr>
            <a:spLocks noChangeArrowheads="1"/>
          </p:cNvSpPr>
          <p:nvPr/>
        </p:nvSpPr>
        <p:spPr bwMode="auto">
          <a:xfrm>
            <a:off x="381000" y="1128713"/>
            <a:ext cx="71278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1400" smtClean="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P.V.C. Hough, </a:t>
            </a:r>
            <a:r>
              <a:rPr lang="en-US" sz="1400" i="1" smtClean="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Machine Analysis of Bubble Chamber Pictures,</a:t>
            </a:r>
            <a:r>
              <a:rPr lang="en-US" sz="1400" smtClean="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 Proc. Int. Conf. High Energy Accelerators and Instrumentation, 1959 </a:t>
            </a:r>
          </a:p>
        </p:txBody>
      </p:sp>
      <p:sp>
        <p:nvSpPr>
          <p:cNvPr id="226326" name="Text Box 22"/>
          <p:cNvSpPr txBox="1">
            <a:spLocks noChangeArrowheads="1"/>
          </p:cNvSpPr>
          <p:nvPr/>
        </p:nvSpPr>
        <p:spPr bwMode="auto">
          <a:xfrm>
            <a:off x="5241925" y="5676900"/>
            <a:ext cx="1555750" cy="366713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Futura Bk BT" pitchFamily="34" charset="0"/>
              </a:rPr>
              <a:t>Hough space</a:t>
            </a:r>
          </a:p>
        </p:txBody>
      </p:sp>
      <p:sp>
        <p:nvSpPr>
          <p:cNvPr id="226330" name="Freeform 26"/>
          <p:cNvSpPr>
            <a:spLocks/>
          </p:cNvSpPr>
          <p:nvPr/>
        </p:nvSpPr>
        <p:spPr bwMode="auto">
          <a:xfrm>
            <a:off x="5029200" y="3048000"/>
            <a:ext cx="1981200" cy="2374900"/>
          </a:xfrm>
          <a:custGeom>
            <a:avLst/>
            <a:gdLst/>
            <a:ahLst/>
            <a:cxnLst>
              <a:cxn ang="0">
                <a:pos x="0" y="872"/>
              </a:cxn>
              <a:cxn ang="0">
                <a:pos x="192" y="104"/>
              </a:cxn>
              <a:cxn ang="0">
                <a:pos x="384" y="1496"/>
              </a:cxn>
              <a:cxn ang="0">
                <a:pos x="528" y="104"/>
              </a:cxn>
              <a:cxn ang="0">
                <a:pos x="720" y="872"/>
              </a:cxn>
            </a:cxnLst>
            <a:rect l="0" t="0" r="r" b="b"/>
            <a:pathLst>
              <a:path w="720" h="1496">
                <a:moveTo>
                  <a:pt x="0" y="872"/>
                </a:moveTo>
                <a:cubicBezTo>
                  <a:pt x="64" y="436"/>
                  <a:pt x="128" y="0"/>
                  <a:pt x="192" y="104"/>
                </a:cubicBezTo>
                <a:cubicBezTo>
                  <a:pt x="256" y="208"/>
                  <a:pt x="328" y="1496"/>
                  <a:pt x="384" y="1496"/>
                </a:cubicBezTo>
                <a:cubicBezTo>
                  <a:pt x="440" y="1496"/>
                  <a:pt x="472" y="208"/>
                  <a:pt x="528" y="104"/>
                </a:cubicBezTo>
                <a:cubicBezTo>
                  <a:pt x="584" y="0"/>
                  <a:pt x="652" y="436"/>
                  <a:pt x="720" y="87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31" name="Line 27"/>
          <p:cNvSpPr>
            <a:spLocks noChangeShapeType="1"/>
          </p:cNvSpPr>
          <p:nvPr/>
        </p:nvSpPr>
        <p:spPr bwMode="auto">
          <a:xfrm flipV="1">
            <a:off x="1600200" y="4419600"/>
            <a:ext cx="990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graphicFrame>
        <p:nvGraphicFramePr>
          <p:cNvPr id="226332" name="Object 28"/>
          <p:cNvGraphicFramePr>
            <a:graphicFrameLocks noChangeAspect="1"/>
          </p:cNvGraphicFramePr>
          <p:nvPr/>
        </p:nvGraphicFramePr>
        <p:xfrm>
          <a:off x="2633663" y="6172200"/>
          <a:ext cx="3121025" cy="476250"/>
        </p:xfrm>
        <a:graphic>
          <a:graphicData uri="http://schemas.openxmlformats.org/presentationml/2006/ole">
            <p:oleObj spid="_x0000_s150530" name="Equation" r:id="rId4" imgW="1320480" imgH="203040" progId="Equation.3">
              <p:embed/>
            </p:oleObj>
          </a:graphicData>
        </a:graphic>
      </p:graphicFrame>
      <p:graphicFrame>
        <p:nvGraphicFramePr>
          <p:cNvPr id="226333" name="Object 29"/>
          <p:cNvGraphicFramePr>
            <a:graphicFrameLocks noChangeAspect="1"/>
          </p:cNvGraphicFramePr>
          <p:nvPr/>
        </p:nvGraphicFramePr>
        <p:xfrm>
          <a:off x="2093913" y="4800600"/>
          <a:ext cx="420687" cy="417513"/>
        </p:xfrm>
        <a:graphic>
          <a:graphicData uri="http://schemas.openxmlformats.org/presentationml/2006/ole">
            <p:oleObj spid="_x0000_s150531" name="Equation" r:id="rId5" imgW="177480" imgH="177480" progId="Equation.3">
              <p:embed/>
            </p:oleObj>
          </a:graphicData>
        </a:graphic>
      </p:graphicFrame>
      <p:graphicFrame>
        <p:nvGraphicFramePr>
          <p:cNvPr id="226334" name="Object 30"/>
          <p:cNvGraphicFramePr>
            <a:graphicFrameLocks noChangeAspect="1"/>
          </p:cNvGraphicFramePr>
          <p:nvPr/>
        </p:nvGraphicFramePr>
        <p:xfrm>
          <a:off x="1828800" y="4419600"/>
          <a:ext cx="360363" cy="387350"/>
        </p:xfrm>
        <a:graphic>
          <a:graphicData uri="http://schemas.openxmlformats.org/presentationml/2006/ole">
            <p:oleObj spid="_x0000_s150532" name="Equation" r:id="rId6" imgW="152280" imgH="164880" progId="Equation.3">
              <p:embed/>
            </p:oleObj>
          </a:graphicData>
        </a:graphic>
      </p:graphicFrame>
      <p:sp>
        <p:nvSpPr>
          <p:cNvPr id="226335" name="Freeform 31"/>
          <p:cNvSpPr>
            <a:spLocks/>
          </p:cNvSpPr>
          <p:nvPr/>
        </p:nvSpPr>
        <p:spPr bwMode="auto">
          <a:xfrm>
            <a:off x="1905000" y="5029200"/>
            <a:ext cx="177800" cy="304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96"/>
              </a:cxn>
              <a:cxn ang="0">
                <a:pos x="96" y="192"/>
              </a:cxn>
            </a:cxnLst>
            <a:rect l="0" t="0" r="r" b="b"/>
            <a:pathLst>
              <a:path w="112" h="192">
                <a:moveTo>
                  <a:pt x="0" y="0"/>
                </a:moveTo>
                <a:cubicBezTo>
                  <a:pt x="40" y="32"/>
                  <a:pt x="80" y="64"/>
                  <a:pt x="96" y="96"/>
                </a:cubicBezTo>
                <a:cubicBezTo>
                  <a:pt x="112" y="128"/>
                  <a:pt x="104" y="160"/>
                  <a:pt x="96" y="192"/>
                </a:cubicBezTo>
              </a:path>
            </a:pathLst>
          </a:custGeom>
          <a:noFill/>
          <a:ln w="25400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36" name="Freeform 32"/>
          <p:cNvSpPr>
            <a:spLocks/>
          </p:cNvSpPr>
          <p:nvPr/>
        </p:nvSpPr>
        <p:spPr bwMode="auto">
          <a:xfrm>
            <a:off x="4800600" y="3124200"/>
            <a:ext cx="2438400" cy="1905000"/>
          </a:xfrm>
          <a:custGeom>
            <a:avLst/>
            <a:gdLst/>
            <a:ahLst/>
            <a:cxnLst>
              <a:cxn ang="0">
                <a:pos x="0" y="872"/>
              </a:cxn>
              <a:cxn ang="0">
                <a:pos x="192" y="104"/>
              </a:cxn>
              <a:cxn ang="0">
                <a:pos x="384" y="1496"/>
              </a:cxn>
              <a:cxn ang="0">
                <a:pos x="528" y="104"/>
              </a:cxn>
              <a:cxn ang="0">
                <a:pos x="720" y="872"/>
              </a:cxn>
            </a:cxnLst>
            <a:rect l="0" t="0" r="r" b="b"/>
            <a:pathLst>
              <a:path w="720" h="1496">
                <a:moveTo>
                  <a:pt x="0" y="872"/>
                </a:moveTo>
                <a:cubicBezTo>
                  <a:pt x="64" y="436"/>
                  <a:pt x="128" y="0"/>
                  <a:pt x="192" y="104"/>
                </a:cubicBezTo>
                <a:cubicBezTo>
                  <a:pt x="256" y="208"/>
                  <a:pt x="328" y="1496"/>
                  <a:pt x="384" y="1496"/>
                </a:cubicBezTo>
                <a:cubicBezTo>
                  <a:pt x="440" y="1496"/>
                  <a:pt x="472" y="208"/>
                  <a:pt x="528" y="104"/>
                </a:cubicBezTo>
                <a:cubicBezTo>
                  <a:pt x="584" y="0"/>
                  <a:pt x="652" y="436"/>
                  <a:pt x="720" y="87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37" name="Freeform 33"/>
          <p:cNvSpPr>
            <a:spLocks/>
          </p:cNvSpPr>
          <p:nvPr/>
        </p:nvSpPr>
        <p:spPr bwMode="auto">
          <a:xfrm>
            <a:off x="4724400" y="3429000"/>
            <a:ext cx="2438400" cy="1143000"/>
          </a:xfrm>
          <a:custGeom>
            <a:avLst/>
            <a:gdLst/>
            <a:ahLst/>
            <a:cxnLst>
              <a:cxn ang="0">
                <a:pos x="0" y="872"/>
              </a:cxn>
              <a:cxn ang="0">
                <a:pos x="192" y="104"/>
              </a:cxn>
              <a:cxn ang="0">
                <a:pos x="384" y="1496"/>
              </a:cxn>
              <a:cxn ang="0">
                <a:pos x="528" y="104"/>
              </a:cxn>
              <a:cxn ang="0">
                <a:pos x="720" y="872"/>
              </a:cxn>
            </a:cxnLst>
            <a:rect l="0" t="0" r="r" b="b"/>
            <a:pathLst>
              <a:path w="720" h="1496">
                <a:moveTo>
                  <a:pt x="0" y="872"/>
                </a:moveTo>
                <a:cubicBezTo>
                  <a:pt x="64" y="436"/>
                  <a:pt x="128" y="0"/>
                  <a:pt x="192" y="104"/>
                </a:cubicBezTo>
                <a:cubicBezTo>
                  <a:pt x="256" y="208"/>
                  <a:pt x="328" y="1496"/>
                  <a:pt x="384" y="1496"/>
                </a:cubicBezTo>
                <a:cubicBezTo>
                  <a:pt x="440" y="1496"/>
                  <a:pt x="472" y="208"/>
                  <a:pt x="528" y="104"/>
                </a:cubicBezTo>
                <a:cubicBezTo>
                  <a:pt x="584" y="0"/>
                  <a:pt x="652" y="436"/>
                  <a:pt x="720" y="872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20" name="Oval 16"/>
          <p:cNvSpPr>
            <a:spLocks noChangeArrowheads="1"/>
          </p:cNvSpPr>
          <p:nvPr/>
        </p:nvSpPr>
        <p:spPr bwMode="auto">
          <a:xfrm>
            <a:off x="5715000" y="4267200"/>
            <a:ext cx="152400" cy="1524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smtClean="0">
              <a:solidFill>
                <a:srgbClr val="000000"/>
              </a:solidFill>
              <a:latin typeface="Futura Bk BT" pitchFamily="34" charset="0"/>
            </a:endParaRPr>
          </a:p>
        </p:txBody>
      </p:sp>
      <p:sp>
        <p:nvSpPr>
          <p:cNvPr id="226338" name="Rectangle 34"/>
          <p:cNvSpPr>
            <a:spLocks noChangeArrowheads="1"/>
          </p:cNvSpPr>
          <p:nvPr/>
        </p:nvSpPr>
        <p:spPr bwMode="auto">
          <a:xfrm>
            <a:off x="76200" y="2209800"/>
            <a:ext cx="8839200" cy="52322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Futura Bk BT" pitchFamily="34" charset="0"/>
              </a:rPr>
              <a:t>Use a polar representation for the parameter space </a:t>
            </a:r>
          </a:p>
        </p:txBody>
      </p:sp>
      <p:graphicFrame>
        <p:nvGraphicFramePr>
          <p:cNvPr id="226339" name="Object 35"/>
          <p:cNvGraphicFramePr>
            <a:graphicFrameLocks noChangeAspect="1"/>
          </p:cNvGraphicFramePr>
          <p:nvPr/>
        </p:nvGraphicFramePr>
        <p:xfrm>
          <a:off x="7620000" y="5486400"/>
          <a:ext cx="420688" cy="417513"/>
        </p:xfrm>
        <a:graphic>
          <a:graphicData uri="http://schemas.openxmlformats.org/presentationml/2006/ole">
            <p:oleObj spid="_x0000_s150533" name="Equation" r:id="rId7" imgW="177480" imgH="177480" progId="Equation.3">
              <p:embed/>
            </p:oleObj>
          </a:graphicData>
        </a:graphic>
      </p:graphicFrame>
      <p:graphicFrame>
        <p:nvGraphicFramePr>
          <p:cNvPr id="226340" name="Object 36"/>
          <p:cNvGraphicFramePr>
            <a:graphicFrameLocks noChangeAspect="1"/>
          </p:cNvGraphicFramePr>
          <p:nvPr/>
        </p:nvGraphicFramePr>
        <p:xfrm>
          <a:off x="4114800" y="3124200"/>
          <a:ext cx="360363" cy="387350"/>
        </p:xfrm>
        <a:graphic>
          <a:graphicData uri="http://schemas.openxmlformats.org/presentationml/2006/ole">
            <p:oleObj spid="_x0000_s150534" name="Equation" r:id="rId8" imgW="152280" imgH="164880" progId="Equation.3">
              <p:embed/>
            </p:oleObj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127101" y="655022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Savarese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animBg="1"/>
      <p:bldP spid="226322" grpId="0" animBg="1"/>
      <p:bldP spid="226323" grpId="0" animBg="1"/>
      <p:bldP spid="226330" grpId="0" animBg="1"/>
      <p:bldP spid="226331" grpId="0" animBg="1"/>
      <p:bldP spid="226335" grpId="0" animBg="1"/>
      <p:bldP spid="226336" grpId="0" animBg="1"/>
      <p:bldP spid="2263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450" name="Picture 2"/>
          <p:cNvPicPr>
            <a:picLocks noChangeAspect="1" noChangeArrowheads="1"/>
          </p:cNvPicPr>
          <p:nvPr/>
        </p:nvPicPr>
        <p:blipFill>
          <a:blip r:embed="rId3" cstate="print">
            <a:lum bright="30000" contrast="30000"/>
          </a:blip>
          <a:srcRect/>
          <a:stretch>
            <a:fillRect/>
          </a:stretch>
        </p:blipFill>
        <p:spPr bwMode="auto">
          <a:xfrm>
            <a:off x="469900" y="1316038"/>
            <a:ext cx="8293100" cy="41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2114550" y="5578475"/>
            <a:ext cx="1027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features</a:t>
            </a: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6356350" y="5564188"/>
            <a:ext cx="720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mtClean="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votes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04800" y="228600"/>
            <a:ext cx="8077200" cy="701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000" b="1" smtClean="0">
                <a:solidFill>
                  <a:srgbClr val="000000"/>
                </a:solidFill>
                <a:latin typeface="Futura Bk BT" pitchFamily="34" charset="0"/>
              </a:rPr>
              <a:t>Hough transform - experiments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27101" y="655022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Savarese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498" name="Picture 2"/>
          <p:cNvPicPr>
            <a:picLocks noChangeAspect="1" noChangeArrowheads="1"/>
          </p:cNvPicPr>
          <p:nvPr/>
        </p:nvPicPr>
        <p:blipFill>
          <a:blip r:embed="rId3" cstate="print">
            <a:lum bright="24000" contrast="18000"/>
          </a:blip>
          <a:srcRect/>
          <a:stretch>
            <a:fillRect/>
          </a:stretch>
        </p:blipFill>
        <p:spPr bwMode="auto">
          <a:xfrm>
            <a:off x="533400" y="1112838"/>
            <a:ext cx="8164513" cy="392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4499" name="Text Box 3"/>
          <p:cNvSpPr txBox="1">
            <a:spLocks noChangeArrowheads="1"/>
          </p:cNvSpPr>
          <p:nvPr/>
        </p:nvSpPr>
        <p:spPr bwMode="auto">
          <a:xfrm>
            <a:off x="21336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mtClean="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features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6324600" y="5105400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mtClean="0">
                <a:solidFill>
                  <a:srgbClr val="000000"/>
                </a:solidFill>
                <a:latin typeface="Futura Bk BT" pitchFamily="34" charset="0"/>
                <a:cs typeface="Arial" charset="0"/>
              </a:rPr>
              <a:t>votes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5715000"/>
            <a:ext cx="7772400" cy="685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80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/>
              <a:t>Issue: Grid size needs to be adjusted…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304800" y="228600"/>
            <a:ext cx="8077200" cy="701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000" b="1" smtClean="0">
                <a:solidFill>
                  <a:srgbClr val="000000"/>
                </a:solidFill>
                <a:latin typeface="Futura Bk BT" pitchFamily="34" charset="0"/>
              </a:rPr>
              <a:t>Hough transform - experiments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343400" y="1447800"/>
            <a:ext cx="3352800" cy="3352800"/>
            <a:chOff x="2736" y="912"/>
            <a:chExt cx="2112" cy="2112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2736" y="1584"/>
              <a:ext cx="2112" cy="768"/>
              <a:chOff x="3072" y="960"/>
              <a:chExt cx="2112" cy="768"/>
            </a:xfrm>
          </p:grpSpPr>
          <p:sp>
            <p:nvSpPr>
              <p:cNvPr id="234505" name="Line 9"/>
              <p:cNvSpPr>
                <a:spLocks noChangeShapeType="1"/>
              </p:cNvSpPr>
              <p:nvPr/>
            </p:nvSpPr>
            <p:spPr bwMode="auto">
              <a:xfrm>
                <a:off x="3072" y="960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06" name="Line 10"/>
              <p:cNvSpPr>
                <a:spLocks noChangeShapeType="1"/>
              </p:cNvSpPr>
              <p:nvPr/>
            </p:nvSpPr>
            <p:spPr bwMode="auto">
              <a:xfrm>
                <a:off x="3072" y="1152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07" name="Line 11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08" name="Line 12"/>
              <p:cNvSpPr>
                <a:spLocks noChangeShapeType="1"/>
              </p:cNvSpPr>
              <p:nvPr/>
            </p:nvSpPr>
            <p:spPr bwMode="auto">
              <a:xfrm>
                <a:off x="3072" y="1536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09" name="Line 13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 rot="5400000">
              <a:off x="2640" y="1583"/>
              <a:ext cx="2112" cy="769"/>
              <a:chOff x="3168" y="1056"/>
              <a:chExt cx="2112" cy="769"/>
            </a:xfrm>
          </p:grpSpPr>
          <p:sp>
            <p:nvSpPr>
              <p:cNvPr id="234510" name="Line 14"/>
              <p:cNvSpPr>
                <a:spLocks noChangeShapeType="1"/>
              </p:cNvSpPr>
              <p:nvPr/>
            </p:nvSpPr>
            <p:spPr bwMode="auto">
              <a:xfrm>
                <a:off x="3168" y="1056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11" name="Line 15"/>
              <p:cNvSpPr>
                <a:spLocks noChangeShapeType="1"/>
              </p:cNvSpPr>
              <p:nvPr/>
            </p:nvSpPr>
            <p:spPr bwMode="auto">
              <a:xfrm>
                <a:off x="3168" y="1248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12" name="Line 16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13" name="Line 17"/>
              <p:cNvSpPr>
                <a:spLocks noChangeShapeType="1"/>
              </p:cNvSpPr>
              <p:nvPr/>
            </p:nvSpPr>
            <p:spPr bwMode="auto">
              <a:xfrm>
                <a:off x="3168" y="1632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14" name="Line 18"/>
              <p:cNvSpPr>
                <a:spLocks noChangeShapeType="1"/>
              </p:cNvSpPr>
              <p:nvPr/>
            </p:nvSpPr>
            <p:spPr bwMode="auto">
              <a:xfrm>
                <a:off x="3168" y="1824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</p:grpSp>
      </p:grpSp>
      <p:sp>
        <p:nvSpPr>
          <p:cNvPr id="234517" name="Text Box 21"/>
          <p:cNvSpPr txBox="1">
            <a:spLocks noChangeArrowheads="1"/>
          </p:cNvSpPr>
          <p:nvPr/>
        </p:nvSpPr>
        <p:spPr bwMode="auto">
          <a:xfrm>
            <a:off x="1676400" y="1371600"/>
            <a:ext cx="1677988" cy="457200"/>
          </a:xfrm>
          <a:prstGeom prst="rect">
            <a:avLst/>
          </a:prstGeom>
          <a:noFill/>
          <a:ln w="25400">
            <a:noFill/>
            <a:prstDash val="dash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smtClean="0">
                <a:solidFill>
                  <a:srgbClr val="000000"/>
                </a:solidFill>
                <a:latin typeface="Futura Bk BT" pitchFamily="34" charset="0"/>
              </a:rPr>
              <a:t>Noisy data</a:t>
            </a:r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4495800" y="1600200"/>
            <a:ext cx="3352800" cy="3352800"/>
            <a:chOff x="2736" y="912"/>
            <a:chExt cx="2112" cy="2112"/>
          </a:xfrm>
        </p:grpSpPr>
        <p:grpSp>
          <p:nvGrpSpPr>
            <p:cNvPr id="6" name="Group 24"/>
            <p:cNvGrpSpPr>
              <a:grpSpLocks/>
            </p:cNvGrpSpPr>
            <p:nvPr/>
          </p:nvGrpSpPr>
          <p:grpSpPr bwMode="auto">
            <a:xfrm>
              <a:off x="2736" y="1584"/>
              <a:ext cx="2112" cy="768"/>
              <a:chOff x="3072" y="960"/>
              <a:chExt cx="2112" cy="768"/>
            </a:xfrm>
          </p:grpSpPr>
          <p:sp>
            <p:nvSpPr>
              <p:cNvPr id="234521" name="Line 25"/>
              <p:cNvSpPr>
                <a:spLocks noChangeShapeType="1"/>
              </p:cNvSpPr>
              <p:nvPr/>
            </p:nvSpPr>
            <p:spPr bwMode="auto">
              <a:xfrm>
                <a:off x="3072" y="960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22" name="Line 26"/>
              <p:cNvSpPr>
                <a:spLocks noChangeShapeType="1"/>
              </p:cNvSpPr>
              <p:nvPr/>
            </p:nvSpPr>
            <p:spPr bwMode="auto">
              <a:xfrm>
                <a:off x="3072" y="1152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23" name="Line 27"/>
              <p:cNvSpPr>
                <a:spLocks noChangeShapeType="1"/>
              </p:cNvSpPr>
              <p:nvPr/>
            </p:nvSpPr>
            <p:spPr bwMode="auto">
              <a:xfrm>
                <a:off x="3072" y="1344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24" name="Line 28"/>
              <p:cNvSpPr>
                <a:spLocks noChangeShapeType="1"/>
              </p:cNvSpPr>
              <p:nvPr/>
            </p:nvSpPr>
            <p:spPr bwMode="auto">
              <a:xfrm>
                <a:off x="3072" y="1536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25" name="Line 29"/>
              <p:cNvSpPr>
                <a:spLocks noChangeShapeType="1"/>
              </p:cNvSpPr>
              <p:nvPr/>
            </p:nvSpPr>
            <p:spPr bwMode="auto">
              <a:xfrm>
                <a:off x="3072" y="1728"/>
                <a:ext cx="2112" cy="0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</p:grpSp>
        <p:grpSp>
          <p:nvGrpSpPr>
            <p:cNvPr id="7" name="Group 30"/>
            <p:cNvGrpSpPr>
              <a:grpSpLocks/>
            </p:cNvGrpSpPr>
            <p:nvPr/>
          </p:nvGrpSpPr>
          <p:grpSpPr bwMode="auto">
            <a:xfrm rot="5400000">
              <a:off x="2640" y="1583"/>
              <a:ext cx="2112" cy="769"/>
              <a:chOff x="3168" y="1056"/>
              <a:chExt cx="2112" cy="769"/>
            </a:xfrm>
          </p:grpSpPr>
          <p:sp>
            <p:nvSpPr>
              <p:cNvPr id="234527" name="Line 31"/>
              <p:cNvSpPr>
                <a:spLocks noChangeShapeType="1"/>
              </p:cNvSpPr>
              <p:nvPr/>
            </p:nvSpPr>
            <p:spPr bwMode="auto">
              <a:xfrm>
                <a:off x="3168" y="1056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28" name="Line 32"/>
              <p:cNvSpPr>
                <a:spLocks noChangeShapeType="1"/>
              </p:cNvSpPr>
              <p:nvPr/>
            </p:nvSpPr>
            <p:spPr bwMode="auto">
              <a:xfrm>
                <a:off x="3168" y="1248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29" name="Line 33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30" name="Line 34"/>
              <p:cNvSpPr>
                <a:spLocks noChangeShapeType="1"/>
              </p:cNvSpPr>
              <p:nvPr/>
            </p:nvSpPr>
            <p:spPr bwMode="auto">
              <a:xfrm>
                <a:off x="3168" y="1632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  <p:sp>
            <p:nvSpPr>
              <p:cNvPr id="234531" name="Line 35"/>
              <p:cNvSpPr>
                <a:spLocks noChangeShapeType="1"/>
              </p:cNvSpPr>
              <p:nvPr/>
            </p:nvSpPr>
            <p:spPr bwMode="auto">
              <a:xfrm>
                <a:off x="3168" y="1824"/>
                <a:ext cx="2112" cy="1"/>
              </a:xfrm>
              <a:prstGeom prst="line">
                <a:avLst/>
              </a:prstGeom>
              <a:noFill/>
              <a:ln w="508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mtClean="0">
                  <a:solidFill>
                    <a:srgbClr val="000000"/>
                  </a:solidFill>
                  <a:latin typeface="Futura Bk BT" pitchFamily="34" charset="0"/>
                </a:endParaRPr>
              </a:p>
            </p:txBody>
          </p:sp>
        </p:grpSp>
      </p:grpSp>
      <p:sp>
        <p:nvSpPr>
          <p:cNvPr id="34" name="TextBox 33"/>
          <p:cNvSpPr txBox="1"/>
          <p:nvPr/>
        </p:nvSpPr>
        <p:spPr>
          <a:xfrm>
            <a:off x="7127101" y="655022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Savarese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143000"/>
            <a:ext cx="8382000" cy="424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1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5791200"/>
            <a:ext cx="7467600" cy="6858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Issue: spurious peaks due to uniform noise</a:t>
            </a:r>
          </a:p>
        </p:txBody>
      </p:sp>
      <p:sp>
        <p:nvSpPr>
          <p:cNvPr id="241669" name="Text Box 5"/>
          <p:cNvSpPr txBox="1">
            <a:spLocks noChangeArrowheads="1"/>
          </p:cNvSpPr>
          <p:nvPr/>
        </p:nvSpPr>
        <p:spPr bwMode="auto">
          <a:xfrm>
            <a:off x="2133600" y="53482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mtClean="0">
                <a:solidFill>
                  <a:srgbClr val="000000"/>
                </a:solidFill>
                <a:cs typeface="Arial" charset="0"/>
              </a:rPr>
              <a:t>features</a:t>
            </a:r>
          </a:p>
        </p:txBody>
      </p:sp>
      <p:sp>
        <p:nvSpPr>
          <p:cNvPr id="241670" name="Text Box 6"/>
          <p:cNvSpPr txBox="1">
            <a:spLocks noChangeArrowheads="1"/>
          </p:cNvSpPr>
          <p:nvPr/>
        </p:nvSpPr>
        <p:spPr bwMode="auto">
          <a:xfrm>
            <a:off x="6324600" y="5348288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mtClean="0">
                <a:solidFill>
                  <a:srgbClr val="000000"/>
                </a:solidFill>
                <a:cs typeface="Arial" charset="0"/>
              </a:rPr>
              <a:t>votes</a:t>
            </a: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304800" y="228600"/>
            <a:ext cx="8077200" cy="701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000" b="1" smtClean="0">
                <a:solidFill>
                  <a:srgbClr val="000000"/>
                </a:solidFill>
                <a:latin typeface="Futura Bk BT" pitchFamily="34" charset="0"/>
              </a:rPr>
              <a:t>Hough transform - experiments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27101" y="6550223"/>
            <a:ext cx="2016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S. Savarese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Hough transform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Fitting a circle (x, y, 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Hough transform 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400" dirty="0" smtClean="0"/>
              <a:t>Good</a:t>
            </a:r>
          </a:p>
          <a:p>
            <a:r>
              <a:rPr lang="en-US" sz="2800" dirty="0" smtClean="0"/>
              <a:t>Robust to outliers: each point votes separately</a:t>
            </a:r>
          </a:p>
          <a:p>
            <a:r>
              <a:rPr lang="en-US" sz="2800" dirty="0" smtClean="0"/>
              <a:t>Fairly efficient (much faster than trying all sets of parameters)</a:t>
            </a:r>
          </a:p>
          <a:p>
            <a:r>
              <a:rPr lang="en-US" sz="2800" dirty="0" smtClean="0"/>
              <a:t>Provides multiple good fits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3400" dirty="0" smtClean="0"/>
              <a:t>Bad</a:t>
            </a:r>
          </a:p>
          <a:p>
            <a:r>
              <a:rPr lang="en-US" dirty="0" smtClean="0"/>
              <a:t>Some sensitivity to noise</a:t>
            </a:r>
          </a:p>
          <a:p>
            <a:r>
              <a:rPr lang="en-US" dirty="0" smtClean="0"/>
              <a:t>Bin size trades off between noise tolerance, precision, and speed/memory</a:t>
            </a:r>
          </a:p>
          <a:p>
            <a:pPr lvl="1"/>
            <a:r>
              <a:rPr lang="en-US" dirty="0" smtClean="0"/>
              <a:t>Can be hard to find sweet spot</a:t>
            </a:r>
          </a:p>
          <a:p>
            <a:r>
              <a:rPr lang="en-US" dirty="0" smtClean="0"/>
              <a:t>Not suitable for more than a few parameters</a:t>
            </a:r>
          </a:p>
          <a:p>
            <a:pPr lvl="1"/>
            <a:r>
              <a:rPr lang="en-US" dirty="0" smtClean="0"/>
              <a:t>grid size grows exponentially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dirty="0" smtClean="0"/>
              <a:t>Common applications</a:t>
            </a:r>
          </a:p>
          <a:p>
            <a:r>
              <a:rPr lang="en-US" dirty="0" smtClean="0"/>
              <a:t>Line fitting (also circles, ellipses, etc.)</a:t>
            </a:r>
          </a:p>
          <a:p>
            <a:r>
              <a:rPr lang="en-US" dirty="0" smtClean="0"/>
              <a:t>Object instance recognition (parameters are affine transform)</a:t>
            </a:r>
          </a:p>
          <a:p>
            <a:r>
              <a:rPr lang="en-US" dirty="0" smtClean="0"/>
              <a:t>Object category recognition  (parameters are position/scale)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Oval 2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43" name="Oval 3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44" name="Oval 4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45" name="Oval 5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46" name="Oval 6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47" name="Oval 7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48" name="Oval 8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49" name="Oval 9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0" name="Oval 10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1" name="Oval 11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2" name="Oval 12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3" name="Oval 13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4" name="Oval 14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5" name="Oval 15"/>
          <p:cNvSpPr>
            <a:spLocks noChangeArrowheads="1"/>
          </p:cNvSpPr>
          <p:nvPr/>
        </p:nvSpPr>
        <p:spPr bwMode="auto">
          <a:xfrm>
            <a:off x="4191000" y="457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6" name="Oval 16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7" name="Oval 17"/>
          <p:cNvSpPr>
            <a:spLocks noChangeArrowheads="1"/>
          </p:cNvSpPr>
          <p:nvPr/>
        </p:nvSpPr>
        <p:spPr bwMode="auto">
          <a:xfrm>
            <a:off x="5791200" y="2971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8" name="Oval 18"/>
          <p:cNvSpPr>
            <a:spLocks noChangeArrowheads="1"/>
          </p:cNvSpPr>
          <p:nvPr/>
        </p:nvSpPr>
        <p:spPr bwMode="auto">
          <a:xfrm>
            <a:off x="5486400" y="3505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9" name="Oval 19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0" name="Oval 20"/>
          <p:cNvSpPr>
            <a:spLocks noChangeArrowheads="1"/>
          </p:cNvSpPr>
          <p:nvPr/>
        </p:nvSpPr>
        <p:spPr bwMode="auto">
          <a:xfrm>
            <a:off x="4572000" y="762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2" name="Oval 22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3" name="Oval 23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4" name="Oval 24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5" name="Oval 25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6" name="Oval 26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7" name="Oval 27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8" name="Oval 28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69" name="Oval 29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70" name="Oval 30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71" name="Oval 31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72" name="Oval 32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73" name="Oval 33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74" name="Oval 34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75" name="Oval 35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8276" name="Object 36"/>
          <p:cNvGraphicFramePr>
            <a:graphicFrameLocks noChangeAspect="1"/>
          </p:cNvGraphicFramePr>
          <p:nvPr/>
        </p:nvGraphicFramePr>
        <p:xfrm>
          <a:off x="533400" y="5881688"/>
          <a:ext cx="1914525" cy="492125"/>
        </p:xfrm>
        <a:graphic>
          <a:graphicData uri="http://schemas.openxmlformats.org/presentationml/2006/ole">
            <p:oleObj spid="_x0000_s151554" name="Equation" r:id="rId4" imgW="787320" imgH="203040" progId="Equation.3">
              <p:embed/>
            </p:oleObj>
          </a:graphicData>
        </a:graphic>
      </p:graphicFrame>
      <p:graphicFrame>
        <p:nvGraphicFramePr>
          <p:cNvPr id="138277" name="Object 37"/>
          <p:cNvGraphicFramePr>
            <a:graphicFrameLocks noChangeAspect="1"/>
          </p:cNvGraphicFramePr>
          <p:nvPr/>
        </p:nvGraphicFramePr>
        <p:xfrm>
          <a:off x="3429000" y="4662488"/>
          <a:ext cx="1081088" cy="711200"/>
        </p:xfrm>
        <a:graphic>
          <a:graphicData uri="http://schemas.openxmlformats.org/presentationml/2006/ole">
            <p:oleObj spid="_x0000_s151555" name="Equation" r:id="rId5" imgW="444240" imgH="291960" progId="Equation.3">
              <p:embed/>
            </p:oleObj>
          </a:graphicData>
        </a:graphic>
      </p:graphicFrame>
      <p:graphicFrame>
        <p:nvGraphicFramePr>
          <p:cNvPr id="138278" name="Object 38"/>
          <p:cNvGraphicFramePr>
            <a:graphicFrameLocks noChangeAspect="1"/>
          </p:cNvGraphicFramePr>
          <p:nvPr/>
        </p:nvGraphicFramePr>
        <p:xfrm>
          <a:off x="533400" y="4738688"/>
          <a:ext cx="2225675" cy="523875"/>
        </p:xfrm>
        <a:graphic>
          <a:graphicData uri="http://schemas.openxmlformats.org/presentationml/2006/ole">
            <p:oleObj spid="_x0000_s151556" name="Equation" r:id="rId6" imgW="914400" imgH="215640" progId="Equation.3">
              <p:embed/>
            </p:oleObj>
          </a:graphicData>
        </a:graphic>
      </p:graphicFrame>
      <p:sp>
        <p:nvSpPr>
          <p:cNvPr id="138279" name="Text Box 39"/>
          <p:cNvSpPr txBox="1">
            <a:spLocks noChangeArrowheads="1"/>
          </p:cNvSpPr>
          <p:nvPr/>
        </p:nvSpPr>
        <p:spPr bwMode="auto">
          <a:xfrm>
            <a:off x="569913" y="5424488"/>
            <a:ext cx="1204912" cy="366712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such that:</a:t>
            </a:r>
          </a:p>
        </p:txBody>
      </p:sp>
      <p:graphicFrame>
        <p:nvGraphicFramePr>
          <p:cNvPr id="138280" name="Object 40"/>
          <p:cNvGraphicFramePr>
            <a:graphicFrameLocks noChangeAspect="1"/>
          </p:cNvGraphicFramePr>
          <p:nvPr/>
        </p:nvGraphicFramePr>
        <p:xfrm>
          <a:off x="3352800" y="5729288"/>
          <a:ext cx="3581400" cy="747712"/>
        </p:xfrm>
        <a:graphic>
          <a:graphicData uri="http://schemas.openxmlformats.org/presentationml/2006/ole">
            <p:oleObj spid="_x0000_s151557" name="Equation" r:id="rId7" imgW="1701720" imgH="355320" progId="Equation.3">
              <p:embed/>
            </p:oleObj>
          </a:graphicData>
        </a:graphic>
      </p:graphicFrame>
      <p:sp>
        <p:nvSpPr>
          <p:cNvPr id="138281" name="Line 41"/>
          <p:cNvSpPr>
            <a:spLocks noChangeShapeType="1"/>
          </p:cNvSpPr>
          <p:nvPr/>
        </p:nvSpPr>
        <p:spPr bwMode="auto">
          <a:xfrm>
            <a:off x="2971800" y="2971800"/>
            <a:ext cx="533400" cy="6096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38282" name="Object 42"/>
          <p:cNvGraphicFramePr>
            <a:graphicFrameLocks noChangeAspect="1"/>
          </p:cNvGraphicFramePr>
          <p:nvPr/>
        </p:nvGraphicFramePr>
        <p:xfrm>
          <a:off x="2819400" y="3316288"/>
          <a:ext cx="328613" cy="417512"/>
        </p:xfrm>
        <a:graphic>
          <a:graphicData uri="http://schemas.openxmlformats.org/presentationml/2006/ole">
            <p:oleObj spid="_x0000_s151558" name="Equation" r:id="rId8" imgW="139680" imgH="177480" progId="Equation.3">
              <p:embed/>
            </p:oleObj>
          </a:graphicData>
        </a:graphic>
      </p:graphicFrame>
      <p:sp>
        <p:nvSpPr>
          <p:cNvPr id="138283" name="Line 43"/>
          <p:cNvSpPr>
            <a:spLocks noChangeShapeType="1"/>
          </p:cNvSpPr>
          <p:nvPr/>
        </p:nvSpPr>
        <p:spPr bwMode="auto">
          <a:xfrm>
            <a:off x="3505200" y="3581400"/>
            <a:ext cx="533400" cy="6096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84" name="Line 44"/>
          <p:cNvSpPr>
            <a:spLocks noChangeShapeType="1"/>
          </p:cNvSpPr>
          <p:nvPr/>
        </p:nvSpPr>
        <p:spPr bwMode="auto">
          <a:xfrm flipH="1">
            <a:off x="4267200" y="5500688"/>
            <a:ext cx="304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8285" name="Line 45"/>
          <p:cNvSpPr>
            <a:spLocks noChangeShapeType="1"/>
          </p:cNvSpPr>
          <p:nvPr/>
        </p:nvSpPr>
        <p:spPr bwMode="auto">
          <a:xfrm flipH="1">
            <a:off x="4572000" y="5348288"/>
            <a:ext cx="9144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8286" name="Rectangle 46"/>
          <p:cNvSpPr>
            <a:spLocks noChangeArrowheads="1"/>
          </p:cNvSpPr>
          <p:nvPr/>
        </p:nvSpPr>
        <p:spPr bwMode="auto">
          <a:xfrm>
            <a:off x="5495925" y="5043488"/>
            <a:ext cx="2733675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/>
              <a:t>Model parameters</a:t>
            </a:r>
          </a:p>
        </p:txBody>
      </p:sp>
      <p:sp>
        <p:nvSpPr>
          <p:cNvPr id="138287" name="Line 47"/>
          <p:cNvSpPr>
            <a:spLocks noChangeShapeType="1"/>
          </p:cNvSpPr>
          <p:nvPr/>
        </p:nvSpPr>
        <p:spPr bwMode="auto">
          <a:xfrm flipV="1">
            <a:off x="3200400" y="304800"/>
            <a:ext cx="3810000" cy="35814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88" name="Rectangle 48"/>
          <p:cNvSpPr>
            <a:spLocks noChangeArrowheads="1"/>
          </p:cNvSpPr>
          <p:nvPr/>
        </p:nvSpPr>
        <p:spPr bwMode="auto">
          <a:xfrm>
            <a:off x="204788" y="179388"/>
            <a:ext cx="15890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RANSAC</a:t>
            </a:r>
          </a:p>
        </p:txBody>
      </p:sp>
      <p:sp>
        <p:nvSpPr>
          <p:cNvPr id="138289" name="Rectangle 49"/>
          <p:cNvSpPr>
            <a:spLocks noChangeArrowheads="1"/>
          </p:cNvSpPr>
          <p:nvPr/>
        </p:nvSpPr>
        <p:spPr bwMode="auto">
          <a:xfrm>
            <a:off x="206375" y="1752600"/>
            <a:ext cx="2079625" cy="3048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400">
                <a:solidFill>
                  <a:schemeClr val="accent2"/>
                </a:solidFill>
              </a:rPr>
              <a:t>Fischler &amp; Bolles in ‘81.</a:t>
            </a:r>
          </a:p>
        </p:txBody>
      </p:sp>
      <p:sp>
        <p:nvSpPr>
          <p:cNvPr id="138290" name="Rectangle 50"/>
          <p:cNvSpPr>
            <a:spLocks noChangeArrowheads="1"/>
          </p:cNvSpPr>
          <p:nvPr/>
        </p:nvSpPr>
        <p:spPr bwMode="auto">
          <a:xfrm>
            <a:off x="201613" y="762000"/>
            <a:ext cx="3095625" cy="9747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(</a:t>
            </a:r>
            <a:r>
              <a:rPr lang="en-US" sz="1600">
                <a:solidFill>
                  <a:srgbClr val="FF0000"/>
                </a:solidFill>
              </a:rPr>
              <a:t>RAN</a:t>
            </a:r>
            <a:r>
              <a:rPr lang="en-US" sz="1600"/>
              <a:t>dom </a:t>
            </a:r>
            <a:r>
              <a:rPr lang="en-US" sz="1600">
                <a:solidFill>
                  <a:srgbClr val="FF0000"/>
                </a:solidFill>
              </a:rPr>
              <a:t>SA</a:t>
            </a:r>
            <a:r>
              <a:rPr lang="en-US" sz="1600"/>
              <a:t>mple </a:t>
            </a:r>
            <a:r>
              <a:rPr lang="en-US" sz="1600">
                <a:solidFill>
                  <a:srgbClr val="FF0000"/>
                </a:solidFill>
              </a:rPr>
              <a:t>C</a:t>
            </a:r>
            <a:r>
              <a:rPr lang="en-US" sz="1600"/>
              <a:t>onsensus) :</a:t>
            </a:r>
          </a:p>
          <a:p>
            <a:r>
              <a:rPr lang="en-US" sz="1400"/>
              <a:t>Learning technique to estimate </a:t>
            </a:r>
          </a:p>
          <a:p>
            <a:r>
              <a:rPr lang="en-US" sz="1400"/>
              <a:t>parameters  of </a:t>
            </a:r>
            <a:r>
              <a:rPr lang="en-US" sz="1400">
                <a:sym typeface="Symbol" pitchFamily="18" charset="2"/>
              </a:rPr>
              <a:t>a model</a:t>
            </a:r>
            <a:r>
              <a:rPr lang="en-US" sz="1400"/>
              <a:t> by random </a:t>
            </a:r>
          </a:p>
          <a:p>
            <a:r>
              <a:rPr lang="en-US" sz="1400"/>
              <a:t>sampling of observed data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35867" y="6550223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Savarese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2" grpId="0" animBg="1"/>
      <p:bldP spid="138263" grpId="0" animBg="1"/>
      <p:bldP spid="138264" grpId="0" animBg="1"/>
      <p:bldP spid="138265" grpId="0" animBg="1"/>
      <p:bldP spid="138266" grpId="0" animBg="1"/>
      <p:bldP spid="138267" grpId="0" animBg="1"/>
      <p:bldP spid="138268" grpId="0" animBg="1"/>
      <p:bldP spid="138269" grpId="0" animBg="1"/>
      <p:bldP spid="138270" grpId="0" animBg="1"/>
      <p:bldP spid="138271" grpId="0" animBg="1"/>
      <p:bldP spid="138272" grpId="0" animBg="1"/>
      <p:bldP spid="138273" grpId="0" animBg="1"/>
      <p:bldP spid="138274" grpId="0" animBg="1"/>
      <p:bldP spid="138275" grpId="0" animBg="1"/>
      <p:bldP spid="138281" grpId="0" animBg="1"/>
      <p:bldP spid="13828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Oval 2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35" name="Oval 3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36" name="Oval 4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37" name="Oval 5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38" name="Oval 6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39" name="Oval 7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0" name="Oval 8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1" name="Oval 9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2" name="Oval 10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3" name="Oval 11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4" name="Oval 12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5" name="Oval 13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6" name="Oval 14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7" name="Oval 15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8" name="Oval 16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9" name="Oval 17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0" name="Oval 18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1" name="Oval 19"/>
          <p:cNvSpPr>
            <a:spLocks noChangeArrowheads="1"/>
          </p:cNvSpPr>
          <p:nvPr/>
        </p:nvSpPr>
        <p:spPr bwMode="auto">
          <a:xfrm>
            <a:off x="4191000" y="457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3" name="Oval 21"/>
          <p:cNvSpPr>
            <a:spLocks noChangeArrowheads="1"/>
          </p:cNvSpPr>
          <p:nvPr/>
        </p:nvSpPr>
        <p:spPr bwMode="auto">
          <a:xfrm>
            <a:off x="5791200" y="2971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4" name="Oval 22"/>
          <p:cNvSpPr>
            <a:spLocks noChangeArrowheads="1"/>
          </p:cNvSpPr>
          <p:nvPr/>
        </p:nvSpPr>
        <p:spPr bwMode="auto">
          <a:xfrm>
            <a:off x="5486400" y="3505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6" name="Oval 24"/>
          <p:cNvSpPr>
            <a:spLocks noChangeArrowheads="1"/>
          </p:cNvSpPr>
          <p:nvPr/>
        </p:nvSpPr>
        <p:spPr bwMode="auto">
          <a:xfrm>
            <a:off x="4572000" y="762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7" name="Oval 25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65" name="Rectangle 33"/>
          <p:cNvSpPr>
            <a:spLocks noChangeArrowheads="1"/>
          </p:cNvSpPr>
          <p:nvPr/>
        </p:nvSpPr>
        <p:spPr bwMode="auto">
          <a:xfrm>
            <a:off x="204788" y="179388"/>
            <a:ext cx="15890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RANSAC</a:t>
            </a:r>
          </a:p>
        </p:txBody>
      </p:sp>
      <p:sp>
        <p:nvSpPr>
          <p:cNvPr id="146467" name="Text Box 35"/>
          <p:cNvSpPr txBox="1">
            <a:spLocks noChangeArrowheads="1"/>
          </p:cNvSpPr>
          <p:nvPr/>
        </p:nvSpPr>
        <p:spPr bwMode="auto">
          <a:xfrm>
            <a:off x="152400" y="4038600"/>
            <a:ext cx="8610600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400" dirty="0">
                <a:cs typeface="Arial" charset="0"/>
              </a:rPr>
              <a:t>Algorithm:</a:t>
            </a:r>
          </a:p>
          <a:p>
            <a:pPr marL="342900" indent="-342900"/>
            <a:endParaRPr lang="en-US" sz="9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smtClean="0">
                <a:cs typeface="Arial" charset="0"/>
              </a:rPr>
              <a:t>Sample</a:t>
            </a:r>
            <a:r>
              <a:rPr lang="en-US" sz="2000" dirty="0" smtClean="0">
                <a:cs typeface="Arial" charset="0"/>
              </a:rPr>
              <a:t> (randomly) the number of points required to fit the model</a:t>
            </a:r>
            <a:endParaRPr lang="en-US" sz="20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smtClean="0">
                <a:cs typeface="Arial" charset="0"/>
              </a:rPr>
              <a:t>Solve</a:t>
            </a:r>
            <a:r>
              <a:rPr lang="en-US" sz="2000" dirty="0" smtClean="0">
                <a:cs typeface="Arial" charset="0"/>
              </a:rPr>
              <a:t> for model parameters using samples </a:t>
            </a:r>
            <a:endParaRPr lang="en-US" sz="20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smtClean="0">
                <a:cs typeface="Arial" charset="0"/>
              </a:rPr>
              <a:t>Score</a:t>
            </a:r>
            <a:r>
              <a:rPr lang="en-US" sz="2000" dirty="0" smtClean="0">
                <a:cs typeface="Arial" charset="0"/>
              </a:rPr>
              <a:t> by the fraction of inliers within a preset threshold of the model</a:t>
            </a:r>
          </a:p>
          <a:p>
            <a:pPr marL="342900" indent="-342900"/>
            <a:endParaRPr lang="en-US" sz="2000" b="1" dirty="0" smtClean="0">
              <a:cs typeface="Arial" charset="0"/>
            </a:endParaRPr>
          </a:p>
          <a:p>
            <a:pPr marL="342900" indent="-342900"/>
            <a:r>
              <a:rPr lang="en-US" sz="2000" b="1" dirty="0" smtClean="0">
                <a:cs typeface="Arial" charset="0"/>
              </a:rPr>
              <a:t>Repeat</a:t>
            </a:r>
            <a:r>
              <a:rPr lang="en-US" sz="2000" dirty="0" smtClean="0">
                <a:cs typeface="Arial" charset="0"/>
              </a:rPr>
              <a:t> 1-3 until the best model is found with high confidence</a:t>
            </a:r>
            <a:endParaRPr lang="en-US" sz="2000" dirty="0">
              <a:cs typeface="Arial" charset="0"/>
            </a:endParaRPr>
          </a:p>
        </p:txBody>
      </p:sp>
      <p:sp>
        <p:nvSpPr>
          <p:cNvPr id="146470" name="Text Box 38"/>
          <p:cNvSpPr txBox="1">
            <a:spLocks noChangeArrowheads="1"/>
          </p:cNvSpPr>
          <p:nvPr/>
        </p:nvSpPr>
        <p:spPr bwMode="auto">
          <a:xfrm>
            <a:off x="6461125" y="45370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sp>
        <p:nvSpPr>
          <p:cNvPr id="31" name="Rectangle 40"/>
          <p:cNvSpPr>
            <a:spLocks noChangeArrowheads="1"/>
          </p:cNvSpPr>
          <p:nvPr/>
        </p:nvSpPr>
        <p:spPr bwMode="auto">
          <a:xfrm>
            <a:off x="152400" y="1219200"/>
            <a:ext cx="2079625" cy="304800"/>
          </a:xfrm>
          <a:prstGeom prst="rect">
            <a:avLst/>
          </a:prstGeom>
          <a:noFill/>
          <a:ln w="508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30000"/>
              </a:spcBef>
            </a:pPr>
            <a:r>
              <a:rPr lang="en-US" sz="1400">
                <a:solidFill>
                  <a:schemeClr val="accent2"/>
                </a:solidFill>
              </a:rPr>
              <a:t>Fischler &amp; Bolles in ‘81.</a:t>
            </a:r>
          </a:p>
        </p:txBody>
      </p: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152400" y="685800"/>
            <a:ext cx="3095625" cy="3365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aseline="-25000"/>
              <a:t>(</a:t>
            </a:r>
            <a:r>
              <a:rPr lang="en-US" sz="2400" baseline="-25000">
                <a:solidFill>
                  <a:srgbClr val="FF0000"/>
                </a:solidFill>
              </a:rPr>
              <a:t>RAN</a:t>
            </a:r>
            <a:r>
              <a:rPr lang="en-US" sz="2400" baseline="-25000"/>
              <a:t>dom </a:t>
            </a:r>
            <a:r>
              <a:rPr lang="en-US" sz="2400" baseline="-25000">
                <a:solidFill>
                  <a:srgbClr val="FF0000"/>
                </a:solidFill>
              </a:rPr>
              <a:t>SA</a:t>
            </a:r>
            <a:r>
              <a:rPr lang="en-US" sz="2400" baseline="-25000"/>
              <a:t>mple </a:t>
            </a:r>
            <a:r>
              <a:rPr lang="en-US" sz="2400" baseline="-25000">
                <a:solidFill>
                  <a:srgbClr val="FF0000"/>
                </a:solidFill>
              </a:rPr>
              <a:t>C</a:t>
            </a:r>
            <a:r>
              <a:rPr lang="en-US" sz="2400" baseline="-25000"/>
              <a:t>onsensus)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Oval 2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1" name="Oval 3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2" name="Oval 4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3" name="Oval 5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4" name="Oval 6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5" name="Oval 7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6" name="Oval 8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7" name="Oval 9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8" name="Oval 10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299" name="Oval 11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0" name="Oval 12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1" name="Oval 13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2" name="Oval 14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3" name="Oval 15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4" name="Oval 16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5" name="Oval 17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6" name="Oval 18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7" name="Oval 19"/>
          <p:cNvSpPr>
            <a:spLocks noChangeArrowheads="1"/>
          </p:cNvSpPr>
          <p:nvPr/>
        </p:nvSpPr>
        <p:spPr bwMode="auto">
          <a:xfrm>
            <a:off x="4191000" y="457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09" name="Oval 21"/>
          <p:cNvSpPr>
            <a:spLocks noChangeArrowheads="1"/>
          </p:cNvSpPr>
          <p:nvPr/>
        </p:nvSpPr>
        <p:spPr bwMode="auto">
          <a:xfrm>
            <a:off x="5791200" y="2971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0" name="Oval 22"/>
          <p:cNvSpPr>
            <a:spLocks noChangeArrowheads="1"/>
          </p:cNvSpPr>
          <p:nvPr/>
        </p:nvSpPr>
        <p:spPr bwMode="auto">
          <a:xfrm>
            <a:off x="5486400" y="3505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2" name="Oval 24"/>
          <p:cNvSpPr>
            <a:spLocks noChangeArrowheads="1"/>
          </p:cNvSpPr>
          <p:nvPr/>
        </p:nvSpPr>
        <p:spPr bwMode="auto">
          <a:xfrm>
            <a:off x="4572000" y="762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3" name="Oval 25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4" name="Oval 26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17" name="Oval 29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0321" name="Rectangle 33"/>
          <p:cNvSpPr>
            <a:spLocks noChangeArrowheads="1"/>
          </p:cNvSpPr>
          <p:nvPr/>
        </p:nvSpPr>
        <p:spPr bwMode="auto">
          <a:xfrm>
            <a:off x="204788" y="179388"/>
            <a:ext cx="15890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RANSAC</a:t>
            </a:r>
          </a:p>
        </p:txBody>
      </p:sp>
      <p:sp>
        <p:nvSpPr>
          <p:cNvPr id="140328" name="Text Box 40"/>
          <p:cNvSpPr txBox="1">
            <a:spLocks noChangeArrowheads="1"/>
          </p:cNvSpPr>
          <p:nvPr/>
        </p:nvSpPr>
        <p:spPr bwMode="auto">
          <a:xfrm>
            <a:off x="6461125" y="45370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sp>
        <p:nvSpPr>
          <p:cNvPr id="140333" name="Rectangle 45"/>
          <p:cNvSpPr>
            <a:spLocks noChangeArrowheads="1"/>
          </p:cNvSpPr>
          <p:nvPr/>
        </p:nvSpPr>
        <p:spPr bwMode="auto">
          <a:xfrm>
            <a:off x="152400" y="4537494"/>
            <a:ext cx="8610600" cy="3738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152400" y="4038600"/>
            <a:ext cx="8610600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400" dirty="0">
                <a:cs typeface="Arial" charset="0"/>
              </a:rPr>
              <a:t>Algorithm:</a:t>
            </a:r>
          </a:p>
          <a:p>
            <a:pPr marL="342900" indent="-342900"/>
            <a:endParaRPr lang="en-US" sz="9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smtClean="0">
                <a:cs typeface="Arial" charset="0"/>
              </a:rPr>
              <a:t>Sample</a:t>
            </a:r>
            <a:r>
              <a:rPr lang="en-US" sz="2000" dirty="0" smtClean="0">
                <a:cs typeface="Arial" charset="0"/>
              </a:rPr>
              <a:t> (randomly) the number of points required to fit the model (#=2)</a:t>
            </a:r>
            <a:endParaRPr lang="en-US" sz="20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smtClean="0">
                <a:cs typeface="Arial" charset="0"/>
              </a:rPr>
              <a:t>Solve</a:t>
            </a:r>
            <a:r>
              <a:rPr lang="en-US" sz="2000" dirty="0" smtClean="0">
                <a:cs typeface="Arial" charset="0"/>
              </a:rPr>
              <a:t> for model parameters using samples </a:t>
            </a:r>
            <a:endParaRPr lang="en-US" sz="20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smtClean="0">
                <a:cs typeface="Arial" charset="0"/>
              </a:rPr>
              <a:t>Score</a:t>
            </a:r>
            <a:r>
              <a:rPr lang="en-US" sz="2000" dirty="0" smtClean="0">
                <a:cs typeface="Arial" charset="0"/>
              </a:rPr>
              <a:t> by the fraction of inliers within a preset threshold of the model</a:t>
            </a:r>
          </a:p>
          <a:p>
            <a:pPr marL="342900" indent="-342900"/>
            <a:endParaRPr lang="en-US" sz="2000" b="1" dirty="0" smtClean="0">
              <a:cs typeface="Arial" charset="0"/>
            </a:endParaRPr>
          </a:p>
          <a:p>
            <a:pPr marL="342900" indent="-342900"/>
            <a:r>
              <a:rPr lang="en-US" sz="2000" b="1" dirty="0" smtClean="0">
                <a:cs typeface="Arial" charset="0"/>
              </a:rPr>
              <a:t>Repeat</a:t>
            </a:r>
            <a:r>
              <a:rPr lang="en-US" sz="2000" dirty="0" smtClean="0">
                <a:cs typeface="Arial" charset="0"/>
              </a:rPr>
              <a:t> 1-3 until the best model is found with high confidence</a:t>
            </a:r>
            <a:endParaRPr lang="en-US" sz="2000" dirty="0">
              <a:cs typeface="Arial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098247" y="6550223"/>
            <a:ext cx="2045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Illustration by Savarese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" y="1143000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Line fitting example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Oval 2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3" name="Oval 3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4" name="Oval 4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5" name="Oval 5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6" name="Oval 6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7" name="Oval 7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8" name="Oval 8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9" name="Oval 9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0" name="Oval 10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1" name="Oval 11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2" name="Oval 12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3" name="Oval 13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4" name="Oval 14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5" name="Oval 15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6" name="Oval 16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7" name="Oval 17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8" name="Oval 18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9" name="Oval 19"/>
          <p:cNvSpPr>
            <a:spLocks noChangeArrowheads="1"/>
          </p:cNvSpPr>
          <p:nvPr/>
        </p:nvSpPr>
        <p:spPr bwMode="auto">
          <a:xfrm>
            <a:off x="4191000" y="457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01" name="Oval 21"/>
          <p:cNvSpPr>
            <a:spLocks noChangeArrowheads="1"/>
          </p:cNvSpPr>
          <p:nvPr/>
        </p:nvSpPr>
        <p:spPr bwMode="auto">
          <a:xfrm>
            <a:off x="5791200" y="2971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02" name="Oval 22"/>
          <p:cNvSpPr>
            <a:spLocks noChangeArrowheads="1"/>
          </p:cNvSpPr>
          <p:nvPr/>
        </p:nvSpPr>
        <p:spPr bwMode="auto">
          <a:xfrm>
            <a:off x="5486400" y="3505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04" name="Oval 24"/>
          <p:cNvSpPr>
            <a:spLocks noChangeArrowheads="1"/>
          </p:cNvSpPr>
          <p:nvPr/>
        </p:nvSpPr>
        <p:spPr bwMode="auto">
          <a:xfrm>
            <a:off x="4572000" y="762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05" name="Oval 25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06" name="Oval 26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09" name="Oval 29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513" name="Rectangle 33"/>
          <p:cNvSpPr>
            <a:spLocks noChangeArrowheads="1"/>
          </p:cNvSpPr>
          <p:nvPr/>
        </p:nvSpPr>
        <p:spPr bwMode="auto">
          <a:xfrm>
            <a:off x="204788" y="179388"/>
            <a:ext cx="15890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RANSAC</a:t>
            </a:r>
          </a:p>
        </p:txBody>
      </p:sp>
      <p:sp>
        <p:nvSpPr>
          <p:cNvPr id="148514" name="Line 34"/>
          <p:cNvSpPr>
            <a:spLocks noChangeShapeType="1"/>
          </p:cNvSpPr>
          <p:nvPr/>
        </p:nvSpPr>
        <p:spPr bwMode="auto">
          <a:xfrm>
            <a:off x="3657600" y="990600"/>
            <a:ext cx="4267200" cy="2286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Text Box 40"/>
          <p:cNvSpPr txBox="1">
            <a:spLocks noChangeArrowheads="1"/>
          </p:cNvSpPr>
          <p:nvPr/>
        </p:nvSpPr>
        <p:spPr bwMode="auto">
          <a:xfrm>
            <a:off x="6461125" y="45370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sp>
        <p:nvSpPr>
          <p:cNvPr id="35" name="Rectangle 45"/>
          <p:cNvSpPr>
            <a:spLocks noChangeArrowheads="1"/>
          </p:cNvSpPr>
          <p:nvPr/>
        </p:nvSpPr>
        <p:spPr bwMode="auto">
          <a:xfrm>
            <a:off x="152400" y="4849482"/>
            <a:ext cx="8610600" cy="3738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152400" y="4038600"/>
            <a:ext cx="8610600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400" dirty="0">
                <a:cs typeface="Arial" charset="0"/>
              </a:rPr>
              <a:t>Algorithm:</a:t>
            </a:r>
          </a:p>
          <a:p>
            <a:pPr marL="342900" indent="-342900"/>
            <a:endParaRPr lang="en-US" sz="9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smtClean="0">
                <a:cs typeface="Arial" charset="0"/>
              </a:rPr>
              <a:t>Sample</a:t>
            </a:r>
            <a:r>
              <a:rPr lang="en-US" sz="2000" dirty="0" smtClean="0">
                <a:cs typeface="Arial" charset="0"/>
              </a:rPr>
              <a:t> (randomly) the number of points required to fit the model (#=2)</a:t>
            </a:r>
            <a:endParaRPr lang="en-US" sz="20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smtClean="0">
                <a:cs typeface="Arial" charset="0"/>
              </a:rPr>
              <a:t>Solve</a:t>
            </a:r>
            <a:r>
              <a:rPr lang="en-US" sz="2000" dirty="0" smtClean="0">
                <a:cs typeface="Arial" charset="0"/>
              </a:rPr>
              <a:t> for model parameters using samples </a:t>
            </a:r>
            <a:endParaRPr lang="en-US" sz="20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smtClean="0">
                <a:cs typeface="Arial" charset="0"/>
              </a:rPr>
              <a:t>Score</a:t>
            </a:r>
            <a:r>
              <a:rPr lang="en-US" sz="2000" dirty="0" smtClean="0">
                <a:cs typeface="Arial" charset="0"/>
              </a:rPr>
              <a:t> by the fraction of inliers within a preset threshold of the model</a:t>
            </a:r>
          </a:p>
          <a:p>
            <a:pPr marL="342900" indent="-342900"/>
            <a:endParaRPr lang="en-US" sz="2000" b="1" dirty="0" smtClean="0">
              <a:cs typeface="Arial" charset="0"/>
            </a:endParaRPr>
          </a:p>
          <a:p>
            <a:pPr marL="342900" indent="-342900"/>
            <a:r>
              <a:rPr lang="en-US" sz="2000" b="1" dirty="0" smtClean="0">
                <a:cs typeface="Arial" charset="0"/>
              </a:rPr>
              <a:t>Repeat</a:t>
            </a:r>
            <a:r>
              <a:rPr lang="en-US" sz="2000" dirty="0" smtClean="0">
                <a:cs typeface="Arial" charset="0"/>
              </a:rPr>
              <a:t> 1-3 until the best model is found with high confidence</a:t>
            </a:r>
            <a:endParaRPr lang="en-US" sz="2000" dirty="0">
              <a:cs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4800" y="1143000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Line fitting example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 cstate="print"/>
          <a:srcRect t="9521"/>
          <a:stretch>
            <a:fillRect/>
          </a:stretch>
        </p:blipFill>
        <p:spPr bwMode="auto">
          <a:xfrm>
            <a:off x="1066800" y="1143000"/>
            <a:ext cx="7010400" cy="506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8689" name="Line 17"/>
          <p:cNvSpPr>
            <a:spLocks noChangeShapeType="1"/>
          </p:cNvSpPr>
          <p:nvPr/>
        </p:nvSpPr>
        <p:spPr bwMode="auto">
          <a:xfrm flipV="1">
            <a:off x="762000" y="1828800"/>
            <a:ext cx="7086600" cy="1143000"/>
          </a:xfrm>
          <a:prstGeom prst="line">
            <a:avLst/>
          </a:prstGeom>
          <a:noFill/>
          <a:ln w="50800">
            <a:solidFill>
              <a:srgbClr val="FFFF99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685800" y="4495800"/>
            <a:ext cx="7315200" cy="381000"/>
          </a:xfrm>
          <a:prstGeom prst="line">
            <a:avLst/>
          </a:prstGeom>
          <a:noFill/>
          <a:ln w="50800">
            <a:solidFill>
              <a:srgbClr val="FFFF99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00200" y="2133600"/>
            <a:ext cx="3962400" cy="2743200"/>
            <a:chOff x="912" y="1632"/>
            <a:chExt cx="2496" cy="1728"/>
          </a:xfrm>
        </p:grpSpPr>
        <p:sp>
          <p:nvSpPr>
            <p:cNvPr id="28677" name="Oval 5"/>
            <p:cNvSpPr>
              <a:spLocks noChangeArrowheads="1"/>
            </p:cNvSpPr>
            <p:nvPr/>
          </p:nvSpPr>
          <p:spPr bwMode="auto">
            <a:xfrm>
              <a:off x="912" y="201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8" name="Oval 6"/>
            <p:cNvSpPr>
              <a:spLocks noChangeArrowheads="1"/>
            </p:cNvSpPr>
            <p:nvPr/>
          </p:nvSpPr>
          <p:spPr bwMode="auto">
            <a:xfrm>
              <a:off x="1344" y="192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79" name="Oval 7"/>
            <p:cNvSpPr>
              <a:spLocks noChangeArrowheads="1"/>
            </p:cNvSpPr>
            <p:nvPr/>
          </p:nvSpPr>
          <p:spPr bwMode="auto">
            <a:xfrm>
              <a:off x="2256" y="182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0" name="Oval 8"/>
            <p:cNvSpPr>
              <a:spLocks noChangeArrowheads="1"/>
            </p:cNvSpPr>
            <p:nvPr/>
          </p:nvSpPr>
          <p:spPr bwMode="auto">
            <a:xfrm>
              <a:off x="1824" y="192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Oval 9"/>
            <p:cNvSpPr>
              <a:spLocks noChangeArrowheads="1"/>
            </p:cNvSpPr>
            <p:nvPr/>
          </p:nvSpPr>
          <p:spPr bwMode="auto">
            <a:xfrm>
              <a:off x="2928" y="172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2" name="Oval 10"/>
            <p:cNvSpPr>
              <a:spLocks noChangeArrowheads="1"/>
            </p:cNvSpPr>
            <p:nvPr/>
          </p:nvSpPr>
          <p:spPr bwMode="auto">
            <a:xfrm>
              <a:off x="3312" y="1632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Oval 11"/>
            <p:cNvSpPr>
              <a:spLocks noChangeArrowheads="1"/>
            </p:cNvSpPr>
            <p:nvPr/>
          </p:nvSpPr>
          <p:spPr bwMode="auto">
            <a:xfrm>
              <a:off x="2112" y="1920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4" name="Oval 12"/>
            <p:cNvSpPr>
              <a:spLocks noChangeArrowheads="1"/>
            </p:cNvSpPr>
            <p:nvPr/>
          </p:nvSpPr>
          <p:spPr bwMode="auto">
            <a:xfrm>
              <a:off x="1200" y="326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Oval 13"/>
            <p:cNvSpPr>
              <a:spLocks noChangeArrowheads="1"/>
            </p:cNvSpPr>
            <p:nvPr/>
          </p:nvSpPr>
          <p:spPr bwMode="auto">
            <a:xfrm>
              <a:off x="1776" y="3216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Oval 14"/>
            <p:cNvSpPr>
              <a:spLocks noChangeArrowheads="1"/>
            </p:cNvSpPr>
            <p:nvPr/>
          </p:nvSpPr>
          <p:spPr bwMode="auto">
            <a:xfrm>
              <a:off x="2400" y="316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Oval 15"/>
            <p:cNvSpPr>
              <a:spLocks noChangeArrowheads="1"/>
            </p:cNvSpPr>
            <p:nvPr/>
          </p:nvSpPr>
          <p:spPr bwMode="auto">
            <a:xfrm>
              <a:off x="2784" y="316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Oval 16"/>
            <p:cNvSpPr>
              <a:spLocks noChangeArrowheads="1"/>
            </p:cNvSpPr>
            <p:nvPr/>
          </p:nvSpPr>
          <p:spPr bwMode="auto">
            <a:xfrm>
              <a:off x="3072" y="316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Computing vanishing points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867415" y="6550223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Silvio Savarese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9" grpId="0" animBg="1"/>
      <p:bldP spid="2869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Oval 2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1" name="Oval 3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4" name="Oval 6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5" name="Oval 7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6" name="Oval 8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7" name="Oval 9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8" name="Oval 10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39" name="Oval 11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0" name="Oval 12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1" name="Oval 13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2" name="Oval 14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3" name="Oval 15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4" name="Oval 16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5" name="Oval 17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6" name="Oval 18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7" name="Oval 19"/>
          <p:cNvSpPr>
            <a:spLocks noChangeArrowheads="1"/>
          </p:cNvSpPr>
          <p:nvPr/>
        </p:nvSpPr>
        <p:spPr bwMode="auto">
          <a:xfrm>
            <a:off x="4191000" y="457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8" name="Oval 20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49" name="Oval 21"/>
          <p:cNvSpPr>
            <a:spLocks noChangeArrowheads="1"/>
          </p:cNvSpPr>
          <p:nvPr/>
        </p:nvSpPr>
        <p:spPr bwMode="auto">
          <a:xfrm>
            <a:off x="5791200" y="2971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0" name="Oval 22"/>
          <p:cNvSpPr>
            <a:spLocks noChangeArrowheads="1"/>
          </p:cNvSpPr>
          <p:nvPr/>
        </p:nvSpPr>
        <p:spPr bwMode="auto">
          <a:xfrm>
            <a:off x="5486400" y="3505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1" name="Oval 23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2" name="Oval 24"/>
          <p:cNvSpPr>
            <a:spLocks noChangeArrowheads="1"/>
          </p:cNvSpPr>
          <p:nvPr/>
        </p:nvSpPr>
        <p:spPr bwMode="auto">
          <a:xfrm>
            <a:off x="4572000" y="762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3" name="Oval 25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4" name="Oval 26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5" name="Oval 27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6" name="Oval 28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7" name="Oval 29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00FF00"/>
          </a:solidFill>
          <a:ln w="50800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0558" name="Line 30"/>
          <p:cNvSpPr>
            <a:spLocks noChangeShapeType="1"/>
          </p:cNvSpPr>
          <p:nvPr/>
        </p:nvSpPr>
        <p:spPr bwMode="auto">
          <a:xfrm flipH="1">
            <a:off x="7315200" y="3124200"/>
            <a:ext cx="2286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0559" name="Object 31"/>
          <p:cNvGraphicFramePr>
            <a:graphicFrameLocks noChangeAspect="1"/>
          </p:cNvGraphicFramePr>
          <p:nvPr/>
        </p:nvGraphicFramePr>
        <p:xfrm>
          <a:off x="7848600" y="2819400"/>
          <a:ext cx="328613" cy="417513"/>
        </p:xfrm>
        <a:graphic>
          <a:graphicData uri="http://schemas.openxmlformats.org/presentationml/2006/ole">
            <p:oleObj spid="_x0000_s152578" name="Equation" r:id="rId4" imgW="139680" imgH="177480" progId="Equation.3">
              <p:embed/>
            </p:oleObj>
          </a:graphicData>
        </a:graphic>
      </p:graphicFrame>
      <p:sp>
        <p:nvSpPr>
          <p:cNvPr id="150560" name="Line 32"/>
          <p:cNvSpPr>
            <a:spLocks noChangeShapeType="1"/>
          </p:cNvSpPr>
          <p:nvPr/>
        </p:nvSpPr>
        <p:spPr bwMode="auto">
          <a:xfrm flipH="1">
            <a:off x="7620000" y="2667000"/>
            <a:ext cx="2286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561" name="Rectangle 33"/>
          <p:cNvSpPr>
            <a:spLocks noChangeArrowheads="1"/>
          </p:cNvSpPr>
          <p:nvPr/>
        </p:nvSpPr>
        <p:spPr bwMode="auto">
          <a:xfrm>
            <a:off x="204788" y="179388"/>
            <a:ext cx="15890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RANSAC</a:t>
            </a:r>
          </a:p>
        </p:txBody>
      </p:sp>
      <p:sp>
        <p:nvSpPr>
          <p:cNvPr id="150562" name="Line 34"/>
          <p:cNvSpPr>
            <a:spLocks noChangeShapeType="1"/>
          </p:cNvSpPr>
          <p:nvPr/>
        </p:nvSpPr>
        <p:spPr bwMode="auto">
          <a:xfrm>
            <a:off x="3657600" y="990600"/>
            <a:ext cx="4267200" cy="2286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564" name="Line 36"/>
          <p:cNvSpPr>
            <a:spLocks noChangeShapeType="1"/>
          </p:cNvSpPr>
          <p:nvPr/>
        </p:nvSpPr>
        <p:spPr bwMode="auto">
          <a:xfrm>
            <a:off x="3962400" y="533400"/>
            <a:ext cx="4267200" cy="22860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565" name="Line 37"/>
          <p:cNvSpPr>
            <a:spLocks noChangeShapeType="1"/>
          </p:cNvSpPr>
          <p:nvPr/>
        </p:nvSpPr>
        <p:spPr bwMode="auto">
          <a:xfrm>
            <a:off x="3429000" y="1447800"/>
            <a:ext cx="4267200" cy="2286000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0566" name="Text Box 38"/>
          <p:cNvSpPr txBox="1">
            <a:spLocks noChangeArrowheads="1"/>
          </p:cNvSpPr>
          <p:nvPr/>
        </p:nvSpPr>
        <p:spPr bwMode="auto">
          <a:xfrm>
            <a:off x="457200" y="29368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graphicFrame>
        <p:nvGraphicFramePr>
          <p:cNvPr id="150567" name="Object 39"/>
          <p:cNvGraphicFramePr>
            <a:graphicFrameLocks noChangeAspect="1"/>
          </p:cNvGraphicFramePr>
          <p:nvPr/>
        </p:nvGraphicFramePr>
        <p:xfrm>
          <a:off x="1066800" y="3200400"/>
          <a:ext cx="1111250" cy="525462"/>
        </p:xfrm>
        <a:graphic>
          <a:graphicData uri="http://schemas.openxmlformats.org/presentationml/2006/ole">
            <p:oleObj spid="_x0000_s152579" name="Equation" r:id="rId5" imgW="457200" imgH="215640" progId="Equation.3">
              <p:embed/>
            </p:oleObj>
          </a:graphicData>
        </a:graphic>
      </p:graphicFrame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457200" y="29368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152400" y="5188788"/>
            <a:ext cx="8610600" cy="3738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35"/>
          <p:cNvSpPr txBox="1">
            <a:spLocks noChangeArrowheads="1"/>
          </p:cNvSpPr>
          <p:nvPr/>
        </p:nvSpPr>
        <p:spPr bwMode="auto">
          <a:xfrm>
            <a:off x="152400" y="4038600"/>
            <a:ext cx="8610600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400" dirty="0">
                <a:cs typeface="Arial" charset="0"/>
              </a:rPr>
              <a:t>Algorithm:</a:t>
            </a:r>
          </a:p>
          <a:p>
            <a:pPr marL="342900" indent="-342900"/>
            <a:endParaRPr lang="en-US" sz="9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smtClean="0">
                <a:cs typeface="Arial" charset="0"/>
              </a:rPr>
              <a:t>Sample</a:t>
            </a:r>
            <a:r>
              <a:rPr lang="en-US" sz="2000" dirty="0" smtClean="0">
                <a:cs typeface="Arial" charset="0"/>
              </a:rPr>
              <a:t> (randomly) the number of points required to fit the model (#=2)</a:t>
            </a:r>
            <a:endParaRPr lang="en-US" sz="20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smtClean="0">
                <a:cs typeface="Arial" charset="0"/>
              </a:rPr>
              <a:t>Solve</a:t>
            </a:r>
            <a:r>
              <a:rPr lang="en-US" sz="2000" dirty="0" smtClean="0">
                <a:cs typeface="Arial" charset="0"/>
              </a:rPr>
              <a:t> for model parameters using samples </a:t>
            </a:r>
            <a:endParaRPr lang="en-US" sz="20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smtClean="0">
                <a:cs typeface="Arial" charset="0"/>
              </a:rPr>
              <a:t>Score</a:t>
            </a:r>
            <a:r>
              <a:rPr lang="en-US" sz="2000" dirty="0" smtClean="0">
                <a:cs typeface="Arial" charset="0"/>
              </a:rPr>
              <a:t> by the fraction of inliers within a preset threshold of the model</a:t>
            </a:r>
          </a:p>
          <a:p>
            <a:pPr marL="342900" indent="-342900"/>
            <a:endParaRPr lang="en-US" sz="2000" b="1" dirty="0" smtClean="0">
              <a:cs typeface="Arial" charset="0"/>
            </a:endParaRPr>
          </a:p>
          <a:p>
            <a:pPr marL="342900" indent="-342900"/>
            <a:r>
              <a:rPr lang="en-US" sz="2000" b="1" dirty="0" smtClean="0">
                <a:cs typeface="Arial" charset="0"/>
              </a:rPr>
              <a:t>Repeat</a:t>
            </a:r>
            <a:r>
              <a:rPr lang="en-US" sz="2000" dirty="0" smtClean="0">
                <a:cs typeface="Arial" charset="0"/>
              </a:rPr>
              <a:t> 1-3 until the best model is found with high confidence</a:t>
            </a:r>
            <a:endParaRPr lang="en-US" sz="2000" dirty="0">
              <a:cs typeface="Arial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4800" y="1143000"/>
            <a:ext cx="2393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Line fitting example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Oval 2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39" name="Oval 3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0" name="Oval 4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1" name="Oval 5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2" name="Oval 6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3" name="Oval 7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4" name="Oval 8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5" name="Oval 9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6" name="Oval 10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7" name="Oval 11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8" name="Oval 12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49" name="Oval 13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0" name="Oval 14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1" name="Oval 15"/>
          <p:cNvSpPr>
            <a:spLocks noChangeArrowheads="1"/>
          </p:cNvSpPr>
          <p:nvPr/>
        </p:nvSpPr>
        <p:spPr bwMode="auto">
          <a:xfrm>
            <a:off x="4191000" y="457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2" name="Oval 16"/>
          <p:cNvSpPr>
            <a:spLocks noChangeArrowheads="1"/>
          </p:cNvSpPr>
          <p:nvPr/>
        </p:nvSpPr>
        <p:spPr bwMode="auto">
          <a:xfrm>
            <a:off x="6858000" y="2667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3" name="Oval 17"/>
          <p:cNvSpPr>
            <a:spLocks noChangeArrowheads="1"/>
          </p:cNvSpPr>
          <p:nvPr/>
        </p:nvSpPr>
        <p:spPr bwMode="auto">
          <a:xfrm>
            <a:off x="5791200" y="2971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4" name="Oval 18"/>
          <p:cNvSpPr>
            <a:spLocks noChangeArrowheads="1"/>
          </p:cNvSpPr>
          <p:nvPr/>
        </p:nvSpPr>
        <p:spPr bwMode="auto">
          <a:xfrm>
            <a:off x="5486400" y="3505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5" name="Oval 19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6" name="Oval 20"/>
          <p:cNvSpPr>
            <a:spLocks noChangeArrowheads="1"/>
          </p:cNvSpPr>
          <p:nvPr/>
        </p:nvSpPr>
        <p:spPr bwMode="auto">
          <a:xfrm>
            <a:off x="4572000" y="7620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7" name="Oval 21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FF0000"/>
          </a:solidFill>
          <a:ln w="508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8" name="Oval 22"/>
          <p:cNvSpPr>
            <a:spLocks noChangeArrowheads="1"/>
          </p:cNvSpPr>
          <p:nvPr/>
        </p:nvSpPr>
        <p:spPr bwMode="auto">
          <a:xfrm>
            <a:off x="3886200" y="2286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59" name="Oval 23"/>
          <p:cNvSpPr>
            <a:spLocks noChangeArrowheads="1"/>
          </p:cNvSpPr>
          <p:nvPr/>
        </p:nvSpPr>
        <p:spPr bwMode="auto">
          <a:xfrm>
            <a:off x="4267200" y="2667000"/>
            <a:ext cx="228600" cy="228600"/>
          </a:xfrm>
          <a:prstGeom prst="ellipse">
            <a:avLst/>
          </a:prstGeom>
          <a:solidFill>
            <a:srgbClr val="00FF00"/>
          </a:solidFill>
          <a:ln w="1270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0" name="Oval 24"/>
          <p:cNvSpPr>
            <a:spLocks noChangeArrowheads="1"/>
          </p:cNvSpPr>
          <p:nvPr/>
        </p:nvSpPr>
        <p:spPr bwMode="auto">
          <a:xfrm>
            <a:off x="3505200" y="3048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1" name="Oval 25"/>
          <p:cNvSpPr>
            <a:spLocks noChangeArrowheads="1"/>
          </p:cNvSpPr>
          <p:nvPr/>
        </p:nvSpPr>
        <p:spPr bwMode="auto">
          <a:xfrm>
            <a:off x="5867400" y="6858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2" name="Oval 26"/>
          <p:cNvSpPr>
            <a:spLocks noChangeArrowheads="1"/>
          </p:cNvSpPr>
          <p:nvPr/>
        </p:nvSpPr>
        <p:spPr bwMode="auto">
          <a:xfrm>
            <a:off x="6019800" y="12954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3" name="Oval 27"/>
          <p:cNvSpPr>
            <a:spLocks noChangeArrowheads="1"/>
          </p:cNvSpPr>
          <p:nvPr/>
        </p:nvSpPr>
        <p:spPr bwMode="auto">
          <a:xfrm>
            <a:off x="4724400" y="2209800"/>
            <a:ext cx="228600" cy="228600"/>
          </a:xfrm>
          <a:prstGeom prst="ellipse">
            <a:avLst/>
          </a:prstGeom>
          <a:solidFill>
            <a:srgbClr val="00FF00"/>
          </a:solidFill>
          <a:ln w="12700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4" name="Oval 28"/>
          <p:cNvSpPr>
            <a:spLocks noChangeArrowheads="1"/>
          </p:cNvSpPr>
          <p:nvPr/>
        </p:nvSpPr>
        <p:spPr bwMode="auto">
          <a:xfrm>
            <a:off x="4953000" y="16764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5" name="Oval 29"/>
          <p:cNvSpPr>
            <a:spLocks noChangeArrowheads="1"/>
          </p:cNvSpPr>
          <p:nvPr/>
        </p:nvSpPr>
        <p:spPr bwMode="auto">
          <a:xfrm>
            <a:off x="6248400" y="228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6" name="Oval 30"/>
          <p:cNvSpPr>
            <a:spLocks noChangeArrowheads="1"/>
          </p:cNvSpPr>
          <p:nvPr/>
        </p:nvSpPr>
        <p:spPr bwMode="auto">
          <a:xfrm>
            <a:off x="5562600" y="15240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7" name="Oval 31"/>
          <p:cNvSpPr>
            <a:spLocks noChangeArrowheads="1"/>
          </p:cNvSpPr>
          <p:nvPr/>
        </p:nvSpPr>
        <p:spPr bwMode="auto">
          <a:xfrm>
            <a:off x="5334000" y="1371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8" name="Oval 32"/>
          <p:cNvSpPr>
            <a:spLocks noChangeArrowheads="1"/>
          </p:cNvSpPr>
          <p:nvPr/>
        </p:nvSpPr>
        <p:spPr bwMode="auto">
          <a:xfrm>
            <a:off x="6781800" y="228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69" name="Oval 33"/>
          <p:cNvSpPr>
            <a:spLocks noChangeArrowheads="1"/>
          </p:cNvSpPr>
          <p:nvPr/>
        </p:nvSpPr>
        <p:spPr bwMode="auto">
          <a:xfrm>
            <a:off x="6248400" y="990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70" name="Oval 34"/>
          <p:cNvSpPr>
            <a:spLocks noChangeArrowheads="1"/>
          </p:cNvSpPr>
          <p:nvPr/>
        </p:nvSpPr>
        <p:spPr bwMode="auto">
          <a:xfrm>
            <a:off x="6705600" y="6096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71" name="Oval 35"/>
          <p:cNvSpPr>
            <a:spLocks noChangeArrowheads="1"/>
          </p:cNvSpPr>
          <p:nvPr/>
        </p:nvSpPr>
        <p:spPr bwMode="auto">
          <a:xfrm>
            <a:off x="5562600" y="1981200"/>
            <a:ext cx="228600" cy="228600"/>
          </a:xfrm>
          <a:prstGeom prst="ellipse">
            <a:avLst/>
          </a:prstGeom>
          <a:solidFill>
            <a:srgbClr val="3366FF"/>
          </a:solidFill>
          <a:ln w="50800" algn="ctr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2372" name="Line 36"/>
          <p:cNvSpPr>
            <a:spLocks noChangeShapeType="1"/>
          </p:cNvSpPr>
          <p:nvPr/>
        </p:nvSpPr>
        <p:spPr bwMode="auto">
          <a:xfrm>
            <a:off x="2971800" y="2971800"/>
            <a:ext cx="533400" cy="6096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42373" name="Object 37"/>
          <p:cNvGraphicFramePr>
            <a:graphicFrameLocks noChangeAspect="1"/>
          </p:cNvGraphicFramePr>
          <p:nvPr/>
        </p:nvGraphicFramePr>
        <p:xfrm>
          <a:off x="2819400" y="3316288"/>
          <a:ext cx="328613" cy="417512"/>
        </p:xfrm>
        <a:graphic>
          <a:graphicData uri="http://schemas.openxmlformats.org/presentationml/2006/ole">
            <p:oleObj spid="_x0000_s153602" name="Equation" r:id="rId4" imgW="139680" imgH="177480" progId="Equation.3">
              <p:embed/>
            </p:oleObj>
          </a:graphicData>
        </a:graphic>
      </p:graphicFrame>
      <p:sp>
        <p:nvSpPr>
          <p:cNvPr id="142374" name="Line 38"/>
          <p:cNvSpPr>
            <a:spLocks noChangeShapeType="1"/>
          </p:cNvSpPr>
          <p:nvPr/>
        </p:nvSpPr>
        <p:spPr bwMode="auto">
          <a:xfrm>
            <a:off x="3505200" y="3581400"/>
            <a:ext cx="533400" cy="6096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375" name="Rectangle 39"/>
          <p:cNvSpPr>
            <a:spLocks noChangeArrowheads="1"/>
          </p:cNvSpPr>
          <p:nvPr/>
        </p:nvSpPr>
        <p:spPr bwMode="auto">
          <a:xfrm>
            <a:off x="204788" y="179388"/>
            <a:ext cx="1589087" cy="5191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/>
              <a:t>RANSAC</a:t>
            </a:r>
          </a:p>
        </p:txBody>
      </p:sp>
      <p:sp>
        <p:nvSpPr>
          <p:cNvPr id="142377" name="Line 41"/>
          <p:cNvSpPr>
            <a:spLocks noChangeShapeType="1"/>
          </p:cNvSpPr>
          <p:nvPr/>
        </p:nvSpPr>
        <p:spPr bwMode="auto">
          <a:xfrm flipV="1">
            <a:off x="3200400" y="304800"/>
            <a:ext cx="3810000" cy="35814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380" name="Text Box 44"/>
          <p:cNvSpPr txBox="1">
            <a:spLocks noChangeArrowheads="1"/>
          </p:cNvSpPr>
          <p:nvPr/>
        </p:nvSpPr>
        <p:spPr bwMode="auto">
          <a:xfrm>
            <a:off x="6461125" y="4537075"/>
            <a:ext cx="18415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endParaRPr lang="en-US" sz="2400"/>
          </a:p>
        </p:txBody>
      </p:sp>
      <p:graphicFrame>
        <p:nvGraphicFramePr>
          <p:cNvPr id="48" name="Object 39"/>
          <p:cNvGraphicFramePr>
            <a:graphicFrameLocks noChangeAspect="1"/>
          </p:cNvGraphicFramePr>
          <p:nvPr/>
        </p:nvGraphicFramePr>
        <p:xfrm>
          <a:off x="7161213" y="3657600"/>
          <a:ext cx="1266825" cy="525463"/>
        </p:xfrm>
        <a:graphic>
          <a:graphicData uri="http://schemas.openxmlformats.org/presentationml/2006/ole">
            <p:oleObj spid="_x0000_s153604" name="Equation" r:id="rId5" imgW="520560" imgH="215640" progId="Equation.3">
              <p:embed/>
            </p:oleObj>
          </a:graphicData>
        </a:graphic>
      </p:graphicFrame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152400" y="5749506"/>
            <a:ext cx="8610600" cy="37381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152400" y="4038600"/>
            <a:ext cx="8610600" cy="2139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400" dirty="0">
                <a:cs typeface="Arial" charset="0"/>
              </a:rPr>
              <a:t>Algorithm:</a:t>
            </a:r>
          </a:p>
          <a:p>
            <a:pPr marL="342900" indent="-342900"/>
            <a:endParaRPr lang="en-US" sz="9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smtClean="0">
                <a:cs typeface="Arial" charset="0"/>
              </a:rPr>
              <a:t>Sample</a:t>
            </a:r>
            <a:r>
              <a:rPr lang="en-US" sz="2000" dirty="0" smtClean="0">
                <a:cs typeface="Arial" charset="0"/>
              </a:rPr>
              <a:t> (randomly) the number of points required to fit the model (#=2)</a:t>
            </a:r>
            <a:endParaRPr lang="en-US" sz="20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smtClean="0">
                <a:cs typeface="Arial" charset="0"/>
              </a:rPr>
              <a:t>Solve</a:t>
            </a:r>
            <a:r>
              <a:rPr lang="en-US" sz="2000" dirty="0" smtClean="0">
                <a:cs typeface="Arial" charset="0"/>
              </a:rPr>
              <a:t> for model parameters using samples </a:t>
            </a:r>
            <a:endParaRPr lang="en-US" sz="2000" dirty="0">
              <a:cs typeface="Arial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000" dirty="0">
                <a:cs typeface="Arial" charset="0"/>
              </a:rPr>
              <a:t> </a:t>
            </a:r>
            <a:r>
              <a:rPr lang="en-US" sz="2000" b="1" dirty="0" smtClean="0">
                <a:cs typeface="Arial" charset="0"/>
              </a:rPr>
              <a:t>Score</a:t>
            </a:r>
            <a:r>
              <a:rPr lang="en-US" sz="2000" dirty="0" smtClean="0">
                <a:cs typeface="Arial" charset="0"/>
              </a:rPr>
              <a:t> by the fraction of inliers within a preset threshold of the model</a:t>
            </a:r>
          </a:p>
          <a:p>
            <a:pPr marL="342900" indent="-342900"/>
            <a:endParaRPr lang="en-US" sz="2000" b="1" dirty="0" smtClean="0">
              <a:cs typeface="Arial" charset="0"/>
            </a:endParaRPr>
          </a:p>
          <a:p>
            <a:pPr marL="342900" indent="-342900"/>
            <a:r>
              <a:rPr lang="en-US" sz="2000" b="1" dirty="0" smtClean="0">
                <a:cs typeface="Arial" charset="0"/>
              </a:rPr>
              <a:t>Repeat</a:t>
            </a:r>
            <a:r>
              <a:rPr lang="en-US" sz="2000" dirty="0" smtClean="0">
                <a:cs typeface="Arial" charset="0"/>
              </a:rPr>
              <a:t> 1-3 until the best model is found with high confidence</a:t>
            </a:r>
            <a:endParaRPr lang="en-US" sz="2000" dirty="0"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8" grpId="0" animBg="1"/>
      <p:bldP spid="142359" grpId="0" animBg="1"/>
      <p:bldP spid="142360" grpId="0" animBg="1"/>
      <p:bldP spid="142361" grpId="0" animBg="1"/>
      <p:bldP spid="142362" grpId="0" animBg="1"/>
      <p:bldP spid="142363" grpId="0" animBg="1"/>
      <p:bldP spid="142364" grpId="0" animBg="1"/>
      <p:bldP spid="142365" grpId="0" animBg="1"/>
      <p:bldP spid="142366" grpId="0" animBg="1"/>
      <p:bldP spid="142367" grpId="0" animBg="1"/>
      <p:bldP spid="142368" grpId="0" animBg="1"/>
      <p:bldP spid="142369" grpId="0" animBg="1"/>
      <p:bldP spid="142370" grpId="0" animBg="1"/>
      <p:bldP spid="142371" grpId="0" animBg="1"/>
      <p:bldP spid="142372" grpId="0" animBg="1"/>
      <p:bldP spid="142374" grpId="0" animBg="1"/>
      <p:bldP spid="14237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sz="4000" dirty="0" smtClean="0"/>
              <a:t>How to choose parameters?</a:t>
            </a:r>
            <a:endParaRPr lang="en-US" sz="4000" dirty="0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28209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Number of samples </a:t>
            </a:r>
            <a:r>
              <a:rPr lang="en-US" sz="2400" i="1" dirty="0"/>
              <a:t>N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Choose </a:t>
            </a:r>
            <a:r>
              <a:rPr lang="en-US" sz="1900" i="1" dirty="0"/>
              <a:t>N</a:t>
            </a:r>
            <a:r>
              <a:rPr lang="en-US" sz="1900" dirty="0"/>
              <a:t> so that, with probability </a:t>
            </a:r>
            <a:r>
              <a:rPr lang="en-US" sz="1900" i="1" dirty="0"/>
              <a:t>p</a:t>
            </a:r>
            <a:r>
              <a:rPr lang="en-US" sz="1900" dirty="0"/>
              <a:t>, at least one random sample is free from outliers (e.g. </a:t>
            </a:r>
            <a:r>
              <a:rPr lang="en-US" sz="1900" i="1" dirty="0"/>
              <a:t>p</a:t>
            </a:r>
            <a:r>
              <a:rPr lang="en-US" sz="1900" dirty="0"/>
              <a:t>=0.99) (outlier ratio: </a:t>
            </a:r>
            <a:r>
              <a:rPr lang="en-US" sz="1900" i="1" dirty="0"/>
              <a:t>e </a:t>
            </a:r>
            <a:r>
              <a:rPr lang="en-US" sz="1900" dirty="0"/>
              <a:t>)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 smtClean="0"/>
              <a:t>Number </a:t>
            </a:r>
            <a:r>
              <a:rPr lang="en-US" sz="2400" dirty="0"/>
              <a:t>of </a:t>
            </a:r>
            <a:r>
              <a:rPr lang="en-US" sz="2400" dirty="0" smtClean="0"/>
              <a:t>sampled points </a:t>
            </a:r>
            <a:r>
              <a:rPr lang="en-US" sz="2400" i="1" dirty="0"/>
              <a:t>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Minimum </a:t>
            </a:r>
            <a:r>
              <a:rPr lang="en-US" sz="2000" dirty="0"/>
              <a:t>number needed to fit the model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Distance threshold </a:t>
            </a:r>
            <a:r>
              <a:rPr lang="en-US" sz="2400" i="1" dirty="0">
                <a:sym typeface="Symbol" pitchFamily="18" charset="2"/>
              </a:rPr>
              <a:t></a:t>
            </a:r>
          </a:p>
          <a:p>
            <a:pPr lvl="1">
              <a:lnSpc>
                <a:spcPct val="90000"/>
              </a:lnSpc>
            </a:pPr>
            <a:r>
              <a:rPr lang="en-US" sz="1600" dirty="0" smtClean="0"/>
              <a:t>Choose </a:t>
            </a:r>
            <a:r>
              <a:rPr lang="en-US" sz="1600" i="1" dirty="0">
                <a:sym typeface="Symbol" pitchFamily="18" charset="2"/>
              </a:rPr>
              <a:t></a:t>
            </a:r>
            <a:r>
              <a:rPr lang="en-US" sz="1500" dirty="0"/>
              <a:t> </a:t>
            </a:r>
            <a:r>
              <a:rPr lang="en-US" sz="1500" dirty="0" smtClean="0"/>
              <a:t> so that a good point with noise is likely (e.g., </a:t>
            </a:r>
            <a:r>
              <a:rPr lang="en-US" sz="1500" dirty="0" err="1" smtClean="0"/>
              <a:t>prob</a:t>
            </a:r>
            <a:r>
              <a:rPr lang="en-US" sz="1500" dirty="0" smtClean="0"/>
              <a:t>=0.95) within threshold</a:t>
            </a:r>
            <a:endParaRPr lang="en-US" sz="1500" dirty="0"/>
          </a:p>
          <a:p>
            <a:pPr lvl="1">
              <a:lnSpc>
                <a:spcPct val="90000"/>
              </a:lnSpc>
            </a:pPr>
            <a:r>
              <a:rPr lang="en-US" sz="1500" dirty="0"/>
              <a:t>Zero-mean Gaussian noise with std. dev. </a:t>
            </a:r>
            <a:r>
              <a:rPr lang="el-GR" sz="1500" dirty="0"/>
              <a:t>σ</a:t>
            </a:r>
            <a:r>
              <a:rPr lang="en-US" sz="1500" dirty="0"/>
              <a:t>: t</a:t>
            </a:r>
            <a:r>
              <a:rPr lang="en-US" sz="1300" baseline="30000" dirty="0"/>
              <a:t>2</a:t>
            </a:r>
            <a:r>
              <a:rPr lang="en-US" sz="1300" dirty="0"/>
              <a:t>=3.84</a:t>
            </a:r>
            <a:r>
              <a:rPr lang="el-GR" sz="1300" dirty="0"/>
              <a:t>σ</a:t>
            </a:r>
            <a:r>
              <a:rPr lang="en-US" sz="1300" baseline="30000" dirty="0"/>
              <a:t>2</a:t>
            </a:r>
          </a:p>
          <a:p>
            <a:pPr>
              <a:lnSpc>
                <a:spcPct val="90000"/>
              </a:lnSpc>
            </a:pPr>
            <a:endParaRPr lang="en-US" sz="1900" dirty="0"/>
          </a:p>
        </p:txBody>
      </p:sp>
      <p:graphicFrame>
        <p:nvGraphicFramePr>
          <p:cNvPr id="273412" name="Object 4"/>
          <p:cNvGraphicFramePr>
            <a:graphicFrameLocks noChangeAspect="1"/>
          </p:cNvGraphicFramePr>
          <p:nvPr/>
        </p:nvGraphicFramePr>
        <p:xfrm>
          <a:off x="457200" y="4267200"/>
          <a:ext cx="3155950" cy="420688"/>
        </p:xfrm>
        <a:graphic>
          <a:graphicData uri="http://schemas.openxmlformats.org/presentationml/2006/ole">
            <p:oleObj spid="_x0000_s154626" name="Equation" r:id="rId4" imgW="1803240" imgH="241200" progId="Equation.3">
              <p:embed/>
            </p:oleObj>
          </a:graphicData>
        </a:graphic>
      </p:graphicFrame>
      <p:graphicFrame>
        <p:nvGraphicFramePr>
          <p:cNvPr id="273506" name="Group 98"/>
          <p:cNvGraphicFramePr>
            <a:graphicFrameLocks noGrp="1"/>
          </p:cNvGraphicFramePr>
          <p:nvPr/>
        </p:nvGraphicFramePr>
        <p:xfrm>
          <a:off x="4114800" y="4200525"/>
          <a:ext cx="4800600" cy="2194560"/>
        </p:xfrm>
        <a:graphic>
          <a:graphicData uri="http://schemas.openxmlformats.org/drawingml/2006/table">
            <a:tbl>
              <a:tblPr/>
              <a:tblGrid>
                <a:gridCol w="600075"/>
                <a:gridCol w="600075"/>
                <a:gridCol w="600075"/>
                <a:gridCol w="625475"/>
                <a:gridCol w="574675"/>
                <a:gridCol w="600075"/>
                <a:gridCol w="600075"/>
                <a:gridCol w="600075"/>
              </a:tblGrid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utura Bk BT" pitchFamily="34" charset="0"/>
                      </a:endParaRP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proportion of outliers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 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s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25%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40%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50%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72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146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293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20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33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163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588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9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26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44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78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272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utura Bk BT" pitchFamily="34" charset="0"/>
                        </a:rPr>
                        <a:t>1177</a:t>
                      </a:r>
                    </a:p>
                  </a:txBody>
                  <a:tcPr marL="45720" marR="4572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3503" name="Text Box 95"/>
          <p:cNvSpPr txBox="1">
            <a:spLocks noChangeArrowheads="1"/>
          </p:cNvSpPr>
          <p:nvPr/>
        </p:nvSpPr>
        <p:spPr bwMode="auto">
          <a:xfrm>
            <a:off x="6800089" y="6550223"/>
            <a:ext cx="234391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Arial" charset="0"/>
              </a:rPr>
              <a:t>m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odified from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cs typeface="Arial" charset="0"/>
              </a:rPr>
              <a:t>M. Pollefeys</a:t>
            </a:r>
          </a:p>
        </p:txBody>
      </p:sp>
      <p:sp>
        <p:nvSpPr>
          <p:cNvPr id="273507" name="Rectangle 99"/>
          <p:cNvSpPr>
            <a:spLocks noChangeArrowheads="1"/>
          </p:cNvSpPr>
          <p:nvPr/>
        </p:nvSpPr>
        <p:spPr bwMode="auto">
          <a:xfrm>
            <a:off x="279400" y="4029075"/>
            <a:ext cx="3500438" cy="914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RANSAC conclusions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400" dirty="0" smtClean="0"/>
              <a:t>Good</a:t>
            </a:r>
          </a:p>
          <a:p>
            <a:r>
              <a:rPr lang="en-US" sz="2800" dirty="0" smtClean="0"/>
              <a:t>Robust to outliers</a:t>
            </a:r>
          </a:p>
          <a:p>
            <a:r>
              <a:rPr lang="en-US" sz="2800" dirty="0" smtClean="0"/>
              <a:t>Applicable for larger number of parameters than Hough transform</a:t>
            </a:r>
          </a:p>
          <a:p>
            <a:r>
              <a:rPr lang="en-US" sz="2800" dirty="0" smtClean="0"/>
              <a:t>Parameters are easier to choose than Hough transform</a:t>
            </a:r>
          </a:p>
          <a:p>
            <a:endParaRPr lang="en-US" dirty="0" smtClean="0"/>
          </a:p>
          <a:p>
            <a:pPr>
              <a:buNone/>
            </a:pPr>
            <a:r>
              <a:rPr lang="en-US" sz="3400" dirty="0" smtClean="0"/>
              <a:t>Bad</a:t>
            </a:r>
          </a:p>
          <a:p>
            <a:r>
              <a:rPr lang="en-US" sz="2800" dirty="0" smtClean="0"/>
              <a:t>Computational time grows quickly with fraction of outliers and number of parameters </a:t>
            </a:r>
          </a:p>
          <a:p>
            <a:r>
              <a:rPr lang="en-US" sz="2800" dirty="0" smtClean="0"/>
              <a:t>Not good for getting multiple fits</a:t>
            </a:r>
          </a:p>
          <a:p>
            <a:endParaRPr lang="en-US" sz="2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400" dirty="0" smtClean="0"/>
              <a:t>Common applications</a:t>
            </a:r>
            <a:endParaRPr lang="en-US" dirty="0" smtClean="0"/>
          </a:p>
          <a:p>
            <a:r>
              <a:rPr lang="en-US" sz="2800" dirty="0" smtClean="0"/>
              <a:t>Computing a </a:t>
            </a:r>
            <a:r>
              <a:rPr lang="en-US" sz="2800" dirty="0" err="1" smtClean="0"/>
              <a:t>homography</a:t>
            </a:r>
            <a:r>
              <a:rPr lang="en-US" sz="2800" dirty="0" smtClean="0"/>
              <a:t> (e.g., image stitching)</a:t>
            </a:r>
          </a:p>
          <a:p>
            <a:r>
              <a:rPr lang="en-US" sz="2800" dirty="0" smtClean="0"/>
              <a:t>Estimating fundamental matrix (relating two views)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– part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What if you want to align but have no prior matched pairs?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Hough transform and RANSAC not applicable</a:t>
            </a:r>
          </a:p>
          <a:p>
            <a:endParaRPr lang="en-US" dirty="0" smtClean="0"/>
          </a:p>
          <a:p>
            <a:r>
              <a:rPr lang="en-US" dirty="0" smtClean="0"/>
              <a:t>Important applications</a:t>
            </a:r>
          </a:p>
          <a:p>
            <a:pPr lvl="1">
              <a:buNone/>
            </a:pPr>
            <a:endParaRPr lang="en-US" dirty="0"/>
          </a:p>
        </p:txBody>
      </p:sp>
      <p:pic>
        <p:nvPicPr>
          <p:cNvPr id="155650" name="Picture 2" descr="http://www.judiciaryreport.com/images/brain-scans-84-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81400"/>
            <a:ext cx="3352800" cy="2011680"/>
          </a:xfrm>
          <a:prstGeom prst="rect">
            <a:avLst/>
          </a:prstGeom>
          <a:noFill/>
        </p:spPr>
      </p:pic>
      <p:pic>
        <p:nvPicPr>
          <p:cNvPr id="155652" name="Picture 4" descr="http://cgg-journal.com/2004-2/02/image00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3581400"/>
            <a:ext cx="2088292" cy="2057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762000" y="57150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Medical imaging: match brain scans or contours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00600" y="571500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Robotics: match point clouds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Closest Points (ICP)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	Goal: estimate transform between two dense sets of points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600" b="1" dirty="0" smtClean="0"/>
              <a:t>Assign</a:t>
            </a:r>
            <a:r>
              <a:rPr lang="en-US" sz="2600" dirty="0" smtClean="0"/>
              <a:t> each point in {Set 1} to its nearest neighbor in {Set 2}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smtClean="0"/>
              <a:t>Estimate</a:t>
            </a:r>
            <a:r>
              <a:rPr lang="en-US" sz="2600" dirty="0" smtClean="0"/>
              <a:t> transformation parameters </a:t>
            </a:r>
          </a:p>
          <a:p>
            <a:pPr marL="914400" lvl="1" indent="-514350"/>
            <a:r>
              <a:rPr lang="en-US" sz="2200" dirty="0" smtClean="0"/>
              <a:t>e.g., least squares or robust least squares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smtClean="0"/>
              <a:t>Transform</a:t>
            </a:r>
            <a:r>
              <a:rPr lang="en-US" sz="2600" dirty="0" smtClean="0"/>
              <a:t> the points in {Set 1} using estimated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 smtClean="0"/>
              <a:t>Repeat</a:t>
            </a:r>
            <a:r>
              <a:rPr lang="en-US" sz="2600" dirty="0" smtClean="0"/>
              <a:t> steps 2-4 until change is very small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85800" y="14478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solving for translation</a:t>
            </a:r>
            <a:endParaRPr lang="en-US" dirty="0"/>
          </a:p>
        </p:txBody>
      </p:sp>
      <p:pic>
        <p:nvPicPr>
          <p:cNvPr id="29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975" y="1824038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1247775" y="2016125"/>
            <a:ext cx="1625633" cy="1406525"/>
            <a:chOff x="2051050" y="2600325"/>
            <a:chExt cx="1625282" cy="1406525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8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38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 dirty="0">
                  <a:solidFill>
                    <a:srgbClr val="FFFF00"/>
                  </a:solidFill>
                </a:rPr>
                <a:t>A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39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2</a:t>
              </a:r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40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3</a:t>
              </a:r>
              <a:endParaRPr lang="en-US" b="1">
                <a:solidFill>
                  <a:srgbClr val="FFFF00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5181600" y="14478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8062" y="2619375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6519862" y="2811462"/>
            <a:ext cx="1625633" cy="1406525"/>
            <a:chOff x="2051050" y="2600325"/>
            <a:chExt cx="1625282" cy="1406525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77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8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73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4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71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69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0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67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64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 smtClean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5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 smtClean="0">
                  <a:solidFill>
                    <a:srgbClr val="FFFF00"/>
                  </a:solidFill>
                </a:rPr>
                <a:t>2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6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 smtClean="0">
                  <a:solidFill>
                    <a:srgbClr val="FFFF00"/>
                  </a:solidFill>
                </a:rPr>
                <a:t>3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457200" y="5105400"/>
            <a:ext cx="851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Given matched points in {A} and {B}, estimate the translation of the object</a:t>
            </a:r>
            <a:endParaRPr lang="en-US" sz="2000" dirty="0"/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/>
        </p:nvGraphicFramePr>
        <p:xfrm>
          <a:off x="3352800" y="5562600"/>
          <a:ext cx="2476500" cy="990600"/>
        </p:xfrm>
        <a:graphic>
          <a:graphicData uri="http://schemas.openxmlformats.org/presentationml/2006/ole">
            <p:oleObj spid="_x0000_s238594" name="Equation" r:id="rId4" imgW="120636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858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solving for translation</a:t>
            </a:r>
            <a:endParaRPr lang="en-US" dirty="0"/>
          </a:p>
        </p:txBody>
      </p:sp>
      <p:pic>
        <p:nvPicPr>
          <p:cNvPr id="29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975" y="1214438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Group 100"/>
          <p:cNvGrpSpPr>
            <a:grpSpLocks/>
          </p:cNvGrpSpPr>
          <p:nvPr/>
        </p:nvGrpSpPr>
        <p:grpSpPr bwMode="auto">
          <a:xfrm>
            <a:off x="1247775" y="1406525"/>
            <a:ext cx="1625633" cy="1406525"/>
            <a:chOff x="2051050" y="2600325"/>
            <a:chExt cx="1625282" cy="1406525"/>
          </a:xfrm>
        </p:grpSpPr>
        <p:grpSp>
          <p:nvGrpSpPr>
            <p:cNvPr id="32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33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34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8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35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36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37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38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 dirty="0">
                  <a:solidFill>
                    <a:srgbClr val="FFFF00"/>
                  </a:solidFill>
                </a:rPr>
                <a:t>A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39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2</a:t>
              </a:r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40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3</a:t>
              </a:r>
              <a:endParaRPr lang="en-US" b="1">
                <a:solidFill>
                  <a:srgbClr val="FFFF00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51816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8062" y="2009775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7" name="Group 100"/>
          <p:cNvGrpSpPr>
            <a:grpSpLocks/>
          </p:cNvGrpSpPr>
          <p:nvPr/>
        </p:nvGrpSpPr>
        <p:grpSpPr bwMode="auto">
          <a:xfrm>
            <a:off x="6519862" y="2201862"/>
            <a:ext cx="1625633" cy="1406525"/>
            <a:chOff x="2051050" y="2600325"/>
            <a:chExt cx="1625282" cy="1406525"/>
          </a:xfrm>
        </p:grpSpPr>
        <p:grpSp>
          <p:nvGrpSpPr>
            <p:cNvPr id="58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77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8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59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60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73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4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61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71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62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69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0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63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67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64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 smtClean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5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 smtClean="0">
                  <a:solidFill>
                    <a:srgbClr val="FFFF00"/>
                  </a:solidFill>
                </a:rPr>
                <a:t>2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6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 smtClean="0">
                  <a:solidFill>
                    <a:srgbClr val="FFFF00"/>
                  </a:solidFill>
                </a:rPr>
                <a:t>3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85800" y="4173747"/>
            <a:ext cx="3534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Least squares solution</a:t>
            </a:r>
            <a:endParaRPr lang="en-US" sz="2400" b="1" dirty="0"/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/>
        </p:nvGraphicFramePr>
        <p:xfrm>
          <a:off x="6400800" y="4343400"/>
          <a:ext cx="2476500" cy="990600"/>
        </p:xfrm>
        <a:graphic>
          <a:graphicData uri="http://schemas.openxmlformats.org/presentationml/2006/ole">
            <p:oleObj spid="_x0000_s237570" name="Equation" r:id="rId4" imgW="1206360" imgH="482400" progId="Equation.3">
              <p:embed/>
            </p:oleObj>
          </a:graphicData>
        </a:graphic>
      </p:graphicFrame>
      <p:sp>
        <p:nvSpPr>
          <p:cNvPr id="81" name="Right Arrow 80"/>
          <p:cNvSpPr/>
          <p:nvPr/>
        </p:nvSpPr>
        <p:spPr>
          <a:xfrm>
            <a:off x="4343400" y="2743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277265" y="2286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0" y="4559212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Write down objective function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Derived solution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Compute derivative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Compute solution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Computational solution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 smtClean="0"/>
              <a:t>Write in form Ax=b</a:t>
            </a:r>
          </a:p>
          <a:p>
            <a:pPr marL="800100" lvl="1" indent="-342900">
              <a:buAutoNum type="alphaLcParenR"/>
            </a:pPr>
            <a:r>
              <a:rPr lang="en-US" dirty="0" smtClean="0"/>
              <a:t>Solve using pseudo-inverse or </a:t>
            </a:r>
            <a:r>
              <a:rPr lang="en-US" dirty="0" err="1" smtClean="0"/>
              <a:t>eigenvalue</a:t>
            </a:r>
            <a:r>
              <a:rPr lang="en-US" dirty="0" smtClean="0"/>
              <a:t> decomposition</a:t>
            </a:r>
            <a:endParaRPr lang="en-US" dirty="0"/>
          </a:p>
        </p:txBody>
      </p:sp>
      <p:graphicFrame>
        <p:nvGraphicFramePr>
          <p:cNvPr id="237571" name="Object 3"/>
          <p:cNvGraphicFramePr>
            <a:graphicFrameLocks noChangeAspect="1"/>
          </p:cNvGraphicFramePr>
          <p:nvPr/>
        </p:nvGraphicFramePr>
        <p:xfrm>
          <a:off x="6553200" y="5372947"/>
          <a:ext cx="1905000" cy="1485053"/>
        </p:xfrm>
        <a:graphic>
          <a:graphicData uri="http://schemas.openxmlformats.org/presentationml/2006/ole">
            <p:oleObj spid="_x0000_s237571" name="Equation" r:id="rId5" imgW="1498320" imgH="1168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858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solving for translation</a:t>
            </a:r>
            <a:endParaRPr lang="en-US" dirty="0"/>
          </a:p>
        </p:txBody>
      </p:sp>
      <p:pic>
        <p:nvPicPr>
          <p:cNvPr id="29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975" y="1214438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1247775" y="1406525"/>
            <a:ext cx="1625633" cy="1406525"/>
            <a:chOff x="2051050" y="2600325"/>
            <a:chExt cx="1625282" cy="1406525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8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38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 dirty="0">
                  <a:solidFill>
                    <a:srgbClr val="FFFF00"/>
                  </a:solidFill>
                </a:rPr>
                <a:t>A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39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2</a:t>
              </a:r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40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 dirty="0">
                  <a:solidFill>
                    <a:srgbClr val="FFFF00"/>
                  </a:solidFill>
                </a:rPr>
                <a:t>A</a:t>
              </a:r>
              <a:r>
                <a:rPr lang="pl-PL" b="1" baseline="-25000" dirty="0">
                  <a:solidFill>
                    <a:srgbClr val="FFFF00"/>
                  </a:solidFill>
                </a:rPr>
                <a:t>3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51816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8062" y="2009775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6519862" y="2201862"/>
            <a:ext cx="1625633" cy="1406525"/>
            <a:chOff x="2051050" y="2600325"/>
            <a:chExt cx="1625282" cy="1406525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77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8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73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4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71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69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0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67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64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 smtClean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5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 smtClean="0">
                  <a:solidFill>
                    <a:srgbClr val="FFFF00"/>
                  </a:solidFill>
                </a:rPr>
                <a:t>2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6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 smtClean="0">
                  <a:solidFill>
                    <a:srgbClr val="FFFF00"/>
                  </a:solidFill>
                </a:rPr>
                <a:t>3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85800" y="4724400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RANSAC solution</a:t>
            </a:r>
            <a:endParaRPr lang="en-US" sz="2400" b="1" dirty="0"/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/>
        </p:nvGraphicFramePr>
        <p:xfrm>
          <a:off x="6477000" y="4800600"/>
          <a:ext cx="2476500" cy="990600"/>
        </p:xfrm>
        <a:graphic>
          <a:graphicData uri="http://schemas.openxmlformats.org/presentationml/2006/ole">
            <p:oleObj spid="_x0000_s241666" name="Equation" r:id="rId4" imgW="1206360" imgH="482400" progId="Equation.3">
              <p:embed/>
            </p:oleObj>
          </a:graphicData>
        </a:graphic>
      </p:graphicFrame>
      <p:sp>
        <p:nvSpPr>
          <p:cNvPr id="81" name="Right Arrow 80"/>
          <p:cNvSpPr/>
          <p:nvPr/>
        </p:nvSpPr>
        <p:spPr>
          <a:xfrm>
            <a:off x="4343400" y="2743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277265" y="2286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0" y="5122653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Sample a set of matching points </a:t>
            </a:r>
            <a:r>
              <a:rPr lang="en-US" dirty="0" smtClean="0"/>
              <a:t>(1 pair)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Solve for transformation parameters</a:t>
            </a:r>
          </a:p>
          <a:p>
            <a:pPr marL="342900" indent="-342900">
              <a:buAutoNum type="arabicPeriod"/>
            </a:pPr>
            <a:r>
              <a:rPr lang="en-US" dirty="0" smtClean="0"/>
              <a:t>Score parameters with number of inliers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 steps 1-3 N times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581400" y="4267200"/>
            <a:ext cx="208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Problem: outliers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5" name="Rectangle 93"/>
          <p:cNvSpPr>
            <a:spLocks noChangeArrowheads="1"/>
          </p:cNvSpPr>
          <p:nvPr/>
        </p:nvSpPr>
        <p:spPr bwMode="auto">
          <a:xfrm>
            <a:off x="1295400" y="2895600"/>
            <a:ext cx="436338" cy="36933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pl-PL" b="1" dirty="0" smtClean="0">
                <a:solidFill>
                  <a:srgbClr val="FFFF00"/>
                </a:solidFill>
              </a:rPr>
              <a:t>A</a:t>
            </a:r>
            <a:r>
              <a:rPr lang="en-US" b="1" baseline="-25000" dirty="0" smtClean="0">
                <a:solidFill>
                  <a:srgbClr val="FFFF00"/>
                </a:solidFill>
              </a:rPr>
              <a:t>4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6" name="Rectangle 93"/>
          <p:cNvSpPr>
            <a:spLocks noChangeArrowheads="1"/>
          </p:cNvSpPr>
          <p:nvPr/>
        </p:nvSpPr>
        <p:spPr bwMode="auto">
          <a:xfrm>
            <a:off x="2133600" y="1676400"/>
            <a:ext cx="436338" cy="36933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pl-PL" b="1" dirty="0" smtClean="0">
                <a:solidFill>
                  <a:srgbClr val="FFFF00"/>
                </a:solidFill>
              </a:rPr>
              <a:t>A</a:t>
            </a:r>
            <a:r>
              <a:rPr lang="en-US" b="1" baseline="-25000" dirty="0" smtClean="0">
                <a:solidFill>
                  <a:srgbClr val="FFFF00"/>
                </a:solidFill>
              </a:rPr>
              <a:t>5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7" name="Rectangle 92"/>
          <p:cNvSpPr>
            <a:spLocks noChangeArrowheads="1"/>
          </p:cNvSpPr>
          <p:nvPr/>
        </p:nvSpPr>
        <p:spPr bwMode="auto">
          <a:xfrm>
            <a:off x="6781800" y="3352800"/>
            <a:ext cx="436338" cy="36933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FFFF00"/>
                </a:solidFill>
              </a:rPr>
              <a:t>B</a:t>
            </a:r>
            <a:r>
              <a:rPr lang="en-US" b="1" baseline="-25000" dirty="0" smtClean="0">
                <a:solidFill>
                  <a:srgbClr val="FFFF00"/>
                </a:solidFill>
              </a:rPr>
              <a:t>5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8" name="Rectangle 91"/>
          <p:cNvSpPr>
            <a:spLocks noChangeArrowheads="1"/>
          </p:cNvSpPr>
          <p:nvPr/>
        </p:nvSpPr>
        <p:spPr bwMode="auto">
          <a:xfrm>
            <a:off x="6629400" y="1828800"/>
            <a:ext cx="436338" cy="369332"/>
          </a:xfrm>
          <a:prstGeom prst="rect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solidFill>
                  <a:srgbClr val="FFFF00"/>
                </a:solidFill>
              </a:rPr>
              <a:t>B</a:t>
            </a:r>
            <a:r>
              <a:rPr lang="en-US" b="1" baseline="-25000" dirty="0" smtClean="0">
                <a:solidFill>
                  <a:srgbClr val="FFFF00"/>
                </a:solidFill>
              </a:rPr>
              <a:t>4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 descr="tomasi1"/>
          <p:cNvPicPr>
            <a:picLocks noChangeAspect="1" noChangeArrowheads="1"/>
          </p:cNvPicPr>
          <p:nvPr/>
        </p:nvPicPr>
        <p:blipFill>
          <a:blip r:embed="rId2" cstate="print"/>
          <a:srcRect r="54150" b="56061"/>
          <a:stretch>
            <a:fillRect/>
          </a:stretch>
        </p:blipFill>
        <p:spPr bwMode="auto">
          <a:xfrm>
            <a:off x="914400" y="2152650"/>
            <a:ext cx="2927350" cy="2927350"/>
          </a:xfrm>
          <a:prstGeom prst="rect">
            <a:avLst/>
          </a:prstGeom>
          <a:noFill/>
        </p:spPr>
      </p:pic>
      <p:pic>
        <p:nvPicPr>
          <p:cNvPr id="29701" name="Picture 5" descr="tomasi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5138" y="2185988"/>
            <a:ext cx="3141662" cy="2995612"/>
          </a:xfrm>
          <a:prstGeom prst="rect">
            <a:avLst/>
          </a:prstGeom>
          <a:noFill/>
        </p:spPr>
      </p:pic>
      <p:sp>
        <p:nvSpPr>
          <p:cNvPr id="29702" name="Freeform 6"/>
          <p:cNvSpPr>
            <a:spLocks/>
          </p:cNvSpPr>
          <p:nvPr/>
        </p:nvSpPr>
        <p:spPr bwMode="auto">
          <a:xfrm>
            <a:off x="1117600" y="3765550"/>
            <a:ext cx="1417638" cy="13081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72" y="0"/>
              </a:cxn>
              <a:cxn ang="0">
                <a:pos x="672" y="624"/>
              </a:cxn>
              <a:cxn ang="0">
                <a:pos x="0" y="624"/>
              </a:cxn>
              <a:cxn ang="0">
                <a:pos x="0" y="0"/>
              </a:cxn>
            </a:cxnLst>
            <a:rect l="0" t="0" r="r" b="b"/>
            <a:pathLst>
              <a:path w="672" h="624">
                <a:moveTo>
                  <a:pt x="0" y="0"/>
                </a:moveTo>
                <a:lnTo>
                  <a:pt x="672" y="0"/>
                </a:lnTo>
                <a:lnTo>
                  <a:pt x="672" y="624"/>
                </a:lnTo>
                <a:lnTo>
                  <a:pt x="0" y="624"/>
                </a:lnTo>
                <a:lnTo>
                  <a:pt x="0" y="0"/>
                </a:lnTo>
                <a:close/>
              </a:path>
            </a:pathLst>
          </a:custGeom>
          <a:noFill/>
          <a:ln w="50800" cap="flat" cmpd="sng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3" name="Freeform 7"/>
          <p:cNvSpPr>
            <a:spLocks/>
          </p:cNvSpPr>
          <p:nvPr/>
        </p:nvSpPr>
        <p:spPr bwMode="auto">
          <a:xfrm>
            <a:off x="6251575" y="3297238"/>
            <a:ext cx="908050" cy="1614487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48" y="336"/>
              </a:cxn>
              <a:cxn ang="0">
                <a:pos x="432" y="768"/>
              </a:cxn>
              <a:cxn ang="0">
                <a:pos x="432" y="480"/>
              </a:cxn>
              <a:cxn ang="0">
                <a:pos x="0" y="48"/>
              </a:cxn>
            </a:cxnLst>
            <a:rect l="0" t="0" r="r" b="b"/>
            <a:pathLst>
              <a:path w="432" h="768">
                <a:moveTo>
                  <a:pt x="48" y="0"/>
                </a:moveTo>
                <a:lnTo>
                  <a:pt x="48" y="336"/>
                </a:lnTo>
                <a:lnTo>
                  <a:pt x="432" y="768"/>
                </a:lnTo>
                <a:lnTo>
                  <a:pt x="432" y="480"/>
                </a:lnTo>
                <a:lnTo>
                  <a:pt x="0" y="48"/>
                </a:lnTo>
              </a:path>
            </a:pathLst>
          </a:custGeom>
          <a:noFill/>
          <a:ln w="50800" cap="flat" cmpd="sng">
            <a:solidFill>
              <a:srgbClr val="FF9900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4" name="Freeform 8"/>
          <p:cNvSpPr>
            <a:spLocks/>
          </p:cNvSpPr>
          <p:nvPr/>
        </p:nvSpPr>
        <p:spPr bwMode="auto">
          <a:xfrm>
            <a:off x="3048000" y="4953000"/>
            <a:ext cx="28194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0" y="336"/>
              </a:cxn>
              <a:cxn ang="0">
                <a:pos x="1776" y="0"/>
              </a:cxn>
            </a:cxnLst>
            <a:rect l="0" t="0" r="r" b="b"/>
            <a:pathLst>
              <a:path w="1776" h="336">
                <a:moveTo>
                  <a:pt x="0" y="0"/>
                </a:moveTo>
                <a:cubicBezTo>
                  <a:pt x="332" y="168"/>
                  <a:pt x="664" y="336"/>
                  <a:pt x="960" y="336"/>
                </a:cubicBezTo>
                <a:cubicBezTo>
                  <a:pt x="1256" y="336"/>
                  <a:pt x="1516" y="168"/>
                  <a:pt x="1776" y="0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3489325" y="5603875"/>
            <a:ext cx="41275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H</a:t>
            </a:r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1447800" y="41148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1905000" y="41148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2438400" y="36576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1066800" y="36576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1066800" y="49530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1905000" y="48006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2209800" y="44196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6553200" y="39624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Oval 19"/>
          <p:cNvSpPr>
            <a:spLocks noChangeArrowheads="1"/>
          </p:cNvSpPr>
          <p:nvPr/>
        </p:nvSpPr>
        <p:spPr bwMode="auto">
          <a:xfrm>
            <a:off x="6781800" y="41148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Oval 21"/>
          <p:cNvSpPr>
            <a:spLocks noChangeArrowheads="1"/>
          </p:cNvSpPr>
          <p:nvPr/>
        </p:nvSpPr>
        <p:spPr bwMode="auto">
          <a:xfrm>
            <a:off x="6324600" y="35052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Oval 22"/>
          <p:cNvSpPr>
            <a:spLocks noChangeArrowheads="1"/>
          </p:cNvSpPr>
          <p:nvPr/>
        </p:nvSpPr>
        <p:spPr bwMode="auto">
          <a:xfrm>
            <a:off x="6248400" y="39624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Oval 23"/>
          <p:cNvSpPr>
            <a:spLocks noChangeArrowheads="1"/>
          </p:cNvSpPr>
          <p:nvPr/>
        </p:nvSpPr>
        <p:spPr bwMode="auto">
          <a:xfrm>
            <a:off x="6934200" y="43434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Oval 24"/>
          <p:cNvSpPr>
            <a:spLocks noChangeArrowheads="1"/>
          </p:cNvSpPr>
          <p:nvPr/>
        </p:nvSpPr>
        <p:spPr bwMode="auto">
          <a:xfrm>
            <a:off x="7086600" y="41910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Oval 32"/>
          <p:cNvSpPr>
            <a:spLocks noChangeArrowheads="1"/>
          </p:cNvSpPr>
          <p:nvPr/>
        </p:nvSpPr>
        <p:spPr bwMode="auto">
          <a:xfrm>
            <a:off x="6705600" y="4343400"/>
            <a:ext cx="152400" cy="1524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Example: Estimating an homographic transformation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867415" y="6550223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Silvio Savarese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  <p:bldP spid="29703" grpId="0" animBg="1"/>
      <p:bldP spid="29704" grpId="0" animBg="1"/>
      <p:bldP spid="29705" grpId="0"/>
      <p:bldP spid="29707" grpId="0" animBg="1"/>
      <p:bldP spid="29708" grpId="0" animBg="1"/>
      <p:bldP spid="29709" grpId="0" animBg="1"/>
      <p:bldP spid="29710" grpId="0" animBg="1"/>
      <p:bldP spid="29711" grpId="0" animBg="1"/>
      <p:bldP spid="29712" grpId="0" animBg="1"/>
      <p:bldP spid="29713" grpId="0" animBg="1"/>
      <p:bldP spid="29714" grpId="0" animBg="1"/>
      <p:bldP spid="29715" grpId="0" animBg="1"/>
      <p:bldP spid="29717" grpId="0" animBg="1"/>
      <p:bldP spid="29718" grpId="0" animBg="1"/>
      <p:bldP spid="29719" grpId="0" animBg="1"/>
      <p:bldP spid="29720" grpId="0" animBg="1"/>
      <p:bldP spid="2972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858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solving for translation</a:t>
            </a:r>
            <a:endParaRPr lang="en-US" dirty="0"/>
          </a:p>
        </p:txBody>
      </p:sp>
      <p:pic>
        <p:nvPicPr>
          <p:cNvPr id="29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975" y="1214438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1247775" y="1406525"/>
            <a:ext cx="1625633" cy="1406525"/>
            <a:chOff x="2051050" y="2600325"/>
            <a:chExt cx="1625282" cy="1406525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8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38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 dirty="0">
                  <a:solidFill>
                    <a:srgbClr val="FFFF00"/>
                  </a:solidFill>
                </a:rPr>
                <a:t>A</a:t>
              </a:r>
              <a:r>
                <a:rPr lang="pl-PL" b="1" baseline="-25000" dirty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39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2</a:t>
              </a:r>
              <a:endParaRPr lang="en-US" b="1">
                <a:solidFill>
                  <a:srgbClr val="FFFF00"/>
                </a:solidFill>
              </a:endParaRPr>
            </a:p>
          </p:txBody>
        </p:sp>
        <p:sp>
          <p:nvSpPr>
            <p:cNvPr id="40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pl-PL" b="1">
                  <a:solidFill>
                    <a:srgbClr val="FFFF00"/>
                  </a:solidFill>
                </a:rPr>
                <a:t>A</a:t>
              </a:r>
              <a:r>
                <a:rPr lang="pl-PL" b="1" baseline="-25000">
                  <a:solidFill>
                    <a:srgbClr val="FFFF00"/>
                  </a:solidFill>
                </a:rPr>
                <a:t>3</a:t>
              </a:r>
              <a:endParaRPr lang="en-US" b="1">
                <a:solidFill>
                  <a:srgbClr val="FFFF00"/>
                </a:solidFill>
              </a:endParaRPr>
            </a:p>
          </p:txBody>
        </p:sp>
      </p:grpSp>
      <p:sp>
        <p:nvSpPr>
          <p:cNvPr id="55" name="Rectangle 54"/>
          <p:cNvSpPr/>
          <p:nvPr/>
        </p:nvSpPr>
        <p:spPr>
          <a:xfrm>
            <a:off x="51816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8062" y="2009775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6519862" y="2201862"/>
            <a:ext cx="1625633" cy="1406525"/>
            <a:chOff x="2051050" y="2600325"/>
            <a:chExt cx="1625282" cy="1406525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77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8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73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4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71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69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0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67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sp>
          <p:nvSpPr>
            <p:cNvPr id="64" name="Rectangle 91"/>
            <p:cNvSpPr>
              <a:spLocks noChangeArrowheads="1"/>
            </p:cNvSpPr>
            <p:nvPr/>
          </p:nvSpPr>
          <p:spPr bwMode="auto">
            <a:xfrm>
              <a:off x="2124075" y="2600325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 smtClean="0">
                  <a:solidFill>
                    <a:srgbClr val="FFFF00"/>
                  </a:solidFill>
                </a:rPr>
                <a:t>1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5" name="Rectangle 92"/>
            <p:cNvSpPr>
              <a:spLocks noChangeArrowheads="1"/>
            </p:cNvSpPr>
            <p:nvPr/>
          </p:nvSpPr>
          <p:spPr bwMode="auto">
            <a:xfrm>
              <a:off x="2051050" y="3429000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 smtClean="0">
                  <a:solidFill>
                    <a:srgbClr val="FFFF00"/>
                  </a:solidFill>
                </a:rPr>
                <a:t>2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  <p:sp>
          <p:nvSpPr>
            <p:cNvPr id="66" name="Rectangle 93"/>
            <p:cNvSpPr>
              <a:spLocks noChangeArrowheads="1"/>
            </p:cNvSpPr>
            <p:nvPr/>
          </p:nvSpPr>
          <p:spPr bwMode="auto">
            <a:xfrm>
              <a:off x="3240088" y="3500438"/>
              <a:ext cx="436244" cy="36933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 smtClean="0">
                  <a:solidFill>
                    <a:srgbClr val="FFFF00"/>
                  </a:solidFill>
                </a:rPr>
                <a:t>B</a:t>
              </a:r>
              <a:r>
                <a:rPr lang="pl-PL" b="1" baseline="-25000" dirty="0" smtClean="0">
                  <a:solidFill>
                    <a:srgbClr val="FFFF00"/>
                  </a:solidFill>
                </a:rPr>
                <a:t>3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685800" y="4724400"/>
            <a:ext cx="3959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Hough transform solution</a:t>
            </a:r>
            <a:endParaRPr lang="en-US" sz="2400" b="1" dirty="0"/>
          </a:p>
        </p:txBody>
      </p:sp>
      <p:graphicFrame>
        <p:nvGraphicFramePr>
          <p:cNvPr id="80" name="Object 79"/>
          <p:cNvGraphicFramePr>
            <a:graphicFrameLocks noChangeAspect="1"/>
          </p:cNvGraphicFramePr>
          <p:nvPr/>
        </p:nvGraphicFramePr>
        <p:xfrm>
          <a:off x="6477000" y="4800600"/>
          <a:ext cx="2476500" cy="990600"/>
        </p:xfrm>
        <a:graphic>
          <a:graphicData uri="http://schemas.openxmlformats.org/presentationml/2006/ole">
            <p:oleObj spid="_x0000_s239618" name="Equation" r:id="rId4" imgW="1206360" imgH="482400" progId="Equation.3">
              <p:embed/>
            </p:oleObj>
          </a:graphicData>
        </a:graphic>
      </p:graphicFrame>
      <p:sp>
        <p:nvSpPr>
          <p:cNvPr id="81" name="Right Arrow 80"/>
          <p:cNvSpPr/>
          <p:nvPr/>
        </p:nvSpPr>
        <p:spPr>
          <a:xfrm>
            <a:off x="4343400" y="2743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277265" y="2286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62000" y="5122653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Initialize a grid of parameter values</a:t>
            </a:r>
          </a:p>
          <a:p>
            <a:pPr marL="342900" indent="-342900">
              <a:buAutoNum type="arabicPeriod"/>
            </a:pPr>
            <a:r>
              <a:rPr lang="en-US" dirty="0" smtClean="0"/>
              <a:t>Each matched pair casts a vote for consistent values</a:t>
            </a:r>
          </a:p>
          <a:p>
            <a:pPr marL="342900" indent="-342900">
              <a:buAutoNum type="arabicPeriod"/>
            </a:pPr>
            <a:r>
              <a:rPr lang="en-US" dirty="0" smtClean="0"/>
              <a:t>Find the parameters with the most votes</a:t>
            </a:r>
          </a:p>
          <a:p>
            <a:pPr marL="342900" indent="-342900">
              <a:buAutoNum type="arabicPeriod"/>
            </a:pPr>
            <a:r>
              <a:rPr lang="en-US" dirty="0" smtClean="0"/>
              <a:t>Solve using least squares with inliers</a:t>
            </a:r>
          </a:p>
        </p:txBody>
      </p:sp>
      <p:grpSp>
        <p:nvGrpSpPr>
          <p:cNvPr id="101" name="Group 100"/>
          <p:cNvGrpSpPr>
            <a:grpSpLocks noChangeAspect="1"/>
          </p:cNvGrpSpPr>
          <p:nvPr/>
        </p:nvGrpSpPr>
        <p:grpSpPr>
          <a:xfrm>
            <a:off x="2895600" y="2971800"/>
            <a:ext cx="1246886" cy="1014413"/>
            <a:chOff x="1905000" y="1905000"/>
            <a:chExt cx="2493772" cy="2028825"/>
          </a:xfrm>
        </p:grpSpPr>
        <p:pic>
          <p:nvPicPr>
            <p:cNvPr id="58" name="Picture 5" descr="obj14__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905000" y="1905000"/>
              <a:ext cx="2141538" cy="2028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9" name="Group 100"/>
            <p:cNvGrpSpPr>
              <a:grpSpLocks/>
            </p:cNvGrpSpPr>
            <p:nvPr/>
          </p:nvGrpSpPr>
          <p:grpSpPr bwMode="auto">
            <a:xfrm>
              <a:off x="2336800" y="2097087"/>
              <a:ext cx="2061972" cy="1638778"/>
              <a:chOff x="2051050" y="2600325"/>
              <a:chExt cx="2061527" cy="1638778"/>
            </a:xfrm>
          </p:grpSpPr>
          <p:grpSp>
            <p:nvGrpSpPr>
              <p:cNvPr id="60" name="Group 7"/>
              <p:cNvGrpSpPr>
                <a:grpSpLocks/>
              </p:cNvGrpSpPr>
              <p:nvPr/>
            </p:nvGrpSpPr>
            <p:grpSpPr bwMode="auto">
              <a:xfrm>
                <a:off x="2051050" y="3500438"/>
                <a:ext cx="73025" cy="73025"/>
                <a:chOff x="1292" y="2205"/>
                <a:chExt cx="46" cy="46"/>
              </a:xfrm>
            </p:grpSpPr>
            <p:sp>
              <p:nvSpPr>
                <p:cNvPr id="99" name="Line 8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100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61" name="Group 10"/>
              <p:cNvGrpSpPr>
                <a:grpSpLocks/>
              </p:cNvGrpSpPr>
              <p:nvPr/>
            </p:nvGrpSpPr>
            <p:grpSpPr bwMode="auto">
              <a:xfrm>
                <a:off x="2087563" y="2708275"/>
                <a:ext cx="73025" cy="73025"/>
                <a:chOff x="1292" y="2205"/>
                <a:chExt cx="46" cy="46"/>
              </a:xfrm>
            </p:grpSpPr>
            <p:sp>
              <p:nvSpPr>
                <p:cNvPr id="97" name="Line 11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98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62" name="Group 13"/>
              <p:cNvGrpSpPr>
                <a:grpSpLocks/>
              </p:cNvGrpSpPr>
              <p:nvPr/>
            </p:nvGrpSpPr>
            <p:grpSpPr bwMode="auto">
              <a:xfrm>
                <a:off x="2374900" y="2995613"/>
                <a:ext cx="73025" cy="73025"/>
                <a:chOff x="1292" y="2205"/>
                <a:chExt cx="46" cy="46"/>
              </a:xfrm>
            </p:grpSpPr>
            <p:sp>
              <p:nvSpPr>
                <p:cNvPr id="95" name="Line 14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96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63" name="Group 16"/>
              <p:cNvGrpSpPr>
                <a:grpSpLocks/>
              </p:cNvGrpSpPr>
              <p:nvPr/>
            </p:nvGrpSpPr>
            <p:grpSpPr bwMode="auto">
              <a:xfrm>
                <a:off x="3238500" y="3571875"/>
                <a:ext cx="73025" cy="73025"/>
                <a:chOff x="1292" y="2205"/>
                <a:chExt cx="46" cy="46"/>
              </a:xfrm>
            </p:grpSpPr>
            <p:sp>
              <p:nvSpPr>
                <p:cNvPr id="93" name="Line 17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94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84" name="Group 19"/>
              <p:cNvGrpSpPr>
                <a:grpSpLocks/>
              </p:cNvGrpSpPr>
              <p:nvPr/>
            </p:nvGrpSpPr>
            <p:grpSpPr bwMode="auto">
              <a:xfrm>
                <a:off x="2986088" y="3933825"/>
                <a:ext cx="73025" cy="73025"/>
                <a:chOff x="1292" y="2205"/>
                <a:chExt cx="46" cy="46"/>
              </a:xfrm>
            </p:grpSpPr>
            <p:sp>
              <p:nvSpPr>
                <p:cNvPr id="91" name="Line 20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92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85" name="Group 22"/>
              <p:cNvGrpSpPr>
                <a:grpSpLocks/>
              </p:cNvGrpSpPr>
              <p:nvPr/>
            </p:nvGrpSpPr>
            <p:grpSpPr bwMode="auto">
              <a:xfrm>
                <a:off x="3130550" y="2673350"/>
                <a:ext cx="73025" cy="73025"/>
                <a:chOff x="1292" y="2205"/>
                <a:chExt cx="46" cy="46"/>
              </a:xfrm>
            </p:grpSpPr>
            <p:sp>
              <p:nvSpPr>
                <p:cNvPr id="89" name="Line 23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90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sp>
            <p:nvSpPr>
              <p:cNvPr id="86" name="Rectangle 91"/>
              <p:cNvSpPr>
                <a:spLocks noChangeArrowheads="1"/>
              </p:cNvSpPr>
              <p:nvPr/>
            </p:nvSpPr>
            <p:spPr bwMode="auto">
              <a:xfrm>
                <a:off x="2124074" y="2600325"/>
                <a:ext cx="872487" cy="73866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l-PL" b="1" dirty="0" smtClean="0">
                    <a:solidFill>
                      <a:srgbClr val="FFFF00"/>
                    </a:solidFill>
                  </a:rPr>
                  <a:t>A</a:t>
                </a:r>
                <a:r>
                  <a:rPr lang="en-US" b="1" baseline="-25000" dirty="0" smtClean="0">
                    <a:solidFill>
                      <a:srgbClr val="FFFF00"/>
                    </a:solidFill>
                  </a:rPr>
                  <a:t>4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87" name="Rectangle 92"/>
              <p:cNvSpPr>
                <a:spLocks noChangeArrowheads="1"/>
              </p:cNvSpPr>
              <p:nvPr/>
            </p:nvSpPr>
            <p:spPr bwMode="auto">
              <a:xfrm>
                <a:off x="2051050" y="3429001"/>
                <a:ext cx="872487" cy="73866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l-PL" b="1" dirty="0" smtClean="0">
                    <a:solidFill>
                      <a:srgbClr val="FFFF00"/>
                    </a:solidFill>
                  </a:rPr>
                  <a:t>A</a:t>
                </a:r>
                <a:r>
                  <a:rPr lang="en-US" b="1" baseline="-25000" dirty="0" smtClean="0">
                    <a:solidFill>
                      <a:srgbClr val="FFFF00"/>
                    </a:solidFill>
                  </a:rPr>
                  <a:t>5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88" name="Rectangle 93"/>
              <p:cNvSpPr>
                <a:spLocks noChangeArrowheads="1"/>
              </p:cNvSpPr>
              <p:nvPr/>
            </p:nvSpPr>
            <p:spPr bwMode="auto">
              <a:xfrm>
                <a:off x="3240089" y="3500439"/>
                <a:ext cx="872488" cy="73866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pl-PL" b="1" dirty="0" smtClean="0">
                    <a:solidFill>
                      <a:srgbClr val="FFFF00"/>
                    </a:solidFill>
                  </a:rPr>
                  <a:t>A</a:t>
                </a:r>
                <a:r>
                  <a:rPr lang="en-US" b="1" baseline="-25000" dirty="0" smtClean="0">
                    <a:solidFill>
                      <a:srgbClr val="FFFF00"/>
                    </a:solidFill>
                  </a:rPr>
                  <a:t>6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125" name="Group 124"/>
          <p:cNvGrpSpPr>
            <a:grpSpLocks noChangeAspect="1"/>
          </p:cNvGrpSpPr>
          <p:nvPr/>
        </p:nvGrpSpPr>
        <p:grpSpPr>
          <a:xfrm>
            <a:off x="5334000" y="990600"/>
            <a:ext cx="1246886" cy="1014413"/>
            <a:chOff x="6400800" y="304800"/>
            <a:chExt cx="2493772" cy="2028825"/>
          </a:xfrm>
        </p:grpSpPr>
        <p:pic>
          <p:nvPicPr>
            <p:cNvPr id="102" name="Picture 5" descr="obj14__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0800" y="304800"/>
              <a:ext cx="2141538" cy="2028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03" name="Group 100"/>
            <p:cNvGrpSpPr>
              <a:grpSpLocks/>
            </p:cNvGrpSpPr>
            <p:nvPr/>
          </p:nvGrpSpPr>
          <p:grpSpPr bwMode="auto">
            <a:xfrm>
              <a:off x="6832600" y="496887"/>
              <a:ext cx="2061972" cy="1638778"/>
              <a:chOff x="2051050" y="2600325"/>
              <a:chExt cx="2061527" cy="1638778"/>
            </a:xfrm>
          </p:grpSpPr>
          <p:grpSp>
            <p:nvGrpSpPr>
              <p:cNvPr id="104" name="Group 7"/>
              <p:cNvGrpSpPr>
                <a:grpSpLocks/>
              </p:cNvGrpSpPr>
              <p:nvPr/>
            </p:nvGrpSpPr>
            <p:grpSpPr bwMode="auto">
              <a:xfrm>
                <a:off x="2051050" y="3500438"/>
                <a:ext cx="73025" cy="73025"/>
                <a:chOff x="1292" y="2205"/>
                <a:chExt cx="46" cy="46"/>
              </a:xfrm>
            </p:grpSpPr>
            <p:sp>
              <p:nvSpPr>
                <p:cNvPr id="123" name="Line 8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124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105" name="Group 10"/>
              <p:cNvGrpSpPr>
                <a:grpSpLocks/>
              </p:cNvGrpSpPr>
              <p:nvPr/>
            </p:nvGrpSpPr>
            <p:grpSpPr bwMode="auto">
              <a:xfrm>
                <a:off x="2087563" y="2708275"/>
                <a:ext cx="73025" cy="73025"/>
                <a:chOff x="1292" y="2205"/>
                <a:chExt cx="46" cy="46"/>
              </a:xfrm>
            </p:grpSpPr>
            <p:sp>
              <p:nvSpPr>
                <p:cNvPr id="121" name="Line 11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122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106" name="Group 13"/>
              <p:cNvGrpSpPr>
                <a:grpSpLocks/>
              </p:cNvGrpSpPr>
              <p:nvPr/>
            </p:nvGrpSpPr>
            <p:grpSpPr bwMode="auto">
              <a:xfrm>
                <a:off x="2374900" y="2995613"/>
                <a:ext cx="73025" cy="73025"/>
                <a:chOff x="1292" y="2205"/>
                <a:chExt cx="46" cy="46"/>
              </a:xfrm>
            </p:grpSpPr>
            <p:sp>
              <p:nvSpPr>
                <p:cNvPr id="119" name="Line 14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120" name="Line 15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107" name="Group 16"/>
              <p:cNvGrpSpPr>
                <a:grpSpLocks/>
              </p:cNvGrpSpPr>
              <p:nvPr/>
            </p:nvGrpSpPr>
            <p:grpSpPr bwMode="auto">
              <a:xfrm>
                <a:off x="3238500" y="3571875"/>
                <a:ext cx="73025" cy="73025"/>
                <a:chOff x="1292" y="2205"/>
                <a:chExt cx="46" cy="46"/>
              </a:xfrm>
            </p:grpSpPr>
            <p:sp>
              <p:nvSpPr>
                <p:cNvPr id="117" name="Line 17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118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108" name="Group 19"/>
              <p:cNvGrpSpPr>
                <a:grpSpLocks/>
              </p:cNvGrpSpPr>
              <p:nvPr/>
            </p:nvGrpSpPr>
            <p:grpSpPr bwMode="auto">
              <a:xfrm>
                <a:off x="2986088" y="3933825"/>
                <a:ext cx="73025" cy="73025"/>
                <a:chOff x="1292" y="2205"/>
                <a:chExt cx="46" cy="46"/>
              </a:xfrm>
            </p:grpSpPr>
            <p:sp>
              <p:nvSpPr>
                <p:cNvPr id="115" name="Line 20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116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grpSp>
            <p:nvGrpSpPr>
              <p:cNvPr id="109" name="Group 22"/>
              <p:cNvGrpSpPr>
                <a:grpSpLocks/>
              </p:cNvGrpSpPr>
              <p:nvPr/>
            </p:nvGrpSpPr>
            <p:grpSpPr bwMode="auto">
              <a:xfrm>
                <a:off x="3130550" y="2673350"/>
                <a:ext cx="73025" cy="73025"/>
                <a:chOff x="1292" y="2205"/>
                <a:chExt cx="46" cy="46"/>
              </a:xfrm>
            </p:grpSpPr>
            <p:sp>
              <p:nvSpPr>
                <p:cNvPr id="113" name="Line 23"/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  <p:sp>
              <p:nvSpPr>
                <p:cNvPr id="114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 b="1"/>
                </a:p>
              </p:txBody>
            </p:sp>
          </p:grpSp>
          <p:sp>
            <p:nvSpPr>
              <p:cNvPr id="110" name="Rectangle 91"/>
              <p:cNvSpPr>
                <a:spLocks noChangeArrowheads="1"/>
              </p:cNvSpPr>
              <p:nvPr/>
            </p:nvSpPr>
            <p:spPr bwMode="auto">
              <a:xfrm>
                <a:off x="2124074" y="2600325"/>
                <a:ext cx="872487" cy="738663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 smtClean="0">
                    <a:solidFill>
                      <a:srgbClr val="FFFF00"/>
                    </a:solidFill>
                  </a:rPr>
                  <a:t>B</a:t>
                </a:r>
                <a:r>
                  <a:rPr lang="en-US" b="1" baseline="-25000" dirty="0" smtClean="0">
                    <a:solidFill>
                      <a:srgbClr val="FFFF00"/>
                    </a:solidFill>
                  </a:rPr>
                  <a:t>4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11" name="Rectangle 92"/>
              <p:cNvSpPr>
                <a:spLocks noChangeArrowheads="1"/>
              </p:cNvSpPr>
              <p:nvPr/>
            </p:nvSpPr>
            <p:spPr bwMode="auto">
              <a:xfrm>
                <a:off x="2051050" y="3429001"/>
                <a:ext cx="872487" cy="73866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 smtClean="0">
                    <a:solidFill>
                      <a:srgbClr val="FFFF00"/>
                    </a:solidFill>
                  </a:rPr>
                  <a:t>B</a:t>
                </a:r>
                <a:r>
                  <a:rPr lang="en-US" b="1" baseline="-25000" dirty="0" smtClean="0">
                    <a:solidFill>
                      <a:srgbClr val="FFFF00"/>
                    </a:solidFill>
                  </a:rPr>
                  <a:t>5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12" name="Rectangle 93"/>
              <p:cNvSpPr>
                <a:spLocks noChangeArrowheads="1"/>
              </p:cNvSpPr>
              <p:nvPr/>
            </p:nvSpPr>
            <p:spPr bwMode="auto">
              <a:xfrm>
                <a:off x="3240089" y="3500439"/>
                <a:ext cx="872488" cy="738664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b="1" dirty="0" smtClean="0">
                    <a:solidFill>
                      <a:srgbClr val="FFFF00"/>
                    </a:solidFill>
                  </a:rPr>
                  <a:t>B</a:t>
                </a:r>
                <a:r>
                  <a:rPr lang="en-US" b="1" baseline="-25000" dirty="0" smtClean="0">
                    <a:solidFill>
                      <a:srgbClr val="FFFF00"/>
                    </a:solidFill>
                  </a:rPr>
                  <a:t>6</a:t>
                </a:r>
                <a:endParaRPr lang="en-US" b="1" dirty="0">
                  <a:solidFill>
                    <a:srgbClr val="FFFF00"/>
                  </a:solidFill>
                </a:endParaRPr>
              </a:p>
            </p:txBody>
          </p:sp>
        </p:grpSp>
      </p:grpSp>
      <p:sp>
        <p:nvSpPr>
          <p:cNvPr id="127" name="TextBox 126"/>
          <p:cNvSpPr txBox="1"/>
          <p:nvPr/>
        </p:nvSpPr>
        <p:spPr>
          <a:xfrm>
            <a:off x="990600" y="4191000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Problem: outliers, multiple objects, and/or many-to-one matches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6858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solving for translation</a:t>
            </a:r>
            <a:endParaRPr lang="en-US" dirty="0"/>
          </a:p>
        </p:txBody>
      </p:sp>
      <p:pic>
        <p:nvPicPr>
          <p:cNvPr id="29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975" y="1214438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100"/>
          <p:cNvGrpSpPr>
            <a:grpSpLocks/>
          </p:cNvGrpSpPr>
          <p:nvPr/>
        </p:nvGrpSpPr>
        <p:grpSpPr bwMode="auto">
          <a:xfrm>
            <a:off x="1247775" y="1479550"/>
            <a:ext cx="1260747" cy="1333500"/>
            <a:chOff x="2051050" y="2673350"/>
            <a:chExt cx="1260475" cy="1333500"/>
          </a:xfrm>
        </p:grpSpPr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51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50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8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45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6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41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42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</p:grpSp>
      <p:sp>
        <p:nvSpPr>
          <p:cNvPr id="55" name="Rectangle 54"/>
          <p:cNvSpPr/>
          <p:nvPr/>
        </p:nvSpPr>
        <p:spPr>
          <a:xfrm>
            <a:off x="5181600" y="838200"/>
            <a:ext cx="3429000" cy="33528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" descr="obj14__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8062" y="2009775"/>
            <a:ext cx="214153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00"/>
          <p:cNvGrpSpPr>
            <a:grpSpLocks/>
          </p:cNvGrpSpPr>
          <p:nvPr/>
        </p:nvGrpSpPr>
        <p:grpSpPr bwMode="auto">
          <a:xfrm>
            <a:off x="6519862" y="2274887"/>
            <a:ext cx="1260747" cy="1333500"/>
            <a:chOff x="2051050" y="2673350"/>
            <a:chExt cx="1260475" cy="1333500"/>
          </a:xfrm>
        </p:grpSpPr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77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8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2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6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73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4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4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71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5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69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70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6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67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68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</p:grpSp>
      <p:sp>
        <p:nvSpPr>
          <p:cNvPr id="81" name="Right Arrow 80"/>
          <p:cNvSpPr/>
          <p:nvPr/>
        </p:nvSpPr>
        <p:spPr>
          <a:xfrm>
            <a:off x="4343400" y="2743200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4277265" y="2286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x</a:t>
            </a:r>
            <a:r>
              <a:rPr lang="en-US" dirty="0" smtClean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y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905000" y="4191000"/>
            <a:ext cx="541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Problem: no initial guesses for correspondence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6477000" y="4800600"/>
          <a:ext cx="2476500" cy="990600"/>
        </p:xfrm>
        <a:graphic>
          <a:graphicData uri="http://schemas.openxmlformats.org/presentationml/2006/ole">
            <p:oleObj spid="_x0000_s242692" name="Equation" r:id="rId4" imgW="1206360" imgH="482400" progId="Equation.3">
              <p:embed/>
            </p:oleObj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85800" y="4724400"/>
            <a:ext cx="1971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ICP solution</a:t>
            </a:r>
            <a:endParaRPr lang="en-US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762000" y="5122653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Find nearest neighbors for each point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transform using matches</a:t>
            </a:r>
          </a:p>
          <a:p>
            <a:pPr marL="342900" indent="-342900">
              <a:buAutoNum type="arabicPeriod"/>
            </a:pPr>
            <a:r>
              <a:rPr lang="en-US" dirty="0" smtClean="0"/>
              <a:t>Move points using transform</a:t>
            </a:r>
          </a:p>
          <a:p>
            <a:pPr marL="342900" indent="-342900">
              <a:buAutoNum type="arabicPeriod"/>
            </a:pPr>
            <a:r>
              <a:rPr lang="en-US" dirty="0" smtClean="0"/>
              <a:t>Repeat steps 1-3 until convergence</a:t>
            </a:r>
          </a:p>
        </p:txBody>
      </p:sp>
      <p:grpSp>
        <p:nvGrpSpPr>
          <p:cNvPr id="61" name="Group 100"/>
          <p:cNvGrpSpPr>
            <a:grpSpLocks/>
          </p:cNvGrpSpPr>
          <p:nvPr/>
        </p:nvGrpSpPr>
        <p:grpSpPr bwMode="auto">
          <a:xfrm>
            <a:off x="1400175" y="1790700"/>
            <a:ext cx="1260747" cy="1333500"/>
            <a:chOff x="2051050" y="2673350"/>
            <a:chExt cx="1260475" cy="1333500"/>
          </a:xfrm>
        </p:grpSpPr>
        <p:grpSp>
          <p:nvGrpSpPr>
            <p:cNvPr id="62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98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99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63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96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97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84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94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95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85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92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93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86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90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91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87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88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89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</p:grpSp>
      <p:grpSp>
        <p:nvGrpSpPr>
          <p:cNvPr id="100" name="Group 100"/>
          <p:cNvGrpSpPr>
            <a:grpSpLocks/>
          </p:cNvGrpSpPr>
          <p:nvPr/>
        </p:nvGrpSpPr>
        <p:grpSpPr bwMode="auto">
          <a:xfrm>
            <a:off x="1447800" y="1524000"/>
            <a:ext cx="1260747" cy="1333500"/>
            <a:chOff x="2051050" y="2673350"/>
            <a:chExt cx="1260475" cy="1333500"/>
          </a:xfrm>
        </p:grpSpPr>
        <p:grpSp>
          <p:nvGrpSpPr>
            <p:cNvPr id="101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117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18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02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115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16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03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113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14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04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111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12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05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109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10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06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107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08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</p:grpSp>
      <p:grpSp>
        <p:nvGrpSpPr>
          <p:cNvPr id="120" name="Group 100"/>
          <p:cNvGrpSpPr>
            <a:grpSpLocks/>
          </p:cNvGrpSpPr>
          <p:nvPr/>
        </p:nvGrpSpPr>
        <p:grpSpPr bwMode="auto">
          <a:xfrm>
            <a:off x="6477000" y="2476500"/>
            <a:ext cx="1260747" cy="1333500"/>
            <a:chOff x="2051050" y="2673350"/>
            <a:chExt cx="1260475" cy="1333500"/>
          </a:xfrm>
        </p:grpSpPr>
        <p:grpSp>
          <p:nvGrpSpPr>
            <p:cNvPr id="121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137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38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22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135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36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23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133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34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24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131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32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25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129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30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26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127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28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</p:grpSp>
      <p:grpSp>
        <p:nvGrpSpPr>
          <p:cNvPr id="139" name="Group 100"/>
          <p:cNvGrpSpPr>
            <a:grpSpLocks/>
          </p:cNvGrpSpPr>
          <p:nvPr/>
        </p:nvGrpSpPr>
        <p:grpSpPr bwMode="auto">
          <a:xfrm>
            <a:off x="6477000" y="2628900"/>
            <a:ext cx="1260747" cy="1333500"/>
            <a:chOff x="2051050" y="2673350"/>
            <a:chExt cx="1260475" cy="1333500"/>
          </a:xfrm>
        </p:grpSpPr>
        <p:grpSp>
          <p:nvGrpSpPr>
            <p:cNvPr id="140" name="Group 7"/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156" name="Line 8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57" name="Line 9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41" name="Group 10"/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154" name="Line 11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55" name="Line 12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42" name="Group 13"/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152" name="Line 14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53" name="Line 15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43" name="Group 16"/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150" name="Line 17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51" name="Line 18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44" name="Group 19"/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148" name="Line 20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49" name="Line 21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  <p:grpSp>
          <p:nvGrpSpPr>
            <p:cNvPr id="145" name="Group 22"/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146" name="Line 23"/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  <p:sp>
            <p:nvSpPr>
              <p:cNvPr id="147" name="Line 24"/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 b="1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class: 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Clustering algorithms</a:t>
            </a:r>
          </a:p>
          <a:p>
            <a:pPr lvl="1"/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K-</a:t>
            </a:r>
            <a:r>
              <a:rPr lang="en-US" dirty="0" err="1" smtClean="0"/>
              <a:t>medoids</a:t>
            </a:r>
            <a:endParaRPr lang="en-US" dirty="0" smtClean="0"/>
          </a:p>
          <a:p>
            <a:pPr lvl="1"/>
            <a:r>
              <a:rPr lang="en-US" dirty="0" smtClean="0"/>
              <a:t>Hierarchical clustering</a:t>
            </a:r>
          </a:p>
          <a:p>
            <a:endParaRPr lang="en-US" dirty="0" smtClean="0"/>
          </a:p>
          <a:p>
            <a:r>
              <a:rPr lang="en-US" dirty="0" smtClean="0"/>
              <a:t>Model selection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01763"/>
            <a:ext cx="8534400" cy="484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1" name="Oval 3"/>
          <p:cNvSpPr>
            <a:spLocks noChangeArrowheads="1"/>
          </p:cNvSpPr>
          <p:nvPr/>
        </p:nvSpPr>
        <p:spPr bwMode="auto">
          <a:xfrm>
            <a:off x="1905000" y="3535363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6477000" y="3535363"/>
            <a:ext cx="2286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1752600" y="3048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Oval 7"/>
          <p:cNvSpPr>
            <a:spLocks noChangeArrowheads="1"/>
          </p:cNvSpPr>
          <p:nvPr/>
        </p:nvSpPr>
        <p:spPr bwMode="auto">
          <a:xfrm>
            <a:off x="6172200" y="3048000"/>
            <a:ext cx="2286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2743200" y="3048000"/>
            <a:ext cx="2286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Oval 9"/>
          <p:cNvSpPr>
            <a:spLocks noChangeArrowheads="1"/>
          </p:cNvSpPr>
          <p:nvPr/>
        </p:nvSpPr>
        <p:spPr bwMode="auto">
          <a:xfrm>
            <a:off x="7315200" y="3048000"/>
            <a:ext cx="228600" cy="2286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2362200" y="39624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Oval 11"/>
          <p:cNvSpPr>
            <a:spLocks noChangeArrowheads="1"/>
          </p:cNvSpPr>
          <p:nvPr/>
        </p:nvSpPr>
        <p:spPr bwMode="auto">
          <a:xfrm>
            <a:off x="6934200" y="3962400"/>
            <a:ext cx="228600" cy="228600"/>
          </a:xfrm>
          <a:prstGeom prst="ellipse">
            <a:avLst/>
          </a:prstGeom>
          <a:solidFill>
            <a:srgbClr val="00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1371600" y="5638800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Oval 13"/>
          <p:cNvSpPr>
            <a:spLocks noChangeArrowheads="1"/>
          </p:cNvSpPr>
          <p:nvPr/>
        </p:nvSpPr>
        <p:spPr bwMode="auto">
          <a:xfrm>
            <a:off x="5715000" y="5638800"/>
            <a:ext cx="228600" cy="228600"/>
          </a:xfrm>
          <a:prstGeom prst="ellipse">
            <a:avLst/>
          </a:prstGeom>
          <a:solidFill>
            <a:srgbClr val="33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Oval 14"/>
          <p:cNvSpPr>
            <a:spLocks noChangeArrowheads="1"/>
          </p:cNvSpPr>
          <p:nvPr/>
        </p:nvSpPr>
        <p:spPr bwMode="auto">
          <a:xfrm>
            <a:off x="3429000" y="2286000"/>
            <a:ext cx="228600" cy="2286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Oval 15"/>
          <p:cNvSpPr>
            <a:spLocks noChangeArrowheads="1"/>
          </p:cNvSpPr>
          <p:nvPr/>
        </p:nvSpPr>
        <p:spPr bwMode="auto">
          <a:xfrm>
            <a:off x="7772400" y="2286000"/>
            <a:ext cx="228600" cy="2286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Oval 16"/>
          <p:cNvSpPr>
            <a:spLocks noChangeArrowheads="1"/>
          </p:cNvSpPr>
          <p:nvPr/>
        </p:nvSpPr>
        <p:spPr bwMode="auto">
          <a:xfrm>
            <a:off x="3962400" y="5715000"/>
            <a:ext cx="228600" cy="228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Oval 17"/>
          <p:cNvSpPr>
            <a:spLocks noChangeArrowheads="1"/>
          </p:cNvSpPr>
          <p:nvPr/>
        </p:nvSpPr>
        <p:spPr bwMode="auto">
          <a:xfrm>
            <a:off x="8534400" y="5715000"/>
            <a:ext cx="228600" cy="228600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Oval 18"/>
          <p:cNvSpPr>
            <a:spLocks noChangeArrowheads="1"/>
          </p:cNvSpPr>
          <p:nvPr/>
        </p:nvSpPr>
        <p:spPr bwMode="auto">
          <a:xfrm>
            <a:off x="1143000" y="2286000"/>
            <a:ext cx="228600" cy="228600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Oval 19"/>
          <p:cNvSpPr>
            <a:spLocks noChangeArrowheads="1"/>
          </p:cNvSpPr>
          <p:nvPr/>
        </p:nvSpPr>
        <p:spPr bwMode="auto">
          <a:xfrm>
            <a:off x="5410200" y="2362200"/>
            <a:ext cx="228600" cy="228600"/>
          </a:xfrm>
          <a:prstGeom prst="ellipse">
            <a:avLst/>
          </a:prstGeom>
          <a:solidFill>
            <a:srgbClr val="9933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>
            <a:off x="762000" y="2209800"/>
            <a:ext cx="3581400" cy="8382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>
            <a:off x="533400" y="2895600"/>
            <a:ext cx="3276600" cy="762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>
            <a:off x="762000" y="3733800"/>
            <a:ext cx="297180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91" name="Line 23"/>
          <p:cNvSpPr>
            <a:spLocks noChangeShapeType="1"/>
          </p:cNvSpPr>
          <p:nvPr/>
        </p:nvSpPr>
        <p:spPr bwMode="auto">
          <a:xfrm flipV="1">
            <a:off x="5562600" y="2590800"/>
            <a:ext cx="2895600" cy="6858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92" name="Line 24"/>
          <p:cNvSpPr>
            <a:spLocks noChangeShapeType="1"/>
          </p:cNvSpPr>
          <p:nvPr/>
        </p:nvSpPr>
        <p:spPr bwMode="auto">
          <a:xfrm flipV="1">
            <a:off x="5562600" y="3200400"/>
            <a:ext cx="2895600" cy="6096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2793" name="Line 25"/>
          <p:cNvSpPr>
            <a:spLocks noChangeShapeType="1"/>
          </p:cNvSpPr>
          <p:nvPr/>
        </p:nvSpPr>
        <p:spPr bwMode="auto">
          <a:xfrm flipV="1">
            <a:off x="5791200" y="3886200"/>
            <a:ext cx="2743200" cy="3810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Estimating “fundamental matrix” that corresponds two views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867415" y="6550223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Silvio Savarese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/>
          <a:srcRect r="48769" b="48361"/>
          <a:stretch>
            <a:fillRect/>
          </a:stretch>
        </p:blipFill>
        <p:spPr bwMode="auto">
          <a:xfrm>
            <a:off x="685800" y="2209800"/>
            <a:ext cx="4648200" cy="35179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6003925" y="1736725"/>
            <a:ext cx="1423988" cy="2057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900">
                <a:latin typeface="Algerian" pitchFamily="82" charset="0"/>
              </a:rPr>
              <a:t>A</a:t>
            </a:r>
          </a:p>
        </p:txBody>
      </p:sp>
      <p:sp>
        <p:nvSpPr>
          <p:cNvPr id="39943" name="Oval 7"/>
          <p:cNvSpPr>
            <a:spLocks noChangeArrowheads="1"/>
          </p:cNvSpPr>
          <p:nvPr/>
        </p:nvSpPr>
        <p:spPr bwMode="auto">
          <a:xfrm>
            <a:off x="2819400" y="43434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Oval 8"/>
          <p:cNvSpPr>
            <a:spLocks noChangeArrowheads="1"/>
          </p:cNvSpPr>
          <p:nvPr/>
        </p:nvSpPr>
        <p:spPr bwMode="auto">
          <a:xfrm>
            <a:off x="3124200" y="34290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5" name="Oval 9"/>
          <p:cNvSpPr>
            <a:spLocks noChangeArrowheads="1"/>
          </p:cNvSpPr>
          <p:nvPr/>
        </p:nvSpPr>
        <p:spPr bwMode="auto">
          <a:xfrm>
            <a:off x="3810000" y="42672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3352800" y="41910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5943600" y="32766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6477000" y="21336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6705600" y="28956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7162800" y="3200400"/>
            <a:ext cx="228600" cy="22860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V="1">
            <a:off x="3427413" y="2357438"/>
            <a:ext cx="2897187" cy="1069975"/>
          </a:xfrm>
          <a:prstGeom prst="line">
            <a:avLst/>
          </a:prstGeom>
          <a:noFill/>
          <a:ln w="38100">
            <a:solidFill>
              <a:srgbClr val="3366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2" name="Line 16"/>
          <p:cNvSpPr>
            <a:spLocks noChangeShapeType="1"/>
          </p:cNvSpPr>
          <p:nvPr/>
        </p:nvSpPr>
        <p:spPr bwMode="auto">
          <a:xfrm flipV="1">
            <a:off x="3505200" y="3048000"/>
            <a:ext cx="3048000" cy="1143000"/>
          </a:xfrm>
          <a:prstGeom prst="line">
            <a:avLst/>
          </a:prstGeom>
          <a:noFill/>
          <a:ln w="38100">
            <a:solidFill>
              <a:srgbClr val="3366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V="1">
            <a:off x="4114800" y="3352800"/>
            <a:ext cx="2971800" cy="914400"/>
          </a:xfrm>
          <a:prstGeom prst="line">
            <a:avLst/>
          </a:prstGeom>
          <a:noFill/>
          <a:ln w="38100">
            <a:solidFill>
              <a:srgbClr val="3366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 flipV="1">
            <a:off x="3124200" y="3429000"/>
            <a:ext cx="2743200" cy="990600"/>
          </a:xfrm>
          <a:prstGeom prst="line">
            <a:avLst/>
          </a:prstGeom>
          <a:noFill/>
          <a:ln w="38100">
            <a:solidFill>
              <a:srgbClr val="3366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sym typeface="Symbol" pitchFamily="18" charset="2"/>
              </a:rPr>
              <a:t>Example: fitting an 2D shape template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867415" y="6550223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Silvio Savarese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0" y="1752600"/>
            <a:ext cx="5000625" cy="2471738"/>
            <a:chOff x="498" y="1116"/>
            <a:chExt cx="4638" cy="2292"/>
          </a:xfrm>
        </p:grpSpPr>
        <p:sp>
          <p:nvSpPr>
            <p:cNvPr id="37891" name="Line 3"/>
            <p:cNvSpPr>
              <a:spLocks noChangeShapeType="1"/>
            </p:cNvSpPr>
            <p:nvPr/>
          </p:nvSpPr>
          <p:spPr bwMode="auto">
            <a:xfrm flipV="1">
              <a:off x="2844" y="2907"/>
              <a:ext cx="573" cy="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2" name="Line 4"/>
            <p:cNvSpPr>
              <a:spLocks noChangeShapeType="1"/>
            </p:cNvSpPr>
            <p:nvPr/>
          </p:nvSpPr>
          <p:spPr bwMode="auto">
            <a:xfrm>
              <a:off x="2056" y="1976"/>
              <a:ext cx="501" cy="10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893" name="Line 5"/>
            <p:cNvSpPr>
              <a:spLocks noChangeShapeType="1"/>
            </p:cNvSpPr>
            <p:nvPr/>
          </p:nvSpPr>
          <p:spPr bwMode="auto">
            <a:xfrm>
              <a:off x="576" y="1872"/>
              <a:ext cx="692" cy="3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894" name="Line 6"/>
            <p:cNvSpPr>
              <a:spLocks noChangeShapeType="1"/>
            </p:cNvSpPr>
            <p:nvPr/>
          </p:nvSpPr>
          <p:spPr bwMode="auto">
            <a:xfrm flipH="1" flipV="1">
              <a:off x="4062" y="1546"/>
              <a:ext cx="71" cy="7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95" name="Line 7"/>
            <p:cNvSpPr>
              <a:spLocks noChangeShapeType="1"/>
            </p:cNvSpPr>
            <p:nvPr/>
          </p:nvSpPr>
          <p:spPr bwMode="auto">
            <a:xfrm flipV="1">
              <a:off x="2772" y="2405"/>
              <a:ext cx="2" cy="52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896" name="Line 8"/>
            <p:cNvSpPr>
              <a:spLocks noChangeShapeType="1"/>
            </p:cNvSpPr>
            <p:nvPr/>
          </p:nvSpPr>
          <p:spPr bwMode="auto">
            <a:xfrm flipV="1">
              <a:off x="3417" y="1546"/>
              <a:ext cx="401" cy="1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897" name="Line 9"/>
            <p:cNvSpPr>
              <a:spLocks noChangeShapeType="1"/>
            </p:cNvSpPr>
            <p:nvPr/>
          </p:nvSpPr>
          <p:spPr bwMode="auto">
            <a:xfrm flipH="1" flipV="1">
              <a:off x="4205" y="1617"/>
              <a:ext cx="716" cy="6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98" name="Line 10"/>
            <p:cNvSpPr>
              <a:spLocks noChangeShapeType="1"/>
            </p:cNvSpPr>
            <p:nvPr/>
          </p:nvSpPr>
          <p:spPr bwMode="auto">
            <a:xfrm flipH="1" flipV="1">
              <a:off x="4706" y="2405"/>
              <a:ext cx="0" cy="5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899" name="Line 11"/>
            <p:cNvSpPr>
              <a:spLocks noChangeShapeType="1"/>
            </p:cNvSpPr>
            <p:nvPr/>
          </p:nvSpPr>
          <p:spPr bwMode="auto">
            <a:xfrm flipH="1" flipV="1">
              <a:off x="3345" y="1761"/>
              <a:ext cx="143" cy="10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00" name="Line 12"/>
            <p:cNvSpPr>
              <a:spLocks noChangeShapeType="1"/>
            </p:cNvSpPr>
            <p:nvPr/>
          </p:nvSpPr>
          <p:spPr bwMode="auto">
            <a:xfrm flipH="1">
              <a:off x="3985" y="3122"/>
              <a:ext cx="3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01" name="Line 13"/>
            <p:cNvSpPr>
              <a:spLocks noChangeShapeType="1"/>
            </p:cNvSpPr>
            <p:nvPr/>
          </p:nvSpPr>
          <p:spPr bwMode="auto">
            <a:xfrm flipH="1" flipV="1">
              <a:off x="1411" y="1331"/>
              <a:ext cx="2" cy="5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02" name="Line 14"/>
            <p:cNvSpPr>
              <a:spLocks noChangeShapeType="1"/>
            </p:cNvSpPr>
            <p:nvPr/>
          </p:nvSpPr>
          <p:spPr bwMode="auto">
            <a:xfrm>
              <a:off x="2271" y="1977"/>
              <a:ext cx="401" cy="14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903" name="Line 15"/>
            <p:cNvSpPr>
              <a:spLocks noChangeShapeType="1"/>
            </p:cNvSpPr>
            <p:nvPr/>
          </p:nvSpPr>
          <p:spPr bwMode="auto">
            <a:xfrm flipV="1">
              <a:off x="4133" y="2405"/>
              <a:ext cx="481" cy="2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904" name="Line 16"/>
            <p:cNvSpPr>
              <a:spLocks noChangeShapeType="1"/>
            </p:cNvSpPr>
            <p:nvPr/>
          </p:nvSpPr>
          <p:spPr bwMode="auto">
            <a:xfrm flipV="1">
              <a:off x="1411" y="1689"/>
              <a:ext cx="645" cy="5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905" name="Line 17"/>
            <p:cNvSpPr>
              <a:spLocks noChangeShapeType="1"/>
            </p:cNvSpPr>
            <p:nvPr/>
          </p:nvSpPr>
          <p:spPr bwMode="auto">
            <a:xfrm>
              <a:off x="3130" y="2340"/>
              <a:ext cx="788" cy="2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906" name="Line 18"/>
            <p:cNvSpPr>
              <a:spLocks noChangeShapeType="1"/>
            </p:cNvSpPr>
            <p:nvPr/>
          </p:nvSpPr>
          <p:spPr bwMode="auto">
            <a:xfrm flipV="1">
              <a:off x="2199" y="1617"/>
              <a:ext cx="860" cy="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907" name="Line 19"/>
            <p:cNvSpPr>
              <a:spLocks noChangeShapeType="1"/>
            </p:cNvSpPr>
            <p:nvPr/>
          </p:nvSpPr>
          <p:spPr bwMode="auto">
            <a:xfrm>
              <a:off x="3202" y="1546"/>
              <a:ext cx="1074" cy="15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908" name="Line 20"/>
            <p:cNvSpPr>
              <a:spLocks noChangeShapeType="1"/>
            </p:cNvSpPr>
            <p:nvPr/>
          </p:nvSpPr>
          <p:spPr bwMode="auto">
            <a:xfrm>
              <a:off x="1483" y="2620"/>
              <a:ext cx="1192" cy="4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909" name="Line 21"/>
            <p:cNvSpPr>
              <a:spLocks noChangeShapeType="1"/>
            </p:cNvSpPr>
            <p:nvPr/>
          </p:nvSpPr>
          <p:spPr bwMode="auto">
            <a:xfrm>
              <a:off x="1554" y="2334"/>
              <a:ext cx="129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910" name="Line 22"/>
            <p:cNvSpPr>
              <a:spLocks noChangeShapeType="1"/>
            </p:cNvSpPr>
            <p:nvPr/>
          </p:nvSpPr>
          <p:spPr bwMode="auto">
            <a:xfrm flipV="1">
              <a:off x="767" y="1259"/>
              <a:ext cx="528" cy="28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3"/>
            <p:cNvSpPr>
              <a:spLocks/>
            </p:cNvSpPr>
            <p:nvPr/>
          </p:nvSpPr>
          <p:spPr bwMode="auto">
            <a:xfrm>
              <a:off x="3847" y="2334"/>
              <a:ext cx="391" cy="573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672" y="0"/>
                </a:cxn>
                <a:cxn ang="0">
                  <a:pos x="672" y="864"/>
                </a:cxn>
                <a:cxn ang="0">
                  <a:pos x="0" y="1056"/>
                </a:cxn>
                <a:cxn ang="0">
                  <a:pos x="0" y="192"/>
                </a:cxn>
              </a:cxnLst>
              <a:rect l="0" t="0" r="r" b="b"/>
              <a:pathLst>
                <a:path w="672" h="1056">
                  <a:moveTo>
                    <a:pt x="0" y="192"/>
                  </a:moveTo>
                  <a:lnTo>
                    <a:pt x="672" y="0"/>
                  </a:lnTo>
                  <a:lnTo>
                    <a:pt x="672" y="864"/>
                  </a:lnTo>
                  <a:lnTo>
                    <a:pt x="0" y="1056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rgbClr val="008000"/>
            </a:solidFill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4"/>
            <p:cNvGrpSpPr>
              <a:grpSpLocks/>
            </p:cNvGrpSpPr>
            <p:nvPr/>
          </p:nvGrpSpPr>
          <p:grpSpPr bwMode="auto">
            <a:xfrm rot="-134143">
              <a:off x="1125" y="1802"/>
              <a:ext cx="401" cy="1033"/>
              <a:chOff x="4368" y="2688"/>
              <a:chExt cx="384" cy="1056"/>
            </a:xfrm>
          </p:grpSpPr>
          <p:sp>
            <p:nvSpPr>
              <p:cNvPr id="37913" name="Freeform 25"/>
              <p:cNvSpPr>
                <a:spLocks/>
              </p:cNvSpPr>
              <p:nvPr/>
            </p:nvSpPr>
            <p:spPr bwMode="auto">
              <a:xfrm>
                <a:off x="4368" y="2688"/>
                <a:ext cx="384" cy="105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36" y="144"/>
                  </a:cxn>
                  <a:cxn ang="0">
                    <a:pos x="336" y="960"/>
                  </a:cxn>
                  <a:cxn ang="0">
                    <a:pos x="0" y="816"/>
                  </a:cxn>
                  <a:cxn ang="0">
                    <a:pos x="0" y="0"/>
                  </a:cxn>
                </a:cxnLst>
                <a:rect l="0" t="0" r="r" b="b"/>
                <a:pathLst>
                  <a:path w="336" h="960">
                    <a:moveTo>
                      <a:pt x="0" y="0"/>
                    </a:moveTo>
                    <a:lnTo>
                      <a:pt x="336" y="144"/>
                    </a:lnTo>
                    <a:lnTo>
                      <a:pt x="336" y="960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CCFF"/>
              </a:solidFill>
              <a:ln w="25400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37914" name="Picture 26" descr="part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38000" t="23000" r="44000" b="20000"/>
              <a:stretch>
                <a:fillRect/>
              </a:stretch>
            </p:blipFill>
            <p:spPr bwMode="auto">
              <a:xfrm>
                <a:off x="4416" y="2784"/>
                <a:ext cx="288" cy="912"/>
              </a:xfrm>
              <a:prstGeom prst="rect">
                <a:avLst/>
              </a:prstGeom>
              <a:noFill/>
            </p:spPr>
          </p:pic>
        </p:grpSp>
        <p:sp>
          <p:nvSpPr>
            <p:cNvPr id="37915" name="Freeform 27"/>
            <p:cNvSpPr>
              <a:spLocks/>
            </p:cNvSpPr>
            <p:nvPr/>
          </p:nvSpPr>
          <p:spPr bwMode="auto">
            <a:xfrm rot="-327350">
              <a:off x="2414" y="2620"/>
              <a:ext cx="506" cy="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288"/>
                </a:cxn>
                <a:cxn ang="0">
                  <a:pos x="480" y="912"/>
                </a:cxn>
                <a:cxn ang="0">
                  <a:pos x="0" y="624"/>
                </a:cxn>
                <a:cxn ang="0">
                  <a:pos x="0" y="0"/>
                </a:cxn>
              </a:cxnLst>
              <a:rect l="0" t="0" r="r" b="b"/>
              <a:pathLst>
                <a:path w="480" h="912">
                  <a:moveTo>
                    <a:pt x="0" y="0"/>
                  </a:moveTo>
                  <a:lnTo>
                    <a:pt x="480" y="288"/>
                  </a:lnTo>
                  <a:lnTo>
                    <a:pt x="480" y="912"/>
                  </a:lnTo>
                  <a:lnTo>
                    <a:pt x="0" y="6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66FF"/>
            </a:solidFill>
            <a:ln w="25400" cap="flat" cmpd="sng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16" name="Freeform 28"/>
            <p:cNvSpPr>
              <a:spLocks/>
            </p:cNvSpPr>
            <p:nvPr/>
          </p:nvSpPr>
          <p:spPr bwMode="auto">
            <a:xfrm>
              <a:off x="4563" y="2047"/>
              <a:ext cx="573" cy="573"/>
            </a:xfrm>
            <a:custGeom>
              <a:avLst/>
              <a:gdLst/>
              <a:ahLst/>
              <a:cxnLst>
                <a:cxn ang="0">
                  <a:pos x="0" y="336"/>
                </a:cxn>
                <a:cxn ang="0">
                  <a:pos x="1248" y="0"/>
                </a:cxn>
                <a:cxn ang="0">
                  <a:pos x="1296" y="960"/>
                </a:cxn>
                <a:cxn ang="0">
                  <a:pos x="48" y="1296"/>
                </a:cxn>
                <a:cxn ang="0">
                  <a:pos x="0" y="336"/>
                </a:cxn>
              </a:cxnLst>
              <a:rect l="0" t="0" r="r" b="b"/>
              <a:pathLst>
                <a:path w="1296" h="1296">
                  <a:moveTo>
                    <a:pt x="0" y="336"/>
                  </a:moveTo>
                  <a:lnTo>
                    <a:pt x="1248" y="0"/>
                  </a:lnTo>
                  <a:lnTo>
                    <a:pt x="1296" y="960"/>
                  </a:lnTo>
                  <a:lnTo>
                    <a:pt x="48" y="1296"/>
                  </a:lnTo>
                  <a:lnTo>
                    <a:pt x="0" y="336"/>
                  </a:lnTo>
                  <a:close/>
                </a:path>
              </a:pathLst>
            </a:custGeom>
            <a:solidFill>
              <a:srgbClr val="99CC00"/>
            </a:solidFill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pic>
          <p:nvPicPr>
            <p:cNvPr id="37917" name="Picture 29" descr="part8"/>
            <p:cNvPicPr>
              <a:picLocks noChangeAspect="1" noChangeArrowheads="1"/>
            </p:cNvPicPr>
            <p:nvPr/>
          </p:nvPicPr>
          <p:blipFill>
            <a:blip r:embed="rId4" cstate="print">
              <a:lum bright="-6000" contrast="-18000"/>
            </a:blip>
            <a:srcRect l="14000" t="20000" r="23000" b="20000"/>
            <a:stretch>
              <a:fillRect/>
            </a:stretch>
          </p:blipFill>
          <p:spPr bwMode="auto">
            <a:xfrm>
              <a:off x="4584" y="2089"/>
              <a:ext cx="531" cy="505"/>
            </a:xfrm>
            <a:prstGeom prst="rect">
              <a:avLst/>
            </a:prstGeom>
            <a:noFill/>
          </p:spPr>
        </p:pic>
        <p:grpSp>
          <p:nvGrpSpPr>
            <p:cNvPr id="4" name="Group 30"/>
            <p:cNvGrpSpPr>
              <a:grpSpLocks/>
            </p:cNvGrpSpPr>
            <p:nvPr/>
          </p:nvGrpSpPr>
          <p:grpSpPr bwMode="auto">
            <a:xfrm>
              <a:off x="3847" y="2692"/>
              <a:ext cx="1074" cy="635"/>
              <a:chOff x="-576" y="3216"/>
              <a:chExt cx="2352" cy="1392"/>
            </a:xfrm>
          </p:grpSpPr>
          <p:sp>
            <p:nvSpPr>
              <p:cNvPr id="37919" name="Freeform 31"/>
              <p:cNvSpPr>
                <a:spLocks/>
              </p:cNvSpPr>
              <p:nvPr/>
            </p:nvSpPr>
            <p:spPr bwMode="auto">
              <a:xfrm>
                <a:off x="-528" y="3216"/>
                <a:ext cx="2304" cy="1392"/>
              </a:xfrm>
              <a:custGeom>
                <a:avLst/>
                <a:gdLst/>
                <a:ahLst/>
                <a:cxnLst>
                  <a:cxn ang="0">
                    <a:pos x="0" y="672"/>
                  </a:cxn>
                  <a:cxn ang="0">
                    <a:pos x="2256" y="0"/>
                  </a:cxn>
                  <a:cxn ang="0">
                    <a:pos x="2304" y="720"/>
                  </a:cxn>
                  <a:cxn ang="0">
                    <a:pos x="48" y="1392"/>
                  </a:cxn>
                  <a:cxn ang="0">
                    <a:pos x="0" y="672"/>
                  </a:cxn>
                </a:cxnLst>
                <a:rect l="0" t="0" r="r" b="b"/>
                <a:pathLst>
                  <a:path w="2304" h="1392">
                    <a:moveTo>
                      <a:pt x="0" y="672"/>
                    </a:moveTo>
                    <a:lnTo>
                      <a:pt x="2256" y="0"/>
                    </a:lnTo>
                    <a:lnTo>
                      <a:pt x="2304" y="720"/>
                    </a:lnTo>
                    <a:lnTo>
                      <a:pt x="48" y="1392"/>
                    </a:lnTo>
                    <a:lnTo>
                      <a:pt x="0" y="672"/>
                    </a:lnTo>
                    <a:close/>
                  </a:path>
                </a:pathLst>
              </a:custGeom>
              <a:solidFill>
                <a:srgbClr val="00FF00"/>
              </a:solidFill>
              <a:ln w="25400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37920" name="Picture 32" descr="part9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t="21001" r="7001" b="31000"/>
              <a:stretch>
                <a:fillRect/>
              </a:stretch>
            </p:blipFill>
            <p:spPr bwMode="auto">
              <a:xfrm rot="-279817">
                <a:off x="-576" y="3312"/>
                <a:ext cx="2352" cy="1213"/>
              </a:xfrm>
              <a:prstGeom prst="rect">
                <a:avLst/>
              </a:prstGeom>
              <a:noFill/>
            </p:spPr>
          </p:pic>
        </p:grpSp>
        <p:sp>
          <p:nvSpPr>
            <p:cNvPr id="37921" name="Freeform 33"/>
            <p:cNvSpPr>
              <a:spLocks/>
            </p:cNvSpPr>
            <p:nvPr/>
          </p:nvSpPr>
          <p:spPr bwMode="auto">
            <a:xfrm>
              <a:off x="498" y="1331"/>
              <a:ext cx="483" cy="9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24" y="240"/>
                </a:cxn>
                <a:cxn ang="0">
                  <a:pos x="624" y="1200"/>
                </a:cxn>
                <a:cxn ang="0">
                  <a:pos x="0" y="960"/>
                </a:cxn>
                <a:cxn ang="0">
                  <a:pos x="0" y="0"/>
                </a:cxn>
              </a:cxnLst>
              <a:rect l="0" t="0" r="r" b="b"/>
              <a:pathLst>
                <a:path w="624" h="1200">
                  <a:moveTo>
                    <a:pt x="0" y="0"/>
                  </a:moveTo>
                  <a:lnTo>
                    <a:pt x="624" y="240"/>
                  </a:lnTo>
                  <a:lnTo>
                    <a:pt x="624" y="1200"/>
                  </a:lnTo>
                  <a:lnTo>
                    <a:pt x="0" y="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CCC"/>
            </a:solidFill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22" name="Freeform 34"/>
            <p:cNvSpPr>
              <a:spLocks/>
            </p:cNvSpPr>
            <p:nvPr/>
          </p:nvSpPr>
          <p:spPr bwMode="auto">
            <a:xfrm>
              <a:off x="1134" y="1116"/>
              <a:ext cx="364" cy="6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0" y="144"/>
                </a:cxn>
                <a:cxn ang="0">
                  <a:pos x="528" y="1008"/>
                </a:cxn>
                <a:cxn ang="0">
                  <a:pos x="48" y="864"/>
                </a:cxn>
                <a:cxn ang="0">
                  <a:pos x="0" y="0"/>
                </a:cxn>
              </a:cxnLst>
              <a:rect l="0" t="0" r="r" b="b"/>
              <a:pathLst>
                <a:path w="528" h="1008">
                  <a:moveTo>
                    <a:pt x="0" y="0"/>
                  </a:moveTo>
                  <a:lnTo>
                    <a:pt x="480" y="144"/>
                  </a:lnTo>
                  <a:lnTo>
                    <a:pt x="528" y="1008"/>
                  </a:lnTo>
                  <a:lnTo>
                    <a:pt x="48" y="8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99FF"/>
            </a:solidFill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923" name="Rectangle 35"/>
            <p:cNvSpPr>
              <a:spLocks noChangeArrowheads="1"/>
            </p:cNvSpPr>
            <p:nvPr/>
          </p:nvSpPr>
          <p:spPr bwMode="auto">
            <a:xfrm flipH="1">
              <a:off x="3274" y="2692"/>
              <a:ext cx="501" cy="455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rgbClr val="333333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4" name="Rectangle 36"/>
            <p:cNvSpPr>
              <a:spLocks noChangeArrowheads="1"/>
            </p:cNvSpPr>
            <p:nvPr/>
          </p:nvSpPr>
          <p:spPr bwMode="auto">
            <a:xfrm>
              <a:off x="1929" y="1474"/>
              <a:ext cx="549" cy="645"/>
            </a:xfrm>
            <a:prstGeom prst="rect">
              <a:avLst/>
            </a:prstGeom>
            <a:solidFill>
              <a:srgbClr val="FF9900"/>
            </a:solidFill>
            <a:ln w="25400" algn="ctr">
              <a:solidFill>
                <a:srgbClr val="333333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5" name="Freeform 37"/>
            <p:cNvSpPr>
              <a:spLocks/>
            </p:cNvSpPr>
            <p:nvPr/>
          </p:nvSpPr>
          <p:spPr bwMode="auto">
            <a:xfrm>
              <a:off x="3345" y="1220"/>
              <a:ext cx="1003" cy="541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672" y="672"/>
                </a:cxn>
                <a:cxn ang="0">
                  <a:pos x="1152" y="576"/>
                </a:cxn>
                <a:cxn ang="0">
                  <a:pos x="480" y="0"/>
                </a:cxn>
                <a:cxn ang="0">
                  <a:pos x="0" y="48"/>
                </a:cxn>
              </a:cxnLst>
              <a:rect l="0" t="0" r="r" b="b"/>
              <a:pathLst>
                <a:path w="1152" h="672">
                  <a:moveTo>
                    <a:pt x="0" y="48"/>
                  </a:moveTo>
                  <a:lnTo>
                    <a:pt x="672" y="672"/>
                  </a:lnTo>
                  <a:lnTo>
                    <a:pt x="1152" y="576"/>
                  </a:lnTo>
                  <a:lnTo>
                    <a:pt x="480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CC99FF"/>
            </a:solidFill>
            <a:ln w="254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5" name="Group 38"/>
            <p:cNvGrpSpPr>
              <a:grpSpLocks/>
            </p:cNvGrpSpPr>
            <p:nvPr/>
          </p:nvGrpSpPr>
          <p:grpSpPr bwMode="auto">
            <a:xfrm>
              <a:off x="2629" y="1349"/>
              <a:ext cx="1146" cy="555"/>
              <a:chOff x="384" y="3072"/>
              <a:chExt cx="2016" cy="974"/>
            </a:xfrm>
          </p:grpSpPr>
          <p:sp>
            <p:nvSpPr>
              <p:cNvPr id="37927" name="Freeform 39"/>
              <p:cNvSpPr>
                <a:spLocks/>
              </p:cNvSpPr>
              <p:nvPr/>
            </p:nvSpPr>
            <p:spPr bwMode="auto">
              <a:xfrm>
                <a:off x="384" y="3120"/>
                <a:ext cx="2016" cy="926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1008" y="0"/>
                  </a:cxn>
                  <a:cxn ang="0">
                    <a:pos x="1776" y="624"/>
                  </a:cxn>
                  <a:cxn ang="0">
                    <a:pos x="768" y="816"/>
                  </a:cxn>
                  <a:cxn ang="0">
                    <a:pos x="0" y="144"/>
                  </a:cxn>
                </a:cxnLst>
                <a:rect l="0" t="0" r="r" b="b"/>
                <a:pathLst>
                  <a:path w="1776" h="816">
                    <a:moveTo>
                      <a:pt x="0" y="144"/>
                    </a:moveTo>
                    <a:lnTo>
                      <a:pt x="1008" y="0"/>
                    </a:lnTo>
                    <a:lnTo>
                      <a:pt x="1776" y="624"/>
                    </a:lnTo>
                    <a:lnTo>
                      <a:pt x="768" y="816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rgbClr val="FF00FF"/>
              </a:solidFill>
              <a:ln w="25400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37928" name="Picture 40" descr="part1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 t="23000" b="28999"/>
              <a:stretch>
                <a:fillRect/>
              </a:stretch>
            </p:blipFill>
            <p:spPr bwMode="auto">
              <a:xfrm>
                <a:off x="432" y="3072"/>
                <a:ext cx="1968" cy="945"/>
              </a:xfrm>
              <a:prstGeom prst="rect">
                <a:avLst/>
              </a:prstGeom>
              <a:noFill/>
            </p:spPr>
          </p:pic>
        </p:grpSp>
        <p:sp>
          <p:nvSpPr>
            <p:cNvPr id="37929" name="Rectangle 41"/>
            <p:cNvSpPr>
              <a:spLocks noChangeArrowheads="1"/>
            </p:cNvSpPr>
            <p:nvPr/>
          </p:nvSpPr>
          <p:spPr bwMode="auto">
            <a:xfrm>
              <a:off x="2557" y="2047"/>
              <a:ext cx="645" cy="573"/>
            </a:xfrm>
            <a:prstGeom prst="rect">
              <a:avLst/>
            </a:prstGeom>
            <a:solidFill>
              <a:srgbClr val="FFCC00"/>
            </a:solidFill>
            <a:ln w="25400" algn="ctr">
              <a:solidFill>
                <a:srgbClr val="333333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7930" name="Picture 42" descr="p1"/>
            <p:cNvPicPr>
              <a:picLocks noChangeAspect="1" noChangeArrowheads="1"/>
            </p:cNvPicPr>
            <p:nvPr/>
          </p:nvPicPr>
          <p:blipFill>
            <a:blip r:embed="rId7" cstate="print"/>
            <a:srcRect l="24001" t="12000" r="34000" b="22000"/>
            <a:stretch>
              <a:fillRect/>
            </a:stretch>
          </p:blipFill>
          <p:spPr bwMode="auto">
            <a:xfrm>
              <a:off x="2448" y="2688"/>
              <a:ext cx="398" cy="624"/>
            </a:xfrm>
            <a:prstGeom prst="rect">
              <a:avLst/>
            </a:prstGeom>
            <a:noFill/>
          </p:spPr>
        </p:pic>
        <p:pic>
          <p:nvPicPr>
            <p:cNvPr id="37931" name="Picture 43" descr="p2"/>
            <p:cNvPicPr>
              <a:picLocks noChangeAspect="1" noChangeArrowheads="1"/>
            </p:cNvPicPr>
            <p:nvPr/>
          </p:nvPicPr>
          <p:blipFill>
            <a:blip r:embed="rId8" cstate="print"/>
            <a:srcRect l="24001" t="12000" r="31000" b="22000"/>
            <a:stretch>
              <a:fillRect/>
            </a:stretch>
          </p:blipFill>
          <p:spPr bwMode="auto">
            <a:xfrm>
              <a:off x="528" y="1440"/>
              <a:ext cx="458" cy="672"/>
            </a:xfrm>
            <a:prstGeom prst="rect">
              <a:avLst/>
            </a:prstGeom>
            <a:noFill/>
          </p:spPr>
        </p:pic>
        <p:pic>
          <p:nvPicPr>
            <p:cNvPr id="37932" name="Picture 44" descr="p3"/>
            <p:cNvPicPr>
              <a:picLocks noChangeAspect="1" noChangeArrowheads="1"/>
            </p:cNvPicPr>
            <p:nvPr/>
          </p:nvPicPr>
          <p:blipFill>
            <a:blip r:embed="rId9" cstate="print"/>
            <a:srcRect l="33000" t="24001" r="39999" b="22000"/>
            <a:stretch>
              <a:fillRect/>
            </a:stretch>
          </p:blipFill>
          <p:spPr bwMode="auto">
            <a:xfrm rot="-242005">
              <a:off x="1176" y="1200"/>
              <a:ext cx="264" cy="528"/>
            </a:xfrm>
            <a:prstGeom prst="rect">
              <a:avLst/>
            </a:prstGeom>
            <a:noFill/>
          </p:spPr>
        </p:pic>
        <p:pic>
          <p:nvPicPr>
            <p:cNvPr id="37933" name="Picture 45" descr="p4_c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592" y="2118"/>
              <a:ext cx="552" cy="426"/>
            </a:xfrm>
            <a:prstGeom prst="rect">
              <a:avLst/>
            </a:prstGeom>
            <a:noFill/>
          </p:spPr>
        </p:pic>
        <p:pic>
          <p:nvPicPr>
            <p:cNvPr id="37934" name="Picture 46" descr="p5"/>
            <p:cNvPicPr>
              <a:picLocks noChangeAspect="1" noChangeArrowheads="1"/>
            </p:cNvPicPr>
            <p:nvPr/>
          </p:nvPicPr>
          <p:blipFill>
            <a:blip r:embed="rId11" cstate="print"/>
            <a:srcRect l="24001" t="14999" r="31000" b="19000"/>
            <a:stretch>
              <a:fillRect/>
            </a:stretch>
          </p:blipFill>
          <p:spPr bwMode="auto">
            <a:xfrm>
              <a:off x="3840" y="2352"/>
              <a:ext cx="393" cy="576"/>
            </a:xfrm>
            <a:prstGeom prst="rect">
              <a:avLst/>
            </a:prstGeom>
            <a:noFill/>
          </p:spPr>
        </p:pic>
        <p:pic>
          <p:nvPicPr>
            <p:cNvPr id="37935" name="Picture 47" descr="p6_c"/>
            <p:cNvPicPr>
              <a:picLocks noChangeAspect="1" noChangeArrowheads="1"/>
            </p:cNvPicPr>
            <p:nvPr/>
          </p:nvPicPr>
          <p:blipFill>
            <a:blip r:embed="rId12" cstate="print"/>
            <a:srcRect l="11111"/>
            <a:stretch>
              <a:fillRect/>
            </a:stretch>
          </p:blipFill>
          <p:spPr bwMode="auto">
            <a:xfrm>
              <a:off x="3312" y="2736"/>
              <a:ext cx="384" cy="370"/>
            </a:xfrm>
            <a:prstGeom prst="rect">
              <a:avLst/>
            </a:prstGeom>
            <a:noFill/>
          </p:spPr>
        </p:pic>
        <p:pic>
          <p:nvPicPr>
            <p:cNvPr id="37936" name="Picture 48" descr="p7"/>
            <p:cNvPicPr>
              <a:picLocks noChangeAspect="1" noChangeArrowheads="1"/>
            </p:cNvPicPr>
            <p:nvPr/>
          </p:nvPicPr>
          <p:blipFill>
            <a:blip r:embed="rId13" cstate="print"/>
            <a:srcRect l="14999" t="12000" r="13000" b="40001"/>
            <a:stretch>
              <a:fillRect/>
            </a:stretch>
          </p:blipFill>
          <p:spPr bwMode="auto">
            <a:xfrm rot="-189390">
              <a:off x="3456" y="1200"/>
              <a:ext cx="816" cy="544"/>
            </a:xfrm>
            <a:prstGeom prst="rect">
              <a:avLst/>
            </a:prstGeom>
            <a:noFill/>
          </p:spPr>
        </p:pic>
        <p:pic>
          <p:nvPicPr>
            <p:cNvPr id="37937" name="Picture 49" descr="car_A6_H2_S1"/>
            <p:cNvPicPr>
              <a:picLocks noChangeAspect="1" noChangeArrowheads="1"/>
            </p:cNvPicPr>
            <p:nvPr/>
          </p:nvPicPr>
          <p:blipFill>
            <a:blip r:embed="rId14" cstate="print">
              <a:lum bright="18000" contrast="6000"/>
            </a:blip>
            <a:srcRect l="25999" t="26668" r="58000" b="46666"/>
            <a:stretch>
              <a:fillRect/>
            </a:stretch>
          </p:blipFill>
          <p:spPr bwMode="auto">
            <a:xfrm>
              <a:off x="2016" y="1537"/>
              <a:ext cx="422" cy="527"/>
            </a:xfrm>
            <a:prstGeom prst="rect">
              <a:avLst/>
            </a:prstGeom>
            <a:noFill/>
          </p:spPr>
        </p:pic>
      </p:grpSp>
      <p:pic>
        <p:nvPicPr>
          <p:cNvPr id="37959" name="Picture 71"/>
          <p:cNvPicPr>
            <a:picLocks noChangeAspect="1" noChangeArrowheads="1"/>
          </p:cNvPicPr>
          <p:nvPr/>
        </p:nvPicPr>
        <p:blipFill>
          <a:blip r:embed="rId15" cstate="print"/>
          <a:srcRect t="15686" b="19328"/>
          <a:stretch>
            <a:fillRect/>
          </a:stretch>
        </p:blipFill>
        <p:spPr bwMode="auto">
          <a:xfrm>
            <a:off x="762000" y="4038600"/>
            <a:ext cx="4762500" cy="2209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</p:pic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1295400" y="4953000"/>
            <a:ext cx="457200" cy="7620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1" name="Rectangle 73"/>
          <p:cNvSpPr>
            <a:spLocks noChangeArrowheads="1"/>
          </p:cNvSpPr>
          <p:nvPr/>
        </p:nvSpPr>
        <p:spPr bwMode="auto">
          <a:xfrm>
            <a:off x="2514600" y="5105400"/>
            <a:ext cx="762000" cy="9144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1219200" y="4419600"/>
            <a:ext cx="304800" cy="457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1752600" y="3962400"/>
            <a:ext cx="457200" cy="6858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4" name="Rectangle 76"/>
          <p:cNvSpPr>
            <a:spLocks noChangeArrowheads="1"/>
          </p:cNvSpPr>
          <p:nvPr/>
        </p:nvSpPr>
        <p:spPr bwMode="auto">
          <a:xfrm>
            <a:off x="2438400" y="4114800"/>
            <a:ext cx="457200" cy="6858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3200400" y="4648200"/>
            <a:ext cx="609600" cy="6858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4648200" y="4800600"/>
            <a:ext cx="685800" cy="6096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7" name="Rectangle 79"/>
          <p:cNvSpPr>
            <a:spLocks noChangeArrowheads="1"/>
          </p:cNvSpPr>
          <p:nvPr/>
        </p:nvSpPr>
        <p:spPr bwMode="auto">
          <a:xfrm>
            <a:off x="3962400" y="5334000"/>
            <a:ext cx="1295400" cy="4572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3276600" y="3886200"/>
            <a:ext cx="838200" cy="762000"/>
          </a:xfrm>
          <a:prstGeom prst="rect">
            <a:avLst/>
          </a:prstGeom>
          <a:noFill/>
          <a:ln w="381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 smtClean="0">
                <a:sym typeface="Symbol" pitchFamily="18" charset="2"/>
              </a:rPr>
              <a:t>Example: fitting a 3D object model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867415" y="6550223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Silvio Savarese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914400"/>
            <a:ext cx="7010400" cy="560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587" name="Line 3"/>
          <p:cNvSpPr>
            <a:spLocks noChangeShapeType="1"/>
          </p:cNvSpPr>
          <p:nvPr/>
        </p:nvSpPr>
        <p:spPr bwMode="auto">
          <a:xfrm flipV="1">
            <a:off x="609600" y="2133600"/>
            <a:ext cx="7086600" cy="1143000"/>
          </a:xfrm>
          <a:prstGeom prst="line">
            <a:avLst/>
          </a:prstGeom>
          <a:noFill/>
          <a:ln w="50800">
            <a:solidFill>
              <a:srgbClr val="FFFF99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0" name="Oval 6"/>
          <p:cNvSpPr>
            <a:spLocks noChangeArrowheads="1"/>
          </p:cNvSpPr>
          <p:nvPr/>
        </p:nvSpPr>
        <p:spPr bwMode="auto">
          <a:xfrm>
            <a:off x="1447800" y="30480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Oval 7"/>
          <p:cNvSpPr>
            <a:spLocks noChangeArrowheads="1"/>
          </p:cNvSpPr>
          <p:nvPr/>
        </p:nvSpPr>
        <p:spPr bwMode="auto">
          <a:xfrm>
            <a:off x="2133600" y="2819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3581400" y="28194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Oval 9"/>
          <p:cNvSpPr>
            <a:spLocks noChangeArrowheads="1"/>
          </p:cNvSpPr>
          <p:nvPr/>
        </p:nvSpPr>
        <p:spPr bwMode="auto">
          <a:xfrm>
            <a:off x="2895600" y="2895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Oval 10"/>
          <p:cNvSpPr>
            <a:spLocks noChangeArrowheads="1"/>
          </p:cNvSpPr>
          <p:nvPr/>
        </p:nvSpPr>
        <p:spPr bwMode="auto">
          <a:xfrm>
            <a:off x="4648200" y="2590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5257800" y="2362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Oval 12"/>
          <p:cNvSpPr>
            <a:spLocks noChangeArrowheads="1"/>
          </p:cNvSpPr>
          <p:nvPr/>
        </p:nvSpPr>
        <p:spPr bwMode="auto">
          <a:xfrm>
            <a:off x="3352800" y="2895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Critical issues: noisy data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6867415" y="6550223"/>
            <a:ext cx="22765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 from Silvio Savarese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utura Bk BT"/>
        <a:ea typeface=""/>
        <a:cs typeface=""/>
      </a:majorFont>
      <a:minorFont>
        <a:latin typeface="Futura Bk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 B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 BT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39901</TotalTime>
  <Words>3519</Words>
  <Application>Microsoft Office PowerPoint</Application>
  <PresentationFormat>On-screen Show (4:3)</PresentationFormat>
  <Paragraphs>652</Paragraphs>
  <Slides>52</Slides>
  <Notes>22</Notes>
  <HiddenSlides>2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Office Theme</vt:lpstr>
      <vt:lpstr>Default Design</vt:lpstr>
      <vt:lpstr>1_Office Theme</vt:lpstr>
      <vt:lpstr>Equation</vt:lpstr>
      <vt:lpstr>Fitting and Registration</vt:lpstr>
      <vt:lpstr>Announcements</vt:lpstr>
      <vt:lpstr>Slide 3</vt:lpstr>
      <vt:lpstr>Example: Computing vanishing points</vt:lpstr>
      <vt:lpstr>Example: Estimating an homographic transformation</vt:lpstr>
      <vt:lpstr>Example: Estimating “fundamental matrix” that corresponds two views</vt:lpstr>
      <vt:lpstr>Example: fitting an 2D shape template</vt:lpstr>
      <vt:lpstr>Example: fitting a 3D object model</vt:lpstr>
      <vt:lpstr>Critical issues: noisy data</vt:lpstr>
      <vt:lpstr>Critical issues: intra-class variability</vt:lpstr>
      <vt:lpstr>Critical issues: outliers</vt:lpstr>
      <vt:lpstr>Critical issues: missing data (occlusions)</vt:lpstr>
      <vt:lpstr>Fitting and Alignment</vt:lpstr>
      <vt:lpstr>Fitting and Alignment</vt:lpstr>
      <vt:lpstr>Fitting and Alignment: Methods</vt:lpstr>
      <vt:lpstr>Simple example: Fitting a line</vt:lpstr>
      <vt:lpstr>Least squares line fitting</vt:lpstr>
      <vt:lpstr>Problem with “vertical” least squares</vt:lpstr>
      <vt:lpstr>Total least squares</vt:lpstr>
      <vt:lpstr>Total least squares</vt:lpstr>
      <vt:lpstr>Total least squares</vt:lpstr>
      <vt:lpstr>Recap: Two Common Optimization Problems</vt:lpstr>
      <vt:lpstr>Search / Least squares conclusions</vt:lpstr>
      <vt:lpstr>Robust least squares (to deal with outliers)</vt:lpstr>
      <vt:lpstr>Robust Estimator (M-estimator)</vt:lpstr>
      <vt:lpstr>Demo – part 1</vt:lpstr>
      <vt:lpstr>Hypothesize and test</vt:lpstr>
      <vt:lpstr>Slide 28</vt:lpstr>
      <vt:lpstr>Slide 29</vt:lpstr>
      <vt:lpstr>Slide 30</vt:lpstr>
      <vt:lpstr>Slide 31</vt:lpstr>
      <vt:lpstr>Slide 32</vt:lpstr>
      <vt:lpstr>Slide 33</vt:lpstr>
      <vt:lpstr>Hough transform </vt:lpstr>
      <vt:lpstr>Hough transform conclusions</vt:lpstr>
      <vt:lpstr>Slide 36</vt:lpstr>
      <vt:lpstr>Slide 37</vt:lpstr>
      <vt:lpstr>Slide 38</vt:lpstr>
      <vt:lpstr>Slide 39</vt:lpstr>
      <vt:lpstr>Slide 40</vt:lpstr>
      <vt:lpstr>Slide 41</vt:lpstr>
      <vt:lpstr>How to choose parameters?</vt:lpstr>
      <vt:lpstr>RANSAC conclusions</vt:lpstr>
      <vt:lpstr>Demo – part 2</vt:lpstr>
      <vt:lpstr>What if you want to align but have no prior matched pairs?</vt:lpstr>
      <vt:lpstr>Iterative Closest Points (ICP) Algorithm</vt:lpstr>
      <vt:lpstr>Example: solving for translation</vt:lpstr>
      <vt:lpstr>Example: solving for translation</vt:lpstr>
      <vt:lpstr>Example: solving for translation</vt:lpstr>
      <vt:lpstr>Example: solving for translation</vt:lpstr>
      <vt:lpstr>Example: solving for translation</vt:lpstr>
      <vt:lpstr>Next class: Clustering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Derek Hoiem</dc:creator>
  <cp:lastModifiedBy>Derek Hoiem</cp:lastModifiedBy>
  <cp:revision>136</cp:revision>
  <dcterms:created xsi:type="dcterms:W3CDTF">2009-12-16T02:55:56Z</dcterms:created>
  <dcterms:modified xsi:type="dcterms:W3CDTF">2011-02-15T17:01:26Z</dcterms:modified>
</cp:coreProperties>
</file>