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2" r:id="rId3"/>
    <p:sldId id="313" r:id="rId4"/>
    <p:sldId id="265" r:id="rId5"/>
    <p:sldId id="294" r:id="rId6"/>
    <p:sldId id="296" r:id="rId7"/>
    <p:sldId id="295" r:id="rId8"/>
    <p:sldId id="274" r:id="rId9"/>
    <p:sldId id="298" r:id="rId10"/>
    <p:sldId id="268" r:id="rId11"/>
    <p:sldId id="267" r:id="rId12"/>
    <p:sldId id="269" r:id="rId13"/>
    <p:sldId id="291" r:id="rId14"/>
    <p:sldId id="299" r:id="rId15"/>
    <p:sldId id="286" r:id="rId16"/>
    <p:sldId id="287" r:id="rId17"/>
    <p:sldId id="288" r:id="rId18"/>
    <p:sldId id="289" r:id="rId19"/>
    <p:sldId id="290" r:id="rId20"/>
    <p:sldId id="300" r:id="rId21"/>
    <p:sldId id="281" r:id="rId22"/>
    <p:sldId id="297" r:id="rId23"/>
    <p:sldId id="293" r:id="rId24"/>
    <p:sldId id="283" r:id="rId25"/>
    <p:sldId id="282" r:id="rId26"/>
    <p:sldId id="312" r:id="rId27"/>
    <p:sldId id="285" r:id="rId28"/>
    <p:sldId id="301" r:id="rId29"/>
    <p:sldId id="309" r:id="rId30"/>
    <p:sldId id="302" r:id="rId31"/>
    <p:sldId id="303" r:id="rId32"/>
    <p:sldId id="308" r:id="rId33"/>
    <p:sldId id="304" r:id="rId34"/>
    <p:sldId id="305" r:id="rId35"/>
    <p:sldId id="306" r:id="rId36"/>
    <p:sldId id="307" r:id="rId37"/>
    <p:sldId id="310" r:id="rId38"/>
    <p:sldId id="31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CCECFF"/>
    <a:srgbClr val="0AA676"/>
    <a:srgbClr val="32000C"/>
    <a:srgbClr val="CB6B30"/>
    <a:srgbClr val="E36243"/>
    <a:srgbClr val="FF4A7E"/>
    <a:srgbClr val="0B0B0B"/>
    <a:srgbClr val="00FF00"/>
    <a:srgbClr val="234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83929" autoAdjust="0"/>
  </p:normalViewPr>
  <p:slideViewPr>
    <p:cSldViewPr>
      <p:cViewPr varScale="1">
        <p:scale>
          <a:sx n="49" d="100"/>
          <a:sy n="49" d="100"/>
        </p:scale>
        <p:origin x="-511" y="-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iem\Documents\Classes\Spring11%20-%20Computer%20Vision\Grades_ComputerVision_Spring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Camera</a:t>
            </a:r>
            <a:r>
              <a:rPr lang="en-US" baseline="0"/>
              <a:t> (x) vs. Building (y) in meters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Sheet2!$A$6</c:f>
              <c:strCache>
                <c:ptCount val="1"/>
                <c:pt idx="0">
                  <c:v>Building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Sheet2!$B$5:$Y$5</c:f>
              <c:numCache>
                <c:formatCode>General</c:formatCode>
                <c:ptCount val="24"/>
                <c:pt idx="0">
                  <c:v>10.4</c:v>
                </c:pt>
                <c:pt idx="1">
                  <c:v>26.85</c:v>
                </c:pt>
                <c:pt idx="2">
                  <c:v>13.36</c:v>
                </c:pt>
                <c:pt idx="3">
                  <c:v>12.9</c:v>
                </c:pt>
                <c:pt idx="4">
                  <c:v>11.2</c:v>
                </c:pt>
                <c:pt idx="5">
                  <c:v>12.6</c:v>
                </c:pt>
                <c:pt idx="7">
                  <c:v>12.8</c:v>
                </c:pt>
                <c:pt idx="8">
                  <c:v>12</c:v>
                </c:pt>
                <c:pt idx="9">
                  <c:v>11.5</c:v>
                </c:pt>
                <c:pt idx="11">
                  <c:v>12.2</c:v>
                </c:pt>
                <c:pt idx="12">
                  <c:v>11.9</c:v>
                </c:pt>
                <c:pt idx="14">
                  <c:v>10.5</c:v>
                </c:pt>
                <c:pt idx="15">
                  <c:v>11.7</c:v>
                </c:pt>
                <c:pt idx="16">
                  <c:v>11.8</c:v>
                </c:pt>
                <c:pt idx="17">
                  <c:v>12.3</c:v>
                </c:pt>
                <c:pt idx="18">
                  <c:v>10.9</c:v>
                </c:pt>
                <c:pt idx="19">
                  <c:v>8.33</c:v>
                </c:pt>
                <c:pt idx="20">
                  <c:v>9.33</c:v>
                </c:pt>
                <c:pt idx="21">
                  <c:v>11.55</c:v>
                </c:pt>
                <c:pt idx="22">
                  <c:v>10.8</c:v>
                </c:pt>
                <c:pt idx="23">
                  <c:v>11.7</c:v>
                </c:pt>
              </c:numCache>
            </c:numRef>
          </c:xVal>
          <c:yVal>
            <c:numRef>
              <c:f>Sheet2!$B$6:$Y$6</c:f>
              <c:numCache>
                <c:formatCode>General</c:formatCode>
                <c:ptCount val="24"/>
                <c:pt idx="0">
                  <c:v>15.6</c:v>
                </c:pt>
                <c:pt idx="1">
                  <c:v>51.8</c:v>
                </c:pt>
                <c:pt idx="2">
                  <c:v>19.2</c:v>
                </c:pt>
                <c:pt idx="3">
                  <c:v>17.96</c:v>
                </c:pt>
                <c:pt idx="4">
                  <c:v>16.5</c:v>
                </c:pt>
                <c:pt idx="5">
                  <c:v>16.8</c:v>
                </c:pt>
                <c:pt idx="6">
                  <c:v>15</c:v>
                </c:pt>
                <c:pt idx="7">
                  <c:v>18.3</c:v>
                </c:pt>
                <c:pt idx="8">
                  <c:v>15</c:v>
                </c:pt>
                <c:pt idx="9">
                  <c:v>17</c:v>
                </c:pt>
                <c:pt idx="10">
                  <c:v>42.9</c:v>
                </c:pt>
                <c:pt idx="11">
                  <c:v>17.100000000000001</c:v>
                </c:pt>
                <c:pt idx="12">
                  <c:v>17</c:v>
                </c:pt>
                <c:pt idx="13">
                  <c:v>16.3</c:v>
                </c:pt>
                <c:pt idx="14">
                  <c:v>15.3</c:v>
                </c:pt>
                <c:pt idx="15">
                  <c:v>17</c:v>
                </c:pt>
                <c:pt idx="16">
                  <c:v>17.3</c:v>
                </c:pt>
                <c:pt idx="17">
                  <c:v>15.9</c:v>
                </c:pt>
                <c:pt idx="18">
                  <c:v>20.2</c:v>
                </c:pt>
                <c:pt idx="19">
                  <c:v>12.5</c:v>
                </c:pt>
                <c:pt idx="20">
                  <c:v>17.3</c:v>
                </c:pt>
                <c:pt idx="21">
                  <c:v>16.7</c:v>
                </c:pt>
                <c:pt idx="22">
                  <c:v>15.3</c:v>
                </c:pt>
                <c:pt idx="23">
                  <c:v>17.3</c:v>
                </c:pt>
              </c:numCache>
            </c:numRef>
          </c:yVal>
        </c:ser>
        <c:axId val="209012608"/>
        <c:axId val="270264960"/>
      </c:scatterChart>
      <c:valAx>
        <c:axId val="209012608"/>
        <c:scaling>
          <c:orientation val="minMax"/>
        </c:scaling>
        <c:axPos val="b"/>
        <c:numFmt formatCode="General" sourceLinked="1"/>
        <c:tickLblPos val="nextTo"/>
        <c:crossAx val="270264960"/>
        <c:crosses val="autoZero"/>
        <c:crossBetween val="midCat"/>
      </c:valAx>
      <c:valAx>
        <c:axId val="270264960"/>
        <c:scaling>
          <c:orientation val="minMax"/>
        </c:scaling>
        <c:axPos val="l"/>
        <c:majorGridlines/>
        <c:numFmt formatCode="General" sourceLinked="1"/>
        <c:tickLblPos val="nextTo"/>
        <c:crossAx val="2090126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9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2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56B53F-5B80-40FB-9FAE-920F4584A3EA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3C2D44-F121-47D6-A190-82ED0ED0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</a:t>
            </a:r>
            <a:r>
              <a:rPr lang="en-US" baseline="0" dirty="0" smtClean="0"/>
              <a:t> data is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and solve using partial derivatives.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/>
              <a:pPr>
                <a:defRPr/>
              </a:pPr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hyperlink" Target="http://www.stanford.edu/class/cs229/notes/cs229-notes8.ps" TargetMode="External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obots.ox.ac.uk/~vgg/publications/papers/russell06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obots.ox.ac.uk/~vgg/publications/papers/russell0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Hidden Variables, the EM Algorithm, and Mixtures of Gaussians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CS 543 / ECE 549 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University of Illinois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Derek Hoiem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061325" y="0"/>
            <a:ext cx="1065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02/22/11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89189" y="1435100"/>
          <a:ext cx="3754909" cy="2374900"/>
        </p:xfrm>
        <a:graphic>
          <a:graphicData uri="http://schemas.openxmlformats.org/presentationml/2006/ole">
            <p:oleObj spid="_x0000_s318466" name="Equation" r:id="rId3" imgW="1485720" imgH="939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12020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84389" y="1511300"/>
            <a:ext cx="228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7189" y="12827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471283" y="1778794"/>
            <a:ext cx="37941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89189" y="1295400"/>
          <a:ext cx="3493872" cy="2209800"/>
        </p:xfrm>
        <a:graphic>
          <a:graphicData uri="http://schemas.openxmlformats.org/presentationml/2006/ole">
            <p:oleObj spid="_x0000_s317442" name="Equation" r:id="rId4" imgW="1485720" imgH="939600" progId="Equation.3">
              <p:embed/>
            </p:oleObj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3581400"/>
            <a:ext cx="8839200" cy="2971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8847" y="3669268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Gaussian Distribution</a:t>
            </a:r>
            <a:endParaRPr lang="en-US" sz="2400" dirty="0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1752600" y="4114800"/>
          <a:ext cx="5562600" cy="1123950"/>
        </p:xfrm>
        <a:graphic>
          <a:graphicData uri="http://schemas.openxmlformats.org/presentationml/2006/ole">
            <p:oleObj spid="_x0000_s317444" name="Equation" r:id="rId5" imgW="25146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89189" y="1295400"/>
          <a:ext cx="3493872" cy="2209800"/>
        </p:xfrm>
        <a:graphic>
          <a:graphicData uri="http://schemas.openxmlformats.org/presentationml/2006/ole">
            <p:oleObj spid="_x0000_s319490" name="Equation" r:id="rId3" imgW="1485720" imgH="939600" progId="Equation.3">
              <p:embed/>
            </p:oleObj>
          </a:graphicData>
        </a:graphic>
      </p:graphicFrame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1752600" y="4114800"/>
          <a:ext cx="5562600" cy="1123950"/>
        </p:xfrm>
        <a:graphic>
          <a:graphicData uri="http://schemas.openxmlformats.org/presentationml/2006/ole">
            <p:oleObj spid="_x0000_s319491" name="Equation" r:id="rId4" imgW="2514600" imgH="507960" progId="Equation.3">
              <p:embed/>
            </p:oleObj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3581400"/>
            <a:ext cx="8839200" cy="2971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8847" y="3669268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Gaussian Distribution</a:t>
            </a:r>
            <a:endParaRPr lang="en-US" sz="2400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2085975" y="5354638"/>
          <a:ext cx="1770063" cy="928687"/>
        </p:xfrm>
        <a:graphic>
          <a:graphicData uri="http://schemas.openxmlformats.org/presentationml/2006/ole">
            <p:oleObj spid="_x0000_s319492" name="Equation" r:id="rId5" imgW="799920" imgH="419040" progId="Equation.3">
              <p:embed/>
            </p:oleObj>
          </a:graphicData>
        </a:graphic>
      </p:graphicFrame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4495800" y="5397500"/>
          <a:ext cx="2836863" cy="927100"/>
        </p:xfrm>
        <a:graphic>
          <a:graphicData uri="http://schemas.openxmlformats.org/presentationml/2006/ole">
            <p:oleObj spid="_x0000_s319493" name="Equation" r:id="rId6" imgW="1282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7837"/>
            <a:ext cx="8229600" cy="3840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mu_fg = mean(im(labels))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mu_fg = 0.6012</a:t>
            </a:r>
          </a:p>
          <a:p>
            <a:pPr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sigma_fg = sqrt(mean((im(labels)-mu_fg).^2))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sigma_fg = 0.1007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mu_bg = mean(im(~labels))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mu_bg = 0.4007</a:t>
            </a:r>
          </a:p>
          <a:p>
            <a:pPr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sigma_bg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(mean((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(~labels)-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mu_bg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).^2))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sigma_bg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0.1007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mean(labels(:));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9969" name="Picture 1" descr="C:\Users\Hoiem\Documents\Classes\Spring11 - Computer Vision\demos\EM\figure_ground_1_lab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066800"/>
            <a:ext cx="1295400" cy="1295400"/>
          </a:xfrm>
          <a:prstGeom prst="rect">
            <a:avLst/>
          </a:prstGeom>
          <a:noFill/>
        </p:spPr>
      </p:pic>
      <p:pic>
        <p:nvPicPr>
          <p:cNvPr id="339970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066800"/>
            <a:ext cx="1295400" cy="1295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81800" y="2362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362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60020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mu=0.6, sigma=0.1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mu=0.4, sigma=0.1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2192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used to Generate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391400" cy="3124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 	</a:t>
            </a:r>
          </a:p>
          <a:p>
            <a:pPr marL="514350" indent="-514350">
              <a:buNone/>
            </a:pPr>
            <a:r>
              <a:rPr lang="en-US" sz="2400" dirty="0" smtClean="0"/>
              <a:t>2.	Once we have modeled the </a:t>
            </a:r>
            <a:r>
              <a:rPr lang="en-US" sz="2400" dirty="0" err="1" smtClean="0"/>
              <a:t>fg</a:t>
            </a:r>
            <a:r>
              <a:rPr lang="en-US" sz="2400" dirty="0" smtClean="0"/>
              <a:t>/</a:t>
            </a:r>
            <a:r>
              <a:rPr lang="en-US" sz="2400" dirty="0" err="1" smtClean="0"/>
              <a:t>bg</a:t>
            </a:r>
            <a:r>
              <a:rPr lang="en-US" sz="2400" dirty="0" smtClean="0"/>
              <a:t> appearance, how do we compute the likelihood that a pixel is foreground?</a:t>
            </a:r>
          </a:p>
          <a:p>
            <a:endParaRPr lang="en-US" sz="2400" dirty="0" smtClean="0"/>
          </a:p>
        </p:txBody>
      </p:sp>
      <p:pic>
        <p:nvPicPr>
          <p:cNvPr id="12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370" y="4237570"/>
            <a:ext cx="2391830" cy="239183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2895600" y="56388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54102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Foreground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8768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562600" y="46482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Compute the likelihood that a particular model generated a sample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or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762000" y="2667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515815" y="2842968"/>
          <a:ext cx="2417763" cy="539750"/>
        </p:xfrm>
        <a:graphic>
          <a:graphicData uri="http://schemas.openxmlformats.org/presentationml/2006/ole">
            <p:oleObj spid="_x0000_s330754" name="Equation" r:id="rId3" imgW="1028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Compute the likelihood that a particular model generated a sample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or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762000" y="2667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508000" y="2640013"/>
          <a:ext cx="5283200" cy="1017587"/>
        </p:xfrm>
        <a:graphic>
          <a:graphicData uri="http://schemas.openxmlformats.org/presentationml/2006/ole">
            <p:oleObj spid="_x0000_s331778" name="Equation" r:id="rId3" imgW="2247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Compute the likelihood that a particular model generated a sample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or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762000" y="2667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508000" y="2640013"/>
          <a:ext cx="5283200" cy="1017587"/>
        </p:xfrm>
        <a:graphic>
          <a:graphicData uri="http://schemas.openxmlformats.org/presentationml/2006/ole">
            <p:oleObj spid="_x0000_s332802" name="Equation" r:id="rId3" imgW="2247840" imgH="431640" progId="Equation.3">
              <p:embed/>
            </p:oleObj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2949575" y="3886200"/>
          <a:ext cx="3222625" cy="1255713"/>
        </p:xfrm>
        <a:graphic>
          <a:graphicData uri="http://schemas.openxmlformats.org/presentationml/2006/ole">
            <p:oleObj spid="_x0000_s332803" name="Equation" r:id="rId4" imgW="13716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Compute the likelihood that a particular model generated a sample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or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762000" y="2667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508000" y="2640013"/>
          <a:ext cx="5283200" cy="1017587"/>
        </p:xfrm>
        <a:graphic>
          <a:graphicData uri="http://schemas.openxmlformats.org/presentationml/2006/ole">
            <p:oleObj spid="_x0000_s333826" name="Equation" r:id="rId3" imgW="2247840" imgH="431640" progId="Equation.3">
              <p:embed/>
            </p:oleObj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2897188" y="5373688"/>
          <a:ext cx="5103812" cy="1255712"/>
        </p:xfrm>
        <a:graphic>
          <a:graphicData uri="http://schemas.openxmlformats.org/presentationml/2006/ole">
            <p:oleObj spid="_x0000_s333827" name="Equation" r:id="rId4" imgW="2171520" imgH="533160" progId="Equation.3">
              <p:embed/>
            </p:oleObj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2949575" y="3886200"/>
          <a:ext cx="3222625" cy="1255713"/>
        </p:xfrm>
        <a:graphic>
          <a:graphicData uri="http://schemas.openxmlformats.org/presentationml/2006/ole">
            <p:oleObj spid="_x0000_s333829" name="Equation" r:id="rId5" imgW="13716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Inference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017837"/>
            <a:ext cx="8686800" cy="3230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pfg = 0.5;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px_fg = normpdf(im, mu_fg, sigma_fg);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px_bg = normpdf(im, mu_bg, sigma_bg);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&gt;&gt; pfg_x = px_fg*pfg ./ (px_fg*pfg + px_bg*(1-pfg));</a:t>
            </a:r>
          </a:p>
        </p:txBody>
      </p:sp>
      <p:pic>
        <p:nvPicPr>
          <p:cNvPr id="6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066800"/>
            <a:ext cx="1295400" cy="1295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0" y="2362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28600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mu=0.6, sigma=0.1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mu=0.4, sigma=0.1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9812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Parameters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7077" y="63362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fg</a:t>
            </a:r>
            <a:r>
              <a:rPr lang="en-US" dirty="0" smtClean="0"/>
              <a:t> | </a:t>
            </a:r>
            <a:r>
              <a:rPr lang="en-US" dirty="0" err="1" smtClean="0"/>
              <a:t>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0995" name="Picture 3" descr="C:\Users\Hoiem\Documents\Classes\Spring11 - Computer Vision\demos\EM\figure_ground_1_pf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 is graded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= 93, Median = 98</a:t>
            </a:r>
          </a:p>
          <a:p>
            <a:endParaRPr lang="en-US" dirty="0" smtClean="0"/>
          </a:p>
          <a:p>
            <a:r>
              <a:rPr lang="en-US" dirty="0" smtClean="0"/>
              <a:t>A few comments</a:t>
            </a:r>
          </a:p>
          <a:p>
            <a:pPr lvl="1"/>
            <a:r>
              <a:rPr lang="en-US" dirty="0" smtClean="0"/>
              <a:t>Diffuse component for estimating light color</a:t>
            </a:r>
          </a:p>
          <a:p>
            <a:pPr lvl="1"/>
            <a:r>
              <a:rPr lang="en-US" dirty="0" smtClean="0"/>
              <a:t>Make sure to choose an appropriate size filter</a:t>
            </a:r>
          </a:p>
          <a:p>
            <a:pPr lvl="1"/>
            <a:r>
              <a:rPr lang="en-US" dirty="0" smtClean="0"/>
              <a:t>Comparing frequencies for images at multiple scales</a:t>
            </a:r>
          </a:p>
          <a:p>
            <a:pPr lvl="1"/>
            <a:r>
              <a:rPr lang="en-US" dirty="0" smtClean="0"/>
              <a:t>Wide variety of interesting apps</a:t>
            </a:r>
          </a:p>
          <a:p>
            <a:pPr lvl="2"/>
            <a:r>
              <a:rPr lang="en-US" dirty="0" smtClean="0"/>
              <a:t>Maybe some would make good final project?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Hidden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391400" cy="3124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3.	How can we get both labels and appearance models at once?</a:t>
            </a:r>
          </a:p>
          <a:p>
            <a:endParaRPr lang="en-US" sz="2400" dirty="0" smtClean="0"/>
          </a:p>
        </p:txBody>
      </p:sp>
      <p:pic>
        <p:nvPicPr>
          <p:cNvPr id="12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370" y="4237570"/>
            <a:ext cx="2391830" cy="239183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2895600" y="56388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54102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Foreground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8768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562600" y="46482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Gaussians</a:t>
            </a:r>
            <a:endParaRPr lang="en-US" dirty="0"/>
          </a:p>
        </p:txBody>
      </p:sp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3962400" y="5295900"/>
          <a:ext cx="4635500" cy="1181100"/>
        </p:xfrm>
        <a:graphic>
          <a:graphicData uri="http://schemas.openxmlformats.org/presentationml/2006/ole">
            <p:oleObj spid="_x0000_s335874" name="Equation" r:id="rId3" imgW="2095200" imgH="533160" progId="Equation.3">
              <p:embed/>
            </p:oleObj>
          </a:graphicData>
        </a:graphic>
      </p:graphicFrame>
      <p:graphicFrame>
        <p:nvGraphicFramePr>
          <p:cNvPr id="335875" name="Object 3"/>
          <p:cNvGraphicFramePr>
            <a:graphicFrameLocks noChangeAspect="1"/>
          </p:cNvGraphicFramePr>
          <p:nvPr/>
        </p:nvGraphicFramePr>
        <p:xfrm>
          <a:off x="990600" y="3886200"/>
          <a:ext cx="6799263" cy="561975"/>
        </p:xfrm>
        <a:graphic>
          <a:graphicData uri="http://schemas.openxmlformats.org/presentationml/2006/ole">
            <p:oleObj spid="_x0000_s335875" name="Equation" r:id="rId4" imgW="3073320" imgH="253800" progId="Equation.3">
              <p:embed/>
            </p:oleObj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3956540" y="4648200"/>
          <a:ext cx="4241800" cy="561975"/>
        </p:xfrm>
        <a:graphic>
          <a:graphicData uri="http://schemas.openxmlformats.org/presentationml/2006/ole">
            <p:oleObj spid="_x0000_s335876" name="Equation" r:id="rId5" imgW="1917360" imgH="2538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7620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mixture component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182394" y="1218406"/>
            <a:ext cx="685800" cy="534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1371600" y="1905000"/>
          <a:ext cx="6180137" cy="787400"/>
        </p:xfrm>
        <a:graphic>
          <a:graphicData uri="http://schemas.openxmlformats.org/presentationml/2006/ole">
            <p:oleObj spid="_x0000_s335877" name="Equation" r:id="rId6" imgW="2793960" imgH="355320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H="1">
            <a:off x="2819400" y="17526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11430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prior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1062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 model parameters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905000" y="17526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057400" y="16002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Gaussians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With enough components, can represent any probability density function</a:t>
            </a:r>
          </a:p>
          <a:p>
            <a:pPr lvl="1"/>
            <a:r>
              <a:rPr lang="en-US" dirty="0" smtClean="0"/>
              <a:t>Widely used as general purpose pdf estimator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with Mixture of Gaussians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Pixels come from one of several Gaussian components</a:t>
            </a:r>
          </a:p>
          <a:p>
            <a:pPr lvl="1"/>
            <a:r>
              <a:rPr lang="en-US" dirty="0" smtClean="0"/>
              <a:t>We don’t know which pixels come from which components</a:t>
            </a:r>
          </a:p>
          <a:p>
            <a:pPr lvl="1"/>
            <a:r>
              <a:rPr lang="en-US" dirty="0" smtClean="0"/>
              <a:t>We don’t know the parameters for the components</a:t>
            </a:r>
          </a:p>
        </p:txBody>
      </p:sp>
      <p:pic>
        <p:nvPicPr>
          <p:cNvPr id="19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probability of each hidden variable given the current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new parameters for each model, weighted by likelihood of hidden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2-3 until convergence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Gaussians: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likelihood of hidden variables for current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new parameters for each model, weighted by likelihood </a:t>
            </a:r>
            <a:endParaRPr lang="en-US" dirty="0"/>
          </a:p>
        </p:txBody>
      </p:sp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1838325" y="3200400"/>
          <a:ext cx="4984750" cy="628650"/>
        </p:xfrm>
        <a:graphic>
          <a:graphicData uri="http://schemas.openxmlformats.org/presentationml/2006/ole">
            <p:oleObj spid="_x0000_s329730" name="Equation" r:id="rId3" imgW="2120760" imgH="266400" progId="Equation.3">
              <p:embed/>
            </p:oleObj>
          </a:graphicData>
        </a:graphic>
      </p:graphicFrame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146050" y="5615832"/>
          <a:ext cx="2520950" cy="856406"/>
        </p:xfrm>
        <a:graphic>
          <a:graphicData uri="http://schemas.openxmlformats.org/presentationml/2006/ole">
            <p:oleObj spid="_x0000_s329731" name="Equation" r:id="rId4" imgW="1574640" imgH="533160" progId="Equation.3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3146425" y="5603875"/>
          <a:ext cx="3535363" cy="885825"/>
        </p:xfrm>
        <a:graphic>
          <a:graphicData uri="http://schemas.openxmlformats.org/presentationml/2006/ole">
            <p:oleObj spid="_x0000_s329732" name="Equation" r:id="rId5" imgW="2133360" imgH="533160" progId="Equation.3">
              <p:embed/>
            </p:oleObj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7280275" y="5503863"/>
          <a:ext cx="1587500" cy="790575"/>
        </p:xfrm>
        <a:graphic>
          <a:graphicData uri="http://schemas.openxmlformats.org/presentationml/2006/ole">
            <p:oleObj spid="_x0000_s329733" name="Equation" r:id="rId6" imgW="101592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Maximization (EM) Algorithm</a:t>
            </a:r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2895600" y="1524000"/>
          <a:ext cx="4327525" cy="1079500"/>
        </p:xfrm>
        <a:graphic>
          <a:graphicData uri="http://schemas.openxmlformats.org/presentationml/2006/ole">
            <p:oleObj spid="_x0000_s354308" name="Equation" r:id="rId3" imgW="184140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9125" y="1752600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Goal: 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3276600" y="5105400"/>
          <a:ext cx="2863850" cy="509588"/>
        </p:xfrm>
        <a:graphic>
          <a:graphicData uri="http://schemas.openxmlformats.org/presentationml/2006/ole">
            <p:oleObj spid="_x0000_s354309" name="Equation" r:id="rId4" imgW="1218960" imgH="215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0400" y="4572000"/>
            <a:ext cx="279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Jensen’s Inequality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971800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 of sums </a:t>
            </a:r>
            <a:r>
              <a:rPr lang="en-US" sz="2400" dirty="0" smtClean="0">
                <a:sym typeface="Wingdings" pitchFamily="2" charset="2"/>
              </a:rPr>
              <a:t>is i</a:t>
            </a:r>
            <a:r>
              <a:rPr lang="en-US" sz="2400" dirty="0" smtClean="0"/>
              <a:t>ntractable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5257800" y="25908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6488668"/>
            <a:ext cx="766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here for proof: </a:t>
            </a:r>
            <a:r>
              <a:rPr lang="en-US" dirty="0" smtClean="0">
                <a:hlinkClick r:id="rId5"/>
              </a:rPr>
              <a:t>www.stanford.edu/class/cs229/notes/cs229-notes8.ps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5791200"/>
            <a:ext cx="478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dirty="0" smtClean="0"/>
              <a:t>or concave </a:t>
            </a:r>
            <a:r>
              <a:rPr lang="en-US" sz="2000" dirty="0" err="1" smtClean="0"/>
              <a:t>funcions</a:t>
            </a:r>
            <a:r>
              <a:rPr lang="en-US" sz="2000" dirty="0" smtClean="0"/>
              <a:t>, such as f(x)=log(x)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Maximization (EM)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513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E-step: compute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M-step: solve</a:t>
            </a:r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143000" y="3017837"/>
          <a:ext cx="7612063" cy="809625"/>
        </p:xfrm>
        <a:graphic>
          <a:graphicData uri="http://schemas.openxmlformats.org/presentationml/2006/ole">
            <p:oleObj spid="_x0000_s334850" name="Equation" r:id="rId3" imgW="3238200" imgH="342720" progId="Equation.3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1549400" y="5380037"/>
          <a:ext cx="6299200" cy="809625"/>
        </p:xfrm>
        <a:graphic>
          <a:graphicData uri="http://schemas.openxmlformats.org/presentationml/2006/ole">
            <p:oleObj spid="_x0000_s334852" name="Equation" r:id="rId4" imgW="2679480" imgH="34272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667000" y="1066800"/>
          <a:ext cx="4327525" cy="1079500"/>
        </p:xfrm>
        <a:graphic>
          <a:graphicData uri="http://schemas.openxmlformats.org/presentationml/2006/ole">
            <p:oleObj spid="_x0000_s334855" name="Equation" r:id="rId5" imgW="1841400" imgH="4572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60525" y="1295400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Goal: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EM for Mixture of Gaussians (on board)</a:t>
            </a:r>
            <a:endParaRPr lang="en-US" sz="2800" dirty="0"/>
          </a:p>
        </p:txBody>
      </p:sp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5029200" y="533400"/>
          <a:ext cx="3227388" cy="753902"/>
        </p:xfrm>
        <a:graphic>
          <a:graphicData uri="http://schemas.openxmlformats.org/presentationml/2006/ole">
            <p:oleObj spid="_x0000_s350210" name="Equation" r:id="rId3" imgW="2286000" imgH="533160" progId="Equation.3">
              <p:embed/>
            </p:oleObj>
          </a:graphicData>
        </a:graphic>
      </p:graphicFrame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941388" y="726830"/>
          <a:ext cx="4038600" cy="514551"/>
        </p:xfrm>
        <a:graphic>
          <a:graphicData uri="http://schemas.openxmlformats.org/presentationml/2006/ole">
            <p:oleObj spid="_x0000_s350211" name="Equation" r:id="rId4" imgW="2793960" imgH="355320" progId="Equation.3">
              <p:embed/>
            </p:oleObj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343400" cy="513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E-step: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M-step: </a:t>
            </a:r>
            <a:endParaRPr lang="en-US" sz="2400" dirty="0"/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057393" y="1447800"/>
          <a:ext cx="6432787" cy="684199"/>
        </p:xfrm>
        <a:graphic>
          <a:graphicData uri="http://schemas.openxmlformats.org/presentationml/2006/ole">
            <p:oleObj spid="_x0000_s350212" name="Equation" r:id="rId5" imgW="3238200" imgH="342720" progId="Equation.3">
              <p:embed/>
            </p:oleObj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2133591" y="2286000"/>
          <a:ext cx="5153006" cy="662305"/>
        </p:xfrm>
        <a:graphic>
          <a:graphicData uri="http://schemas.openxmlformats.org/presentationml/2006/ole">
            <p:oleObj spid="_x0000_s350213" name="Equation" r:id="rId6" imgW="2679480" imgH="34272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971800"/>
            <a:ext cx="91440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EM for Mixture of Gaussians (on board)</a:t>
            </a:r>
            <a:endParaRPr lang="en-US" sz="2800" dirty="0"/>
          </a:p>
        </p:txBody>
      </p:sp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5029200" y="533400"/>
          <a:ext cx="3227388" cy="753902"/>
        </p:xfrm>
        <a:graphic>
          <a:graphicData uri="http://schemas.openxmlformats.org/presentationml/2006/ole">
            <p:oleObj spid="_x0000_s353282" name="Equation" r:id="rId3" imgW="2286000" imgH="533160" progId="Equation.3">
              <p:embed/>
            </p:oleObj>
          </a:graphicData>
        </a:graphic>
      </p:graphicFrame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941388" y="726830"/>
          <a:ext cx="4038600" cy="514551"/>
        </p:xfrm>
        <a:graphic>
          <a:graphicData uri="http://schemas.openxmlformats.org/presentationml/2006/ole">
            <p:oleObj spid="_x0000_s353283" name="Equation" r:id="rId4" imgW="2793960" imgH="355320" progId="Equation.3">
              <p:embed/>
            </p:oleObj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343400" cy="513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E-step: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M-step: </a:t>
            </a:r>
            <a:endParaRPr lang="en-US" sz="2400" dirty="0"/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057393" y="1447800"/>
          <a:ext cx="6432787" cy="684199"/>
        </p:xfrm>
        <a:graphic>
          <a:graphicData uri="http://schemas.openxmlformats.org/presentationml/2006/ole">
            <p:oleObj spid="_x0000_s353284" name="Equation" r:id="rId5" imgW="3238200" imgH="342720" progId="Equation.3">
              <p:embed/>
            </p:oleObj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2133591" y="2286000"/>
          <a:ext cx="5153006" cy="662305"/>
        </p:xfrm>
        <a:graphic>
          <a:graphicData uri="http://schemas.openxmlformats.org/presentationml/2006/ole">
            <p:oleObj spid="_x0000_s353285" name="Equation" r:id="rId6" imgW="2679480" imgH="342720" progId="Equation.3">
              <p:embed/>
            </p:oleObj>
          </a:graphicData>
        </a:graphic>
      </p:graphicFrame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1752600" y="4724400"/>
          <a:ext cx="4984750" cy="628650"/>
        </p:xfrm>
        <a:graphic>
          <a:graphicData uri="http://schemas.openxmlformats.org/presentationml/2006/ole">
            <p:oleObj spid="_x0000_s353286" name="Equation" r:id="rId7" imgW="2120760" imgH="266400" progId="Equation.3">
              <p:embed/>
            </p:oleObj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28600" y="5638800"/>
          <a:ext cx="2520950" cy="855663"/>
        </p:xfrm>
        <a:graphic>
          <a:graphicData uri="http://schemas.openxmlformats.org/presentationml/2006/ole">
            <p:oleObj spid="_x0000_s353287" name="Equation" r:id="rId8" imgW="1574640" imgH="533160" progId="Equation.3">
              <p:embed/>
            </p:oleObj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146425" y="5603875"/>
          <a:ext cx="3535363" cy="885825"/>
        </p:xfrm>
        <a:graphic>
          <a:graphicData uri="http://schemas.openxmlformats.org/presentationml/2006/ole">
            <p:oleObj spid="_x0000_s353288" name="Equation" r:id="rId9" imgW="2133360" imgH="533160" progId="Equation.3">
              <p:embed/>
            </p:oleObj>
          </a:graphicData>
        </a:graphic>
      </p:graphicFrame>
      <p:graphicFrame>
        <p:nvGraphicFramePr>
          <p:cNvPr id="353289" name="Object 9"/>
          <p:cNvGraphicFramePr>
            <a:graphicFrameLocks noChangeAspect="1"/>
          </p:cNvGraphicFramePr>
          <p:nvPr/>
        </p:nvGraphicFramePr>
        <p:xfrm>
          <a:off x="7280275" y="5503863"/>
          <a:ext cx="1587500" cy="790575"/>
        </p:xfrm>
        <a:graphic>
          <a:graphicData uri="http://schemas.openxmlformats.org/presentationml/2006/ole">
            <p:oleObj spid="_x0000_s353289" name="Equation" r:id="rId10" imgW="101592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HW 1: Estimating Camera/Building Height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101828"/>
          <a:ext cx="7842199" cy="575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Maximizes a lower bound on the data likelihood at each iteration</a:t>
            </a:r>
          </a:p>
          <a:p>
            <a:endParaRPr lang="en-US" dirty="0" smtClean="0"/>
          </a:p>
          <a:p>
            <a:r>
              <a:rPr lang="en-US" dirty="0" smtClean="0"/>
              <a:t>Each step increases the data likelihood</a:t>
            </a:r>
          </a:p>
          <a:p>
            <a:pPr lvl="1"/>
            <a:r>
              <a:rPr lang="en-US" dirty="0" smtClean="0"/>
              <a:t>Converges to </a:t>
            </a:r>
            <a:r>
              <a:rPr lang="en-US" i="1" dirty="0" smtClean="0"/>
              <a:t>local maximum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tricks to derivation</a:t>
            </a:r>
          </a:p>
          <a:p>
            <a:pPr lvl="1"/>
            <a:r>
              <a:rPr lang="en-US" dirty="0" smtClean="0"/>
              <a:t>Find terms that sum or integrate to 1</a:t>
            </a:r>
          </a:p>
          <a:p>
            <a:pPr lvl="1"/>
            <a:r>
              <a:rPr lang="en-US" dirty="0" smtClean="0"/>
              <a:t>Lagrange multiplier to deal with constraints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Mixture of Gaussian demo</a:t>
            </a:r>
          </a:p>
          <a:p>
            <a:endParaRPr lang="en-US" dirty="0" smtClean="0"/>
          </a:p>
          <a:p>
            <a:r>
              <a:rPr lang="en-US" dirty="0" smtClean="0"/>
              <a:t>Simple segmentation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“Hard 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as EM except compute z* as most likely values for hidden variables</a:t>
            </a:r>
          </a:p>
          <a:p>
            <a:endParaRPr lang="en-US" dirty="0" smtClean="0"/>
          </a:p>
          <a:p>
            <a:r>
              <a:rPr lang="en-US" dirty="0" smtClean="0"/>
              <a:t>K-means is an example</a:t>
            </a:r>
          </a:p>
          <a:p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Simpler: can be applied when cannot derive EM</a:t>
            </a:r>
          </a:p>
          <a:p>
            <a:pPr lvl="1"/>
            <a:r>
              <a:rPr lang="en-US" dirty="0" smtClean="0"/>
              <a:t>Sometimes works better if you want to make hard predictions at the end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Generally, pdf parameters are not as accurate as 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Problems: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667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You want to train an algorithm to predict whether a photograph is attractive.  You collect annotations from Mechanical Turk.  Some annotators try to give accurate ratings, but others answer randomly.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Challenge: Determine which people to trust and the average rating by accurate annotators.</a:t>
            </a:r>
            <a:endParaRPr lang="en-US" dirty="0"/>
          </a:p>
        </p:txBody>
      </p:sp>
      <p:pic>
        <p:nvPicPr>
          <p:cNvPr id="337922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657600"/>
            <a:ext cx="4762500" cy="3171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29400" y="6581001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Photo: Jam343 (</a:t>
            </a:r>
            <a:r>
              <a:rPr lang="en-US" sz="1200" dirty="0" err="1" smtClean="0"/>
              <a:t>Flickr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1" y="39624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Annotator Ratings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Data Problems: Object Discovery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4383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	You have a collection of images and have extracted regions from them.  Each is represented by a histogram of “visual words”.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Challenge: Discover frequently occurring object categories, without pre-trained appearance models.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87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http://www.robots.ox.ac.uk/~vgg/publications/papers/russell06.pdf</a:t>
            </a:r>
            <a:endParaRPr lang="en-US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8210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1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6579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57150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is number of elements in 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MRFs and Graph-cut Segmentation</a:t>
            </a:r>
            <a:endParaRPr lang="en-US" dirty="0"/>
          </a:p>
        </p:txBody>
      </p:sp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73732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Outlier Detection</a:t>
            </a:r>
          </a:p>
          <a:p>
            <a:pPr lvl="1"/>
            <a:r>
              <a:rPr lang="en-US" dirty="0" smtClean="0"/>
              <a:t>You expect that some of the data are valid points and some are outliers but…</a:t>
            </a:r>
          </a:p>
          <a:p>
            <a:pPr lvl="1"/>
            <a:r>
              <a:rPr lang="en-US" dirty="0" smtClean="0"/>
              <a:t>You don’t know which are inliers</a:t>
            </a:r>
          </a:p>
          <a:p>
            <a:pPr lvl="1"/>
            <a:r>
              <a:rPr lang="en-US" dirty="0" smtClean="0"/>
              <a:t>You don’t know the parameters of the distribution of inliers</a:t>
            </a:r>
          </a:p>
          <a:p>
            <a:endParaRPr lang="en-US" dirty="0" smtClean="0"/>
          </a:p>
          <a:p>
            <a:r>
              <a:rPr lang="en-US" dirty="0" smtClean="0"/>
              <a:t>Modeling probability densities</a:t>
            </a:r>
          </a:p>
          <a:p>
            <a:pPr lvl="1"/>
            <a:r>
              <a:rPr lang="en-US" dirty="0" smtClean="0"/>
              <a:t>You expect that most of the colors within a region come from one of a few normally distributed sources but…</a:t>
            </a:r>
          </a:p>
          <a:p>
            <a:pPr lvl="1"/>
            <a:r>
              <a:rPr lang="en-US" dirty="0" smtClean="0"/>
              <a:t>You don’t know which source each pixel comes from</a:t>
            </a:r>
          </a:p>
          <a:p>
            <a:pPr lvl="1"/>
            <a:r>
              <a:rPr lang="en-US" dirty="0" smtClean="0"/>
              <a:t>You don’t know the Gaussian means or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Discovering patterns or “topics”</a:t>
            </a:r>
          </a:p>
          <a:p>
            <a:pPr lvl="1"/>
            <a:r>
              <a:rPr lang="en-US" dirty="0" smtClean="0"/>
              <a:t>You expect that there are some re-</a:t>
            </a:r>
            <a:r>
              <a:rPr lang="en-US" dirty="0" err="1" smtClean="0"/>
              <a:t>occuring</a:t>
            </a:r>
            <a:r>
              <a:rPr lang="en-US" dirty="0" smtClean="0"/>
              <a:t> “topics” of </a:t>
            </a:r>
            <a:r>
              <a:rPr lang="en-US" dirty="0" err="1" smtClean="0"/>
              <a:t>codewords</a:t>
            </a:r>
            <a:r>
              <a:rPr lang="en-US" dirty="0" smtClean="0"/>
              <a:t> within an image collection.  You want to…</a:t>
            </a:r>
          </a:p>
          <a:p>
            <a:pPr lvl="1"/>
            <a:r>
              <a:rPr lang="en-US" dirty="0" smtClean="0"/>
              <a:t>Figure out the frequency of each codeword within each topic</a:t>
            </a:r>
          </a:p>
          <a:p>
            <a:pPr lvl="1"/>
            <a:r>
              <a:rPr lang="en-US" dirty="0" smtClean="0"/>
              <a:t>Figure out which topic each image belongs to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examples of foreground and background</a:t>
            </a:r>
          </a:p>
          <a:p>
            <a:pPr marL="914400" lvl="1" indent="-514350"/>
            <a:r>
              <a:rPr lang="en-US" dirty="0" smtClean="0"/>
              <a:t>Estimate distribution parameters</a:t>
            </a:r>
          </a:p>
          <a:p>
            <a:pPr marL="914400" lvl="1" indent="-514350"/>
            <a:r>
              <a:rPr lang="en-US" dirty="0" smtClean="0"/>
              <a:t>Perform inference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Knowing that foreground and background are “normally distributed”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initial estimate, but no good knowledge of foreground and background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 of Missing Data Problems</a:t>
            </a:r>
          </a:p>
          <a:p>
            <a:pPr lvl="1"/>
            <a:r>
              <a:rPr lang="en-US" dirty="0" smtClean="0"/>
              <a:t>Detecting outliers</a:t>
            </a:r>
          </a:p>
          <a:p>
            <a:pPr lvl="1"/>
            <a:r>
              <a:rPr lang="en-US" dirty="0" smtClean="0"/>
              <a:t>Latent topic models (HW 2, problem 3)</a:t>
            </a:r>
          </a:p>
          <a:p>
            <a:pPr lvl="1"/>
            <a:r>
              <a:rPr lang="en-US" dirty="0" smtClean="0"/>
              <a:t>Segmentation (HW 2, problem 4)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Maximum Likelihood Estimation</a:t>
            </a:r>
          </a:p>
          <a:p>
            <a:pPr lvl="1"/>
            <a:r>
              <a:rPr lang="en-US" dirty="0" smtClean="0"/>
              <a:t>Probabilistic Inference</a:t>
            </a:r>
          </a:p>
          <a:p>
            <a:endParaRPr lang="en-US" dirty="0" smtClean="0"/>
          </a:p>
          <a:p>
            <a:r>
              <a:rPr lang="en-US" dirty="0" smtClean="0"/>
              <a:t>Dealing with “Hidden” Variables</a:t>
            </a:r>
          </a:p>
          <a:p>
            <a:pPr lvl="1"/>
            <a:r>
              <a:rPr lang="en-US" dirty="0" smtClean="0"/>
              <a:t>EM algorithm, Mixture of Gaussians</a:t>
            </a:r>
          </a:p>
          <a:p>
            <a:pPr lvl="1"/>
            <a:r>
              <a:rPr lang="en-US" dirty="0" smtClean="0"/>
              <a:t>Hard 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Problems: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667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You want to train an algorithm to predict whether a photograph is attractive.  You collect annotations from Mechanical Turk.  Some annotators try to give accurate ratings, but others answer randomly.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Challenge: Determine which people to trust and the average rating by accurate annotators.</a:t>
            </a:r>
            <a:endParaRPr lang="en-US" dirty="0"/>
          </a:p>
        </p:txBody>
      </p:sp>
      <p:pic>
        <p:nvPicPr>
          <p:cNvPr id="337922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657600"/>
            <a:ext cx="4762500" cy="3171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29400" y="6581001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Photo: Jam343 (</a:t>
            </a:r>
            <a:r>
              <a:rPr lang="en-US" sz="1200" dirty="0" err="1" smtClean="0"/>
              <a:t>Flickr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1" y="39624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Annotator Ratings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Data Problems: Object Discovery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4383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	You have a collection of images and have extracted regions from them.  Each is represented by a histogram of “visual words”.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Challenge: Discover frequently occurring object categories, without pre-trained appearance models.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87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http://www.robots.ox.ac.uk/~vgg/publications/papers/russell06.pdf</a:t>
            </a:r>
            <a:endParaRPr lang="en-US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8210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Data Problems: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848600" cy="28193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You are given an image and want to assign foreground/background pixels.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Challenge: Segment the image into figure and ground without knowing what the foreground looks like in advance.</a:t>
            </a:r>
            <a:endParaRPr lang="en-US" dirty="0"/>
          </a:p>
        </p:txBody>
      </p:sp>
      <p:pic>
        <p:nvPicPr>
          <p:cNvPr id="324610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370" y="3810000"/>
            <a:ext cx="2819400" cy="28194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018370" y="53340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8170" y="51054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Foreground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99770" y="60198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990170" y="57912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Data Problems: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391400" cy="3124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Challenge: Segment the image into figure and ground without knowing what the foreground looks like in advance.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Three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we had labels, how could we model the appearance of foreground and background?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we have modeled the </a:t>
            </a:r>
            <a:r>
              <a:rPr lang="en-US" dirty="0" err="1" smtClean="0"/>
              <a:t>fg</a:t>
            </a:r>
            <a:r>
              <a:rPr lang="en-US" dirty="0" smtClean="0"/>
              <a:t>/</a:t>
            </a:r>
            <a:r>
              <a:rPr lang="en-US" dirty="0" err="1" smtClean="0"/>
              <a:t>bg</a:t>
            </a:r>
            <a:r>
              <a:rPr lang="en-US" dirty="0" smtClean="0"/>
              <a:t> appearance, how do we compute the likelihood that a pixel is foreground?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can we get both labels and appearance models at once?</a:t>
            </a:r>
          </a:p>
          <a:p>
            <a:endParaRPr lang="en-US" dirty="0" smtClean="0"/>
          </a:p>
        </p:txBody>
      </p:sp>
      <p:pic>
        <p:nvPicPr>
          <p:cNvPr id="12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370" y="4237570"/>
            <a:ext cx="2391830" cy="239183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2895600" y="56388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54102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Foreground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8768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562600" y="46482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391400" cy="3124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we had labels, how could we model the appearance of foreground and background?</a:t>
            </a:r>
          </a:p>
          <a:p>
            <a:endParaRPr lang="en-US" sz="2400" dirty="0" smtClean="0"/>
          </a:p>
        </p:txBody>
      </p:sp>
      <p:pic>
        <p:nvPicPr>
          <p:cNvPr id="12" name="Picture 2" descr="C:\Users\Hoiem\Documents\Classes\Spring11 - Computer Vision\demos\EM\figure_ground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370" y="4237570"/>
            <a:ext cx="2391830" cy="239183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2895600" y="56388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54102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Foreground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8768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562600" y="46482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48448</TotalTime>
  <Words>796</Words>
  <Application>Microsoft Office PowerPoint</Application>
  <PresentationFormat>On-screen Show (4:3)</PresentationFormat>
  <Paragraphs>251</Paragraphs>
  <Slides>38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Equation</vt:lpstr>
      <vt:lpstr>Microsoft Equation 3.0</vt:lpstr>
      <vt:lpstr>Hidden Variables, the EM Algorithm, and Mixtures of Gaussians</vt:lpstr>
      <vt:lpstr>HW 1 is graded</vt:lpstr>
      <vt:lpstr>HW 1: Estimating Camera/Building Height</vt:lpstr>
      <vt:lpstr>Today’s Class</vt:lpstr>
      <vt:lpstr>Missing Data Problems: Outliers</vt:lpstr>
      <vt:lpstr>Missing Data Problems: Object Discovery</vt:lpstr>
      <vt:lpstr>Missing Data Problems: Segmentation</vt:lpstr>
      <vt:lpstr>Missing Data Problems: Segmentation</vt:lpstr>
      <vt:lpstr>Maximum Likelihood Estimation</vt:lpstr>
      <vt:lpstr>Maximum Likelihood Estimation</vt:lpstr>
      <vt:lpstr>Maximum Likelihood Estimation</vt:lpstr>
      <vt:lpstr>Maximum Likelihood Estimation</vt:lpstr>
      <vt:lpstr>Example: MLE</vt:lpstr>
      <vt:lpstr>Probabilistic Inference</vt:lpstr>
      <vt:lpstr>Probabilistic Inference</vt:lpstr>
      <vt:lpstr>Probabilistic Inference</vt:lpstr>
      <vt:lpstr>Probabilistic Inference</vt:lpstr>
      <vt:lpstr>Probabilistic Inference</vt:lpstr>
      <vt:lpstr>Example: Inference</vt:lpstr>
      <vt:lpstr>Dealing with Hidden Variables</vt:lpstr>
      <vt:lpstr>Mixture of Gaussians</vt:lpstr>
      <vt:lpstr>Mixture of Gaussians</vt:lpstr>
      <vt:lpstr>Segmentation with Mixture of Gaussians</vt:lpstr>
      <vt:lpstr>Simple solution</vt:lpstr>
      <vt:lpstr>Mixture of Gaussians: Simple Solution</vt:lpstr>
      <vt:lpstr>Expectation Maximization (EM) Algorithm</vt:lpstr>
      <vt:lpstr>Expectation Maximization (EM) Algorithm</vt:lpstr>
      <vt:lpstr>EM for Mixture of Gaussians (on board)</vt:lpstr>
      <vt:lpstr>EM for Mixture of Gaussians (on board)</vt:lpstr>
      <vt:lpstr>EM Algorithm</vt:lpstr>
      <vt:lpstr>EM Demos</vt:lpstr>
      <vt:lpstr>“Hard EM”</vt:lpstr>
      <vt:lpstr>Missing Data Problems: Outliers</vt:lpstr>
      <vt:lpstr>Missing Data Problems: Object Discovery</vt:lpstr>
      <vt:lpstr>Slide 35</vt:lpstr>
      <vt:lpstr>Next class</vt:lpstr>
      <vt:lpstr>Missing data problems</vt:lpstr>
      <vt:lpstr>Running Example: Segmentation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Derek Hoiem</cp:lastModifiedBy>
  <cp:revision>175</cp:revision>
  <dcterms:created xsi:type="dcterms:W3CDTF">2009-12-16T02:55:56Z</dcterms:created>
  <dcterms:modified xsi:type="dcterms:W3CDTF">2011-02-24T17:41:14Z</dcterms:modified>
</cp:coreProperties>
</file>