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6"/>
  </p:notesMasterIdLst>
  <p:sldIdLst>
    <p:sldId id="270" r:id="rId2"/>
    <p:sldId id="274" r:id="rId3"/>
    <p:sldId id="262" r:id="rId4"/>
    <p:sldId id="271" r:id="rId5"/>
    <p:sldId id="259" r:id="rId6"/>
    <p:sldId id="278" r:id="rId7"/>
    <p:sldId id="279" r:id="rId8"/>
    <p:sldId id="260" r:id="rId9"/>
    <p:sldId id="257" r:id="rId10"/>
    <p:sldId id="263" r:id="rId11"/>
    <p:sldId id="258" r:id="rId12"/>
    <p:sldId id="280" r:id="rId13"/>
    <p:sldId id="281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64601F-B7E4-44ED-A0F4-6F4FD55F5643}">
          <p14:sldIdLst>
            <p14:sldId id="270"/>
            <p14:sldId id="274"/>
            <p14:sldId id="262"/>
            <p14:sldId id="271"/>
            <p14:sldId id="259"/>
            <p14:sldId id="278"/>
            <p14:sldId id="279"/>
            <p14:sldId id="260"/>
            <p14:sldId id="257"/>
            <p14:sldId id="263"/>
            <p14:sldId id="258"/>
            <p14:sldId id="280"/>
            <p14:sldId id="281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D30"/>
    <a:srgbClr val="FFCA08"/>
    <a:srgbClr val="0D1117"/>
    <a:srgbClr val="BCBFC6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C108C-308A-4B29-A925-3CD8A530A89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B0585-BE9D-4DA2-B099-252C71E42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55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71D10-318A-9796-ABA1-92C50A662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56A43A-323B-B048-EECF-677399799F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88E102-C2DC-9468-136D-C5B6E44940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1200" dirty="0"/>
              <a:t>Great for learning, development, and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C4BA9-8C29-7AA7-7A99-7CD0E921B4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B0585-BE9D-4DA2-B099-252C71E421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47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https://github.com/EMOD-Hub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B0585-BE9D-4DA2-B099-252C71E421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79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339DF-1B75-D909-C50A-531CF517E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6B530D-16EE-2EBC-B6C1-079F7CDEE8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E8FFC6-DCCA-DB78-3D72-FD0F13572B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https://github.com/EMOD-Hub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474CA-1420-1A70-99A1-2D2EC11614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B0585-BE9D-4DA2-B099-252C71E421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67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B0585-BE9D-4DA2-B099-252C71E421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13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3680-595C-4693-AB93-1933D138B687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AE89-0C92-47F4-9998-ACD049DFA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5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AC3B-4C52-4018-BB24-A4C577C22C90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AE89-0C92-47F4-9998-ACD049DFA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811D-1E07-4D7D-B6D0-572D43F742E5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AE89-0C92-47F4-9998-ACD049DFA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46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styliz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042763" y="4241800"/>
            <a:ext cx="6106476" cy="9144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aseline="0">
                <a:solidFill>
                  <a:srgbClr val="50565C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9" name="Rectangle 8"/>
          <p:cNvSpPr/>
          <p:nvPr/>
        </p:nvSpPr>
        <p:spPr>
          <a:xfrm>
            <a:off x="8331200" y="6439511"/>
            <a:ext cx="3657600" cy="415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93985" y="2466976"/>
            <a:ext cx="11004031" cy="1470025"/>
          </a:xfrm>
        </p:spPr>
        <p:txBody>
          <a:bodyPr anchor="b"/>
          <a:lstStyle>
            <a:lvl1pPr algn="ctr">
              <a:defRPr b="0" baseline="0">
                <a:solidFill>
                  <a:srgbClr val="50565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dirty="0"/>
              <a:t>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70EBA6-6624-2A48-9D5C-AA5AD7A23401}"/>
              </a:ext>
            </a:extLst>
          </p:cNvPr>
          <p:cNvCxnSpPr/>
          <p:nvPr/>
        </p:nvCxnSpPr>
        <p:spPr>
          <a:xfrm>
            <a:off x="457200" y="3937000"/>
            <a:ext cx="11277600" cy="0"/>
          </a:xfrm>
          <a:prstGeom prst="line">
            <a:avLst/>
          </a:prstGeom>
          <a:ln w="25400">
            <a:solidFill>
              <a:srgbClr val="B4DDF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24A5D3-2E01-4199-9D77-C786A99A1E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818" y="5257159"/>
            <a:ext cx="4340361" cy="138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4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2370"/>
            <a:ext cx="10515600" cy="4684593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D572-919B-4F13-B164-F2A1354A187D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AE89-0C92-47F4-9998-ACD049DFA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3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7D59-80F6-45D2-8045-56C249EA8FF4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AE89-0C92-47F4-9998-ACD049DFA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4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1CB1-E0A6-4ED7-A0FF-6120499DE900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AE89-0C92-47F4-9998-ACD049DFA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12EC-FB6D-4DF1-A558-6E2A4C13E592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AE89-0C92-47F4-9998-ACD049DFA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3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B5EE-133B-402E-A907-589C63CDB842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AE89-0C92-47F4-9998-ACD049DFA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7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BEBE-061B-4299-9E89-8D375E195210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AE89-0C92-47F4-9998-ACD049DFA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0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FE01-E69B-4F95-ABBA-3672CA0F8257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AE89-0C92-47F4-9998-ACD049DFA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5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F655-64A1-4A49-9C91-D90B5023C565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AE89-0C92-47F4-9998-ACD049DFA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8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5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23358"/>
            <a:ext cx="10515600" cy="475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F6465BD-74A0-4F28-83D1-99A4ABE34B0A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BB0AE89-0C92-47F4-9998-ACD049DFA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0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idmod.org/projects/idmtools/en/latest/cli/container/cli-detail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InstituteforDiseaseModeling/idmtools/blob/main/idmtools_platform_container/idmtools_platform_container/container_platform.py#L226" TargetMode="External"/><Relationship Id="rId4" Type="http://schemas.openxmlformats.org/officeDocument/2006/relationships/hyperlink" Target="https://github.com/InstituteforDiseaseModeling/idmtools/idmtools_platform_slurm/idmtools_platform_slurm/slurm_platform.py#L20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idmod.org/projects/idmtools/en/latest/api/idmtools.entities.experiment.html#idmtools.entities.experiment.Experiment.run" TargetMode="External"/><Relationship Id="rId5" Type="http://schemas.openxmlformats.org/officeDocument/2006/relationships/hyperlink" Target="https://docs.idmod.org/projects/idmtools/en/latest/platforms/platforms.html" TargetMode="External"/><Relationship Id="rId4" Type="http://schemas.openxmlformats.org/officeDocument/2006/relationships/hyperlink" Target="https://docs.idmod.org/projects/idmtools/en/latest/api/idmtools_index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idmod.org/projects/idmtools/en/latest/singularity/singularity-containers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techterms.com/definition/containe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dock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ManuelaRunge/EMOD_local_sandbo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91D39-0449-4061-BE5B-B3848BCBF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1432" y="2794001"/>
            <a:ext cx="7747463" cy="104422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50565C"/>
                </a:solidFill>
              </a:rPr>
              <a:t>Running EMOD local using          </a:t>
            </a:r>
            <a:r>
              <a:rPr lang="en-US" sz="3600" dirty="0" err="1">
                <a:solidFill>
                  <a:srgbClr val="50565C"/>
                </a:solidFill>
              </a:rPr>
              <a:t>idmtools</a:t>
            </a:r>
            <a:r>
              <a:rPr lang="en-US" sz="3600" dirty="0">
                <a:solidFill>
                  <a:srgbClr val="50565C"/>
                </a:solidFill>
              </a:rPr>
              <a:t>-container</a:t>
            </a:r>
            <a:endParaRPr lang="en-US" sz="36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048455-2167-47B3-B6C6-A3E8263A47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Manuela Runge</a:t>
            </a:r>
          </a:p>
          <a:p>
            <a:r>
              <a:rPr lang="en-US" b="1" dirty="0"/>
              <a:t>Faculty Enrichment Program Ghana 2025</a:t>
            </a:r>
          </a:p>
          <a:p>
            <a:r>
              <a:rPr lang="en-US" dirty="0"/>
              <a:t>August 4th, 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85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F7E4C2-547A-5002-B7D7-0C6BE485C44D}"/>
              </a:ext>
            </a:extLst>
          </p:cNvPr>
          <p:cNvSpPr/>
          <p:nvPr/>
        </p:nvSpPr>
        <p:spPr>
          <a:xfrm>
            <a:off x="508762" y="1489052"/>
            <a:ext cx="11073638" cy="4638698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351883-62CB-6161-D8AF-5DC26EA3D1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3905" b="-1"/>
          <a:stretch>
            <a:fillRect/>
          </a:stretch>
        </p:blipFill>
        <p:spPr>
          <a:xfrm>
            <a:off x="800862" y="1684218"/>
            <a:ext cx="7562088" cy="424836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64296-7689-E88C-B3AB-EDBC4757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AE89-0C92-47F4-9998-ACD049DFAFA1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0DB16D1-3CBC-3F68-AB0E-C351CBC2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365126"/>
            <a:ext cx="10914888" cy="36512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Terminal output when running container </a:t>
            </a:r>
            <a:r>
              <a:rPr lang="en-US" sz="3200" u="sng" dirty="0"/>
              <a:t>interactive  mode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10B97D-C277-1AC7-FD7B-EDC524AA75D0}"/>
              </a:ext>
            </a:extLst>
          </p:cNvPr>
          <p:cNvSpPr/>
          <p:nvPr/>
        </p:nvSpPr>
        <p:spPr>
          <a:xfrm>
            <a:off x="800862" y="4978423"/>
            <a:ext cx="4634738" cy="781050"/>
          </a:xfrm>
          <a:prstGeom prst="rect">
            <a:avLst/>
          </a:prstGeom>
          <a:solidFill>
            <a:srgbClr val="FFCA08">
              <a:alpha val="34118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8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0B979AD-C60A-9400-2801-23B643D49083}"/>
              </a:ext>
            </a:extLst>
          </p:cNvPr>
          <p:cNvSpPr/>
          <p:nvPr/>
        </p:nvSpPr>
        <p:spPr>
          <a:xfrm>
            <a:off x="635000" y="1492250"/>
            <a:ext cx="10356850" cy="4083050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418825-C4CC-085D-6F89-0CA1048B4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839" y="2581156"/>
            <a:ext cx="8087854" cy="169568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3A162FF-0818-3BD0-9C14-C96D52CAE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365126"/>
            <a:ext cx="10914888" cy="722376"/>
          </a:xfrm>
        </p:spPr>
        <p:txBody>
          <a:bodyPr>
            <a:normAutofit/>
          </a:bodyPr>
          <a:lstStyle/>
          <a:p>
            <a:r>
              <a:rPr lang="en-US" sz="3200" dirty="0"/>
              <a:t>Terminal output running history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A20CA-FD6B-9258-8B43-4B275CD70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AE89-0C92-47F4-9998-ACD049DFAFA1}" type="slidenum">
              <a:rPr lang="en-US" smtClean="0"/>
              <a:t>11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A75DE-6FC0-7A4C-F3D9-6CF19FA95EE3}"/>
              </a:ext>
            </a:extLst>
          </p:cNvPr>
          <p:cNvSpPr/>
          <p:nvPr/>
        </p:nvSpPr>
        <p:spPr>
          <a:xfrm>
            <a:off x="5896356" y="2501923"/>
            <a:ext cx="3101594" cy="361927"/>
          </a:xfrm>
          <a:prstGeom prst="rect">
            <a:avLst/>
          </a:prstGeom>
          <a:solidFill>
            <a:srgbClr val="FFCA08">
              <a:alpha val="34118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4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107B5-87CB-A443-5109-2ABC7D17D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975"/>
          </a:xfrm>
        </p:spPr>
        <p:txBody>
          <a:bodyPr/>
          <a:lstStyle/>
          <a:p>
            <a:r>
              <a:rPr lang="en-US" dirty="0"/>
              <a:t>Container CLI commands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1394C-F426-DD3D-643B-DB7D432D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AE89-0C92-47F4-9998-ACD049DFAFA1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72C80E-7A92-8F6B-DF62-9D397B457CD9}"/>
              </a:ext>
            </a:extLst>
          </p:cNvPr>
          <p:cNvSpPr txBox="1"/>
          <p:nvPr/>
        </p:nvSpPr>
        <p:spPr>
          <a:xfrm>
            <a:off x="838200" y="843855"/>
            <a:ext cx="8693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https://docs.idmod.org/projects/idmtools/en/latest/cli/container/cli-detail.html</a:t>
            </a:r>
            <a:r>
              <a:rPr lang="en-US" sz="14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E37532-473E-6AAE-80BF-E1B9C6013D16}"/>
              </a:ext>
            </a:extLst>
          </p:cNvPr>
          <p:cNvSpPr txBox="1"/>
          <p:nvPr/>
        </p:nvSpPr>
        <p:spPr>
          <a:xfrm>
            <a:off x="869950" y="129288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``The </a:t>
            </a:r>
            <a:r>
              <a:rPr lang="en-US" sz="1400" dirty="0" err="1"/>
              <a:t>ContainerPlatform</a:t>
            </a:r>
            <a:r>
              <a:rPr lang="en-US" sz="1400" dirty="0"/>
              <a:t> CLI provides a set of commands to manage and interact with containers. </a:t>
            </a:r>
          </a:p>
          <a:p>
            <a:r>
              <a:rPr lang="en-US" sz="1400" dirty="0"/>
              <a:t>These commands allow you to verify the Docker environment, manage experiments and simulations, and inspect containers.``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2E0295-DB60-861D-E491-621AA6A19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23" y="2296969"/>
            <a:ext cx="3295994" cy="12907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0902726-A6B2-621C-5D37-FCA3773783B5}"/>
              </a:ext>
            </a:extLst>
          </p:cNvPr>
          <p:cNvSpPr txBox="1"/>
          <p:nvPr/>
        </p:nvSpPr>
        <p:spPr>
          <a:xfrm>
            <a:off x="647700" y="4242485"/>
            <a:ext cx="725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22832"/>
                </a:solidFill>
                <a:effectLst/>
                <a:latin typeface="-apple-system"/>
              </a:rPr>
              <a:t>Usage</a:t>
            </a:r>
            <a:r>
              <a:rPr lang="en-US" b="0" i="0" dirty="0">
                <a:solidFill>
                  <a:srgbClr val="222832"/>
                </a:solidFill>
                <a:effectLst/>
                <a:latin typeface="-apple-system"/>
              </a:rPr>
              <a:t>: </a:t>
            </a:r>
            <a:r>
              <a:rPr lang="en-US" b="0" i="1" dirty="0">
                <a:solidFill>
                  <a:srgbClr val="222832"/>
                </a:solidFill>
                <a:effectLst/>
                <a:latin typeface="-apple-system"/>
              </a:rPr>
              <a:t>idmtools container history [CONTAINER_ID] [-l LIMIT] [-n NEXT]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81DBCD3-4E69-C1A4-EF17-B976F484C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725893"/>
            <a:ext cx="2964588" cy="10024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24D62CC-41E9-8222-78AD-BF468BDF1A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9430" y="2031612"/>
            <a:ext cx="3194370" cy="34166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D93ACE4-5739-83C8-29FD-A8B00D055486}"/>
              </a:ext>
            </a:extLst>
          </p:cNvPr>
          <p:cNvSpPr txBox="1"/>
          <p:nvPr/>
        </p:nvSpPr>
        <p:spPr>
          <a:xfrm>
            <a:off x="8242300" y="5348327"/>
            <a:ext cx="13460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. . .</a:t>
            </a:r>
          </a:p>
        </p:txBody>
      </p:sp>
    </p:spTree>
    <p:extLst>
      <p:ext uri="{BB962C8B-B14F-4D97-AF65-F5344CB8AC3E}">
        <p14:creationId xmlns:p14="http://schemas.microsoft.com/office/powerpoint/2010/main" val="2620875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00535-424F-2715-79D5-00E2D3289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4FF4-5C6D-6C52-E8C2-0E28158D3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975"/>
          </a:xfrm>
        </p:spPr>
        <p:txBody>
          <a:bodyPr/>
          <a:lstStyle/>
          <a:p>
            <a:r>
              <a:rPr lang="en-US" dirty="0"/>
              <a:t>Additional notes and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13A67-4046-7CF7-64CD-D70830628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Note, if the computer turns off, simulations will be lost</a:t>
            </a:r>
          </a:p>
          <a:p>
            <a:r>
              <a:rPr lang="en-US" sz="2000" dirty="0"/>
              <a:t>Use same relative path structure for input files that the simulations depend on</a:t>
            </a:r>
          </a:p>
          <a:p>
            <a:r>
              <a:rPr lang="en-US" sz="2000" dirty="0"/>
              <a:t>Serialization is also possible</a:t>
            </a:r>
          </a:p>
          <a:p>
            <a:r>
              <a:rPr lang="en-US" sz="2000" dirty="0"/>
              <a:t>..</a:t>
            </a:r>
          </a:p>
          <a:p>
            <a:r>
              <a:rPr lang="en-US" sz="2000" dirty="0"/>
              <a:t>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F8504-6FCA-CFD9-98BA-684B3441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AE89-0C92-47F4-9998-ACD049DFAF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32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96781-0531-8771-4D9D-521A89CDD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89D5-0D5A-B178-688C-5C0C3C16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Questions or comments?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98E16-E904-6C17-78A5-12924CB1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AE89-0C92-47F4-9998-ACD049DFAF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9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39FEA-B1A1-2B98-DDD8-B24B55044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8B1A-8A78-1375-6602-CF5E8214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65125"/>
            <a:ext cx="10991088" cy="933323"/>
          </a:xfrm>
        </p:spPr>
        <p:txBody>
          <a:bodyPr>
            <a:normAutofit/>
          </a:bodyPr>
          <a:lstStyle/>
          <a:p>
            <a:r>
              <a:rPr lang="en-US" sz="3200" dirty="0"/>
              <a:t>Objective: Run EMOD on a local machine without Quest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252493-79D5-6EA6-51A3-499D99DF1F1A}"/>
              </a:ext>
            </a:extLst>
          </p:cNvPr>
          <p:cNvSpPr txBox="1">
            <a:spLocks/>
          </p:cNvSpPr>
          <p:nvPr/>
        </p:nvSpPr>
        <p:spPr>
          <a:xfrm>
            <a:off x="6467856" y="2231771"/>
            <a:ext cx="5044440" cy="2630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000" dirty="0"/>
              <a:t>Set up EMOD locally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Use </a:t>
            </a:r>
            <a:r>
              <a:rPr lang="en-US" sz="2000" dirty="0" err="1"/>
              <a:t>emodpy</a:t>
            </a:r>
            <a:r>
              <a:rPr lang="en-US" sz="2000" dirty="0"/>
              <a:t> + idmtools to configure and run experiments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Inspect output and analyze results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Understand </a:t>
            </a:r>
            <a:r>
              <a:rPr lang="en-US" sz="2000" dirty="0" err="1"/>
              <a:t>slurm</a:t>
            </a:r>
            <a:r>
              <a:rPr lang="en-US" sz="2000" dirty="0"/>
              <a:t> versus container platform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ADD914-EFB9-1989-87CA-75308EAC0869}"/>
              </a:ext>
            </a:extLst>
          </p:cNvPr>
          <p:cNvSpPr txBox="1"/>
          <p:nvPr/>
        </p:nvSpPr>
        <p:spPr>
          <a:xfrm>
            <a:off x="6467856" y="1534276"/>
            <a:ext cx="4898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How</a:t>
            </a:r>
            <a:r>
              <a:rPr lang="en-US" sz="2400" dirty="0"/>
              <a:t>? What Will You Learn Today: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7440C6-D71B-B687-4928-A6F97246DAB7}"/>
              </a:ext>
            </a:extLst>
          </p:cNvPr>
          <p:cNvSpPr txBox="1"/>
          <p:nvPr/>
        </p:nvSpPr>
        <p:spPr>
          <a:xfrm>
            <a:off x="585216" y="1534276"/>
            <a:ext cx="4898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Why 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6070E62-4467-76CB-2AD5-CB8A1FFCA3DE}"/>
              </a:ext>
            </a:extLst>
          </p:cNvPr>
          <p:cNvSpPr txBox="1">
            <a:spLocks/>
          </p:cNvSpPr>
          <p:nvPr/>
        </p:nvSpPr>
        <p:spPr>
          <a:xfrm>
            <a:off x="679704" y="2231769"/>
            <a:ext cx="5416295" cy="3085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000" dirty="0"/>
              <a:t>Run EMOD even when QUEST is down 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Build and test EMOD simulations conveniently from your local machine in small bit-size pieces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Faster iteration &amp; debugging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Skills are transferable to cloud or HPC later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ED58B3-D25A-4561-9377-DA79F5A6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AE89-0C92-47F4-9998-ACD049DFAFA1}" type="slidenum">
              <a:rPr lang="en-US" smtClean="0"/>
              <a:t>2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3C27B5-58A4-87A8-E831-C4AC7B001757}"/>
              </a:ext>
            </a:extLst>
          </p:cNvPr>
          <p:cNvSpPr txBox="1"/>
          <p:nvPr/>
        </p:nvSpPr>
        <p:spPr>
          <a:xfrm>
            <a:off x="1564386" y="5354035"/>
            <a:ext cx="923188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800" dirty="0"/>
              <a:t>Note: the simulation setup follows the same structure and principles used                       -&gt; simulations that run on HPC can also run locally with 1 single change only (platform)</a:t>
            </a:r>
          </a:p>
        </p:txBody>
      </p:sp>
    </p:spTree>
    <p:extLst>
      <p:ext uri="{BB962C8B-B14F-4D97-AF65-F5344CB8AC3E}">
        <p14:creationId xmlns:p14="http://schemas.microsoft.com/office/powerpoint/2010/main" val="391310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4D94F-687E-BAA2-5D57-6B8ADB0D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330673"/>
            <a:ext cx="10991088" cy="501178"/>
          </a:xfrm>
        </p:spPr>
        <p:txBody>
          <a:bodyPr>
            <a:normAutofit fontScale="90000"/>
          </a:bodyPr>
          <a:lstStyle/>
          <a:p>
            <a:r>
              <a:rPr lang="en-US" dirty="0"/>
              <a:t>Which Parts of EMOD Are Platform-Dependent?</a:t>
            </a:r>
            <a:endParaRPr lang="en-US" sz="3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82D2BE-4E46-54EA-1837-AFE919B9DE5B}"/>
              </a:ext>
            </a:extLst>
          </p:cNvPr>
          <p:cNvSpPr txBox="1">
            <a:spLocks/>
          </p:cNvSpPr>
          <p:nvPr/>
        </p:nvSpPr>
        <p:spPr>
          <a:xfrm>
            <a:off x="412750" y="1266727"/>
            <a:ext cx="7645400" cy="2266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000" dirty="0"/>
              <a:t>One can install locally the same packages as used to do on Quest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It will allow to run a python scripts to generate EMOD simulations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However, it will return an error for actually running the simulations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idmtools manages 1) execution platform or scheduler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                                2) EMOD </a:t>
            </a:r>
            <a:r>
              <a:rPr lang="en-US" sz="2000" dirty="0" err="1"/>
              <a:t>sif</a:t>
            </a:r>
            <a:r>
              <a:rPr lang="en-US" sz="2000" dirty="0"/>
              <a:t> image or docker container </a:t>
            </a:r>
          </a:p>
          <a:p>
            <a:pPr>
              <a:spcAft>
                <a:spcPts val="600"/>
              </a:spcAft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91453-A9B3-A7BE-5C89-C7016343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AE89-0C92-47F4-9998-ACD049DFAFA1}" type="slidenum">
              <a:rPr lang="en-US" smtClean="0"/>
              <a:t>3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41F90DA-31D4-E3B0-3DAF-C92CA2FAF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230" y="1343857"/>
            <a:ext cx="3343520" cy="21126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E3C3D36-F4E6-D20C-4591-A02706A48419}"/>
              </a:ext>
            </a:extLst>
          </p:cNvPr>
          <p:cNvGrpSpPr/>
          <p:nvPr/>
        </p:nvGrpSpPr>
        <p:grpSpPr>
          <a:xfrm>
            <a:off x="323850" y="3987800"/>
            <a:ext cx="11753850" cy="2266950"/>
            <a:chOff x="323850" y="3987800"/>
            <a:chExt cx="11753850" cy="226695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9BA705-6839-54EA-3BD4-97A56730AA9C}"/>
                </a:ext>
              </a:extLst>
            </p:cNvPr>
            <p:cNvSpPr/>
            <p:nvPr/>
          </p:nvSpPr>
          <p:spPr>
            <a:xfrm>
              <a:off x="368300" y="3987800"/>
              <a:ext cx="11588750" cy="2266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58A87B-B422-4BDA-1E96-34064ED01444}"/>
                </a:ext>
              </a:extLst>
            </p:cNvPr>
            <p:cNvSpPr txBox="1"/>
            <p:nvPr/>
          </p:nvSpPr>
          <p:spPr>
            <a:xfrm>
              <a:off x="1162050" y="4312435"/>
              <a:ext cx="9982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/>
                <a:t>subprocess.run</a:t>
              </a:r>
              <a:r>
                <a:rPr lang="en-US" dirty="0"/>
                <a:t>(['bash', 'batch.sh'], </a:t>
              </a:r>
              <a:r>
                <a:rPr lang="en-US" dirty="0" err="1"/>
                <a:t>stdout</a:t>
              </a:r>
              <a:r>
                <a:rPr lang="en-US" dirty="0"/>
                <a:t>=</a:t>
              </a:r>
              <a:r>
                <a:rPr lang="en-US" dirty="0" err="1"/>
                <a:t>subprocess.PIPE</a:t>
              </a:r>
              <a:r>
                <a:rPr lang="en-US" dirty="0"/>
                <a:t>, </a:t>
              </a:r>
              <a:r>
                <a:rPr lang="en-US" dirty="0" err="1"/>
                <a:t>cwd</a:t>
              </a:r>
              <a:r>
                <a:rPr lang="en-US" dirty="0"/>
                <a:t>=str(</a:t>
              </a:r>
              <a:r>
                <a:rPr lang="en-US" dirty="0" err="1"/>
                <a:t>working_directory</a:t>
              </a:r>
              <a:r>
                <a:rPr lang="en-US" dirty="0"/>
                <a:t>))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C3B35B-8D32-5AB5-E50B-7B7368AD6D13}"/>
                </a:ext>
              </a:extLst>
            </p:cNvPr>
            <p:cNvSpPr txBox="1"/>
            <p:nvPr/>
          </p:nvSpPr>
          <p:spPr>
            <a:xfrm>
              <a:off x="488950" y="5367991"/>
              <a:ext cx="115887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/>
                <a:t>subprocess.run</a:t>
              </a:r>
              <a:r>
                <a:rPr lang="en-US" dirty="0"/>
                <a:t>(["docker", "exec", </a:t>
              </a:r>
              <a:r>
                <a:rPr lang="en-US" dirty="0" err="1"/>
                <a:t>self.container_id</a:t>
              </a:r>
              <a:r>
                <a:rPr lang="en-US" dirty="0"/>
                <a:t>, "bash", "-c", ";".join(commands)], </a:t>
              </a:r>
              <a:r>
                <a:rPr lang="en-US" dirty="0" err="1"/>
                <a:t>stdout</a:t>
              </a:r>
              <a:r>
                <a:rPr lang="en-US" dirty="0"/>
                <a:t>=</a:t>
              </a:r>
              <a:r>
                <a:rPr lang="en-US" dirty="0" err="1"/>
                <a:t>subprocess.PIPE</a:t>
              </a:r>
              <a:r>
                <a:rPr lang="en-US" dirty="0"/>
                <a:t>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E658B7-4B81-E6D2-E668-5C1C664D2B14}"/>
                </a:ext>
              </a:extLst>
            </p:cNvPr>
            <p:cNvSpPr txBox="1"/>
            <p:nvPr/>
          </p:nvSpPr>
          <p:spPr>
            <a:xfrm>
              <a:off x="1371600" y="4637013"/>
              <a:ext cx="87503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>
                  <a:hlinkClick r:id="rId4"/>
                </a:rPr>
                <a:t>https://github.com/InstituteforDiseaseModeling/idmtools/idmtools_platform_slurm/idmtools_platform_slurm/slurm_platform.py#L203</a:t>
              </a:r>
              <a:r>
                <a:rPr lang="en-US" sz="1100" dirty="0"/>
                <a:t>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788427-3D78-79D6-8E1D-7846970FF261}"/>
                </a:ext>
              </a:extLst>
            </p:cNvPr>
            <p:cNvSpPr txBox="1"/>
            <p:nvPr/>
          </p:nvSpPr>
          <p:spPr>
            <a:xfrm>
              <a:off x="971550" y="5780159"/>
              <a:ext cx="100711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>
                  <a:hlinkClick r:id="rId5"/>
                </a:rPr>
                <a:t>https://github.com/InstituteforDiseaseModeling/idmtools/blob/main/idmtools_platform_container/idmtools_platform_container/container_platform.py#L226</a:t>
              </a:r>
              <a:r>
                <a:rPr lang="en-US" sz="1100" dirty="0"/>
                <a:t>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202F56E-0BFD-0089-92EB-0457C51CDF4F}"/>
                </a:ext>
              </a:extLst>
            </p:cNvPr>
            <p:cNvSpPr txBox="1"/>
            <p:nvPr/>
          </p:nvSpPr>
          <p:spPr>
            <a:xfrm>
              <a:off x="368300" y="3996578"/>
              <a:ext cx="9982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On Quest, using </a:t>
              </a:r>
              <a:r>
                <a:rPr lang="en-US" b="1" dirty="0" err="1"/>
                <a:t>slurm</a:t>
              </a:r>
              <a:r>
                <a:rPr lang="en-US" b="1" dirty="0"/>
                <a:t>: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BD10D3-7487-8F60-BDF9-AD5EA6DF6296}"/>
                </a:ext>
              </a:extLst>
            </p:cNvPr>
            <p:cNvSpPr txBox="1"/>
            <p:nvPr/>
          </p:nvSpPr>
          <p:spPr>
            <a:xfrm>
              <a:off x="323850" y="5081725"/>
              <a:ext cx="9982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Local, using container (docker):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13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07556-A662-97B8-49A5-6A25B788C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22993D0-11B0-A6B4-940A-F16A85B36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5815" y="476508"/>
            <a:ext cx="2461235" cy="2873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B3A3BE-19DA-ACA0-2F17-156579087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65125"/>
            <a:ext cx="10991088" cy="933323"/>
          </a:xfrm>
        </p:spPr>
        <p:txBody>
          <a:bodyPr>
            <a:normAutofit/>
          </a:bodyPr>
          <a:lstStyle/>
          <a:p>
            <a:r>
              <a:rPr lang="en-US" sz="3200" dirty="0"/>
              <a:t>idmtools </a:t>
            </a:r>
            <a:r>
              <a:rPr lang="en-US" sz="2400" dirty="0"/>
              <a:t>"control tower for simulation experiment "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2392C9-A431-476F-5AF5-516A17BE2EE5}"/>
              </a:ext>
            </a:extLst>
          </p:cNvPr>
          <p:cNvSpPr txBox="1"/>
          <p:nvPr/>
        </p:nvSpPr>
        <p:spPr>
          <a:xfrm>
            <a:off x="615696" y="1057579"/>
            <a:ext cx="104485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4"/>
              </a:rPr>
              <a:t>https://docs.idmod.org/projects/idmtools/en/latest/api/idmtools_index.html</a:t>
            </a:r>
            <a:r>
              <a:rPr lang="en-US" sz="1000" dirty="0"/>
              <a:t> | </a:t>
            </a:r>
            <a:r>
              <a:rPr lang="en-US" sz="1000" dirty="0">
                <a:hlinkClick r:id="rId5"/>
              </a:rPr>
              <a:t>https://docs.idmod.org/projects/idmtools/en/latest/platforms/platforms.html</a:t>
            </a:r>
            <a:r>
              <a:rPr lang="en-US" sz="1000" dirty="0"/>
              <a:t>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3EE76-167E-CE2E-03E3-62E5D832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AE89-0C92-47F4-9998-ACD049DFAFA1}" type="slidenum">
              <a:rPr lang="en-US" smtClean="0"/>
              <a:t>4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3D46B7-06E2-D96F-4462-CF38757497C0}"/>
              </a:ext>
            </a:extLst>
          </p:cNvPr>
          <p:cNvSpPr txBox="1"/>
          <p:nvPr/>
        </p:nvSpPr>
        <p:spPr>
          <a:xfrm>
            <a:off x="585216" y="1550748"/>
            <a:ext cx="7669784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dirty="0"/>
              <a:t>idmtools abstracts away platform differences, so you can run the same simulation logic across different environments — from </a:t>
            </a:r>
            <a:r>
              <a:rPr lang="en-US" sz="1900" dirty="0" err="1"/>
              <a:t>Slurm</a:t>
            </a:r>
            <a:r>
              <a:rPr lang="en-US" sz="1900" dirty="0"/>
              <a:t>-based HPC to Docker containers on your laptop.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366AB3-1394-2965-EBF8-AAC95F9EED00}"/>
              </a:ext>
            </a:extLst>
          </p:cNvPr>
          <p:cNvGrpSpPr/>
          <p:nvPr/>
        </p:nvGrpSpPr>
        <p:grpSpPr>
          <a:xfrm>
            <a:off x="495300" y="3746500"/>
            <a:ext cx="11461750" cy="2128510"/>
            <a:chOff x="495300" y="4387850"/>
            <a:chExt cx="11461750" cy="212851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DC8A9D-8F38-1F64-684E-17ADAE44CABE}"/>
                </a:ext>
              </a:extLst>
            </p:cNvPr>
            <p:cNvSpPr/>
            <p:nvPr/>
          </p:nvSpPr>
          <p:spPr>
            <a:xfrm>
              <a:off x="495300" y="4387850"/>
              <a:ext cx="11461750" cy="1866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467A9372-E4F3-BE2C-50ED-2F4EF44A50E7}"/>
                </a:ext>
              </a:extLst>
            </p:cNvPr>
            <p:cNvSpPr txBox="1">
              <a:spLocks/>
            </p:cNvSpPr>
            <p:nvPr/>
          </p:nvSpPr>
          <p:spPr>
            <a:xfrm>
              <a:off x="615696" y="4490946"/>
              <a:ext cx="6420866" cy="120973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600"/>
                </a:spcBef>
                <a:buNone/>
              </a:pPr>
              <a:r>
                <a:rPr lang="en-US" sz="1400" dirty="0"/>
                <a:t>from </a:t>
              </a:r>
              <a:r>
                <a:rPr lang="en-US" sz="1400" dirty="0" err="1"/>
                <a:t>idmtools.core.platform_factory</a:t>
              </a:r>
              <a:r>
                <a:rPr lang="en-US" sz="1400" dirty="0"/>
                <a:t> import Platform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sz="1400" dirty="0"/>
                <a:t>platform = Platform(</a:t>
              </a:r>
              <a:r>
                <a:rPr lang="en-US" sz="1400" b="1" dirty="0"/>
                <a:t>'</a:t>
              </a:r>
              <a:r>
                <a:rPr lang="en-US" sz="1400" b="1" dirty="0" err="1"/>
                <a:t>SLURM_Local</a:t>
              </a:r>
              <a:r>
                <a:rPr lang="en-US" sz="1400" dirty="0"/>
                <a:t>', </a:t>
              </a:r>
              <a:r>
                <a:rPr lang="en-US" sz="1400" dirty="0" err="1"/>
                <a:t>job_directory</a:t>
              </a:r>
              <a:r>
                <a:rPr lang="en-US" sz="1400" dirty="0"/>
                <a:t>=</a:t>
              </a:r>
              <a:r>
                <a:rPr lang="en-US" sz="1400" dirty="0" err="1"/>
                <a:t>exp.suite_directory</a:t>
              </a:r>
              <a:r>
                <a:rPr lang="en-US" sz="1400" dirty="0"/>
                <a:t>)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sz="1400" dirty="0"/>
                <a:t>platform = Platform('</a:t>
              </a:r>
              <a:r>
                <a:rPr lang="en-US" sz="1400" b="1" dirty="0"/>
                <a:t>Container</a:t>
              </a:r>
              <a:r>
                <a:rPr lang="en-US" sz="1400" dirty="0"/>
                <a:t>', </a:t>
              </a:r>
              <a:r>
                <a:rPr lang="en-US" sz="1400" dirty="0" err="1"/>
                <a:t>job_directory</a:t>
              </a:r>
              <a:r>
                <a:rPr lang="en-US" sz="1400" dirty="0"/>
                <a:t>=</a:t>
              </a:r>
              <a:r>
                <a:rPr lang="en-US" sz="1400" dirty="0" err="1"/>
                <a:t>exp.suite_directory</a:t>
              </a:r>
              <a:r>
                <a:rPr lang="en-US" sz="1400" dirty="0"/>
                <a:t>)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sz="1400" dirty="0" err="1"/>
                <a:t>experiment.run</a:t>
              </a:r>
              <a:r>
                <a:rPr lang="en-US" sz="1400" dirty="0"/>
                <a:t>(</a:t>
              </a:r>
              <a:r>
                <a:rPr lang="en-US" sz="1400" dirty="0" err="1"/>
                <a:t>wait_until_done</a:t>
              </a:r>
              <a:r>
                <a:rPr lang="en-US" sz="1400" dirty="0"/>
                <a:t>=False, platform=platform)</a:t>
              </a:r>
            </a:p>
            <a:p>
              <a:pPr>
                <a:spcBef>
                  <a:spcPts val="600"/>
                </a:spcBef>
              </a:pPr>
              <a:endParaRPr lang="en-US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B75099-5871-9F97-9A6A-663FBE7BB245}"/>
                </a:ext>
              </a:extLst>
            </p:cNvPr>
            <p:cNvSpPr txBox="1"/>
            <p:nvPr/>
          </p:nvSpPr>
          <p:spPr>
            <a:xfrm>
              <a:off x="495300" y="6254750"/>
              <a:ext cx="1127226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>
                  <a:hlinkClick r:id="rId6"/>
                </a:rPr>
                <a:t>https://docs.idmod.org/projects/idmtools/en/latest/api/idmtools.entities.experiment.html#idmtools.entities.experiment.Experiment.run</a:t>
              </a:r>
              <a:r>
                <a:rPr lang="en-US" sz="1100" dirty="0"/>
                <a:t> </a:t>
              </a:r>
            </a:p>
          </p:txBody>
        </p:sp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17F11A8A-B8FA-4557-9050-46C4D3E1F4A5}"/>
                </a:ext>
              </a:extLst>
            </p:cNvPr>
            <p:cNvSpPr/>
            <p:nvPr/>
          </p:nvSpPr>
          <p:spPr>
            <a:xfrm>
              <a:off x="6860095" y="4837370"/>
              <a:ext cx="457708" cy="26161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B42DF520-5480-AD01-6D62-29D46D3B6601}"/>
                </a:ext>
              </a:extLst>
            </p:cNvPr>
            <p:cNvSpPr txBox="1">
              <a:spLocks/>
            </p:cNvSpPr>
            <p:nvPr/>
          </p:nvSpPr>
          <p:spPr>
            <a:xfrm>
              <a:off x="7362826" y="4700496"/>
              <a:ext cx="4451350" cy="79063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600"/>
                </a:spcBef>
                <a:buNone/>
              </a:pPr>
              <a:r>
                <a:rPr lang="en-US" sz="1400" dirty="0"/>
                <a:t>The only change needed in your code.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sz="1400" dirty="0"/>
                <a:t>Except for additional scheduling processes of subsequent jobs that your pipeline may include.</a:t>
              </a:r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EA3F320-5A94-99E4-9CAA-1C00F2FAC7B2}"/>
              </a:ext>
            </a:extLst>
          </p:cNvPr>
          <p:cNvSpPr txBox="1">
            <a:spLocks/>
          </p:cNvSpPr>
          <p:nvPr/>
        </p:nvSpPr>
        <p:spPr>
          <a:xfrm>
            <a:off x="615696" y="5199902"/>
            <a:ext cx="6420866" cy="30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platform = Platform(</a:t>
            </a:r>
            <a:r>
              <a:rPr lang="en-US" sz="1400" b="1" dirty="0" err="1"/>
              <a:t>manifest.platform</a:t>
            </a:r>
            <a:r>
              <a:rPr lang="en-US" sz="1400" dirty="0"/>
              <a:t>, </a:t>
            </a:r>
            <a:r>
              <a:rPr lang="en-US" sz="1400" dirty="0" err="1"/>
              <a:t>job_directory</a:t>
            </a:r>
            <a:r>
              <a:rPr lang="en-US" sz="1400" dirty="0"/>
              <a:t>=</a:t>
            </a:r>
            <a:r>
              <a:rPr lang="en-US" sz="1400" dirty="0" err="1"/>
              <a:t>exp.suite_directory</a:t>
            </a:r>
            <a:r>
              <a:rPr lang="en-US" sz="1400" dirty="0"/>
              <a:t>)</a:t>
            </a:r>
          </a:p>
          <a:p>
            <a:pPr>
              <a:spcBef>
                <a:spcPts val="600"/>
              </a:spcBef>
            </a:pPr>
            <a:endParaRPr lang="en-US" sz="1400" dirty="0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0B7A9E5C-367C-5E69-0B93-E64E699A16A9}"/>
              </a:ext>
            </a:extLst>
          </p:cNvPr>
          <p:cNvSpPr/>
          <p:nvPr/>
        </p:nvSpPr>
        <p:spPr>
          <a:xfrm>
            <a:off x="6860095" y="5178262"/>
            <a:ext cx="457708" cy="261610"/>
          </a:xfrm>
          <a:prstGeom prst="lef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57DA764-C222-0102-3CCD-60D46005085D}"/>
              </a:ext>
            </a:extLst>
          </p:cNvPr>
          <p:cNvSpPr txBox="1">
            <a:spLocks/>
          </p:cNvSpPr>
          <p:nvPr/>
        </p:nvSpPr>
        <p:spPr>
          <a:xfrm>
            <a:off x="7390701" y="5173650"/>
            <a:ext cx="4451350" cy="325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Recommended approach, define platform in manifest</a:t>
            </a:r>
          </a:p>
        </p:txBody>
      </p:sp>
    </p:spTree>
    <p:extLst>
      <p:ext uri="{BB962C8B-B14F-4D97-AF65-F5344CB8AC3E}">
        <p14:creationId xmlns:p14="http://schemas.microsoft.com/office/powerpoint/2010/main" val="16322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3B77-9413-88F0-B618-1D0602109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365126"/>
            <a:ext cx="10914888" cy="722376"/>
          </a:xfrm>
        </p:spPr>
        <p:txBody>
          <a:bodyPr>
            <a:normAutofit/>
          </a:bodyPr>
          <a:lstStyle/>
          <a:p>
            <a:r>
              <a:rPr lang="en-US" sz="3200" dirty="0"/>
              <a:t>What is a Container Platform?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B5574-6C45-B991-0EA3-617442707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2780" y="4311734"/>
            <a:ext cx="4951098" cy="84446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Doesn’t require internet or external clusters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Stores and runs simulations on your own machine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Simulations run as isolated processes in folders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B0BCBA-AF95-0292-C66F-001B99A0323B}"/>
              </a:ext>
            </a:extLst>
          </p:cNvPr>
          <p:cNvSpPr txBox="1"/>
          <p:nvPr/>
        </p:nvSpPr>
        <p:spPr>
          <a:xfrm>
            <a:off x="438912" y="1789160"/>
            <a:ext cx="60624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In idmtools, Docker runs EMOD inside a container, so you don’t need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Manually install binaries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Set up EMOD system libraries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You only need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Install Docker Desktop once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Pull EMOD container images (automatically)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Let idmtools use Docker behind the scenes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6DBF2D-C791-D5B7-AE6E-8434222DC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176" y="1621984"/>
            <a:ext cx="5178307" cy="264267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E608-8C01-359F-A15E-AF5AC90F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AE89-0C92-47F4-9998-ACD049DFAFA1}" type="slidenum">
              <a:rPr lang="en-US" smtClean="0"/>
              <a:t>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02CA9-5C4D-D709-21CE-3684003A4483}"/>
              </a:ext>
            </a:extLst>
          </p:cNvPr>
          <p:cNvSpPr txBox="1"/>
          <p:nvPr/>
        </p:nvSpPr>
        <p:spPr>
          <a:xfrm>
            <a:off x="496062" y="969932"/>
            <a:ext cx="108577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https://docs.idmod.org/projects/idmtools/en/latest/singularity/singularity-containers.html</a:t>
            </a:r>
            <a:r>
              <a:rPr lang="en-US" sz="1200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82ABBA-72B6-C5CA-1F9E-71E02A012D8D}"/>
              </a:ext>
            </a:extLst>
          </p:cNvPr>
          <p:cNvSpPr txBox="1"/>
          <p:nvPr/>
        </p:nvSpPr>
        <p:spPr>
          <a:xfrm>
            <a:off x="438912" y="5564902"/>
            <a:ext cx="1117047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i="0" dirty="0">
                <a:solidFill>
                  <a:srgbClr val="222832"/>
                </a:solidFill>
                <a:effectLst/>
                <a:latin typeface="+mj-lt"/>
              </a:rPr>
              <a:t>“A container is a software package that contains everything the software needs to run. This includes the executable program as well as system tools, libraries, and settings”, as quoted from techterms.com (</a:t>
            </a:r>
            <a:r>
              <a:rPr lang="en-US" sz="1200" i="0" dirty="0">
                <a:solidFill>
                  <a:srgbClr val="0A7D91"/>
                </a:solidFill>
                <a:effectLst/>
                <a:latin typeface="+mj-lt"/>
                <a:hlinkClick r:id="rId4"/>
              </a:rPr>
              <a:t>https://techterms.com/definition/container</a:t>
            </a:r>
            <a:r>
              <a:rPr lang="en-US" sz="1200" i="0" dirty="0">
                <a:solidFill>
                  <a:srgbClr val="222832"/>
                </a:solidFill>
                <a:effectLst/>
                <a:latin typeface="+mj-lt"/>
              </a:rPr>
              <a:t>). The conceptual components of containers are the same regardless of the specific container technology, such as Singularity and Docker</a:t>
            </a:r>
            <a:r>
              <a:rPr lang="en-US" sz="1200" dirty="0">
                <a:solidFill>
                  <a:srgbClr val="222832"/>
                </a:solidFill>
                <a:latin typeface="+mj-lt"/>
              </a:rPr>
              <a:t> “</a:t>
            </a:r>
            <a:endParaRPr lang="en-US" sz="1200" dirty="0">
              <a:latin typeface="+mj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987999-2168-215A-42DF-5C67DA91FD7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16499" y="1655633"/>
            <a:ext cx="636589" cy="64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55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A23D-5B01-2E7D-B2C2-8CF3ECAF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A0BFE-5343-0E62-59C5-FB4572E6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AE89-0C92-47F4-9998-ACD049DFAFA1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2ACF3C-B9B9-A2A9-26E1-59ABDCA2DF42}"/>
              </a:ext>
            </a:extLst>
          </p:cNvPr>
          <p:cNvSpPr txBox="1"/>
          <p:nvPr/>
        </p:nvSpPr>
        <p:spPr>
          <a:xfrm>
            <a:off x="838200" y="90118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https://www.docker.com/</a:t>
            </a:r>
            <a:r>
              <a:rPr lang="en-US" sz="14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8D596F-1C26-4162-7CEA-D38C16997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68" y="1727729"/>
            <a:ext cx="5149249" cy="31736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4DB8B8-80CF-3088-9A24-12F060360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757" y="1727729"/>
            <a:ext cx="5317086" cy="31736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43CE3C-F9A1-134A-8776-AECCA6556C91}"/>
              </a:ext>
            </a:extLst>
          </p:cNvPr>
          <p:cNvSpPr txBox="1"/>
          <p:nvPr/>
        </p:nvSpPr>
        <p:spPr>
          <a:xfrm>
            <a:off x="354792" y="5011390"/>
            <a:ext cx="543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Docker provides the environment to </a:t>
            </a:r>
            <a:r>
              <a:rPr lang="en-US" sz="1400" b="1" dirty="0"/>
              <a:t>run EMOD in isolation</a:t>
            </a:r>
            <a:r>
              <a:rPr lang="en-US" sz="1400" dirty="0"/>
              <a:t> — no need to manually install dependencies like C++, Boost, MPI, etc.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5BB007-5B0D-0FAC-A8A8-090E3AD57355}"/>
              </a:ext>
            </a:extLst>
          </p:cNvPr>
          <p:cNvSpPr txBox="1"/>
          <p:nvPr/>
        </p:nvSpPr>
        <p:spPr>
          <a:xfrm>
            <a:off x="5846242" y="5011390"/>
            <a:ext cx="56409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Is an account and login required ? – No!</a:t>
            </a:r>
          </a:p>
          <a:p>
            <a:r>
              <a:rPr lang="en-US" sz="1400" b="1" dirty="0"/>
              <a:t>You only need:  Docker installed</a:t>
            </a:r>
            <a:r>
              <a:rPr lang="en-US" sz="1400" dirty="0"/>
              <a:t> and the </a:t>
            </a:r>
            <a:r>
              <a:rPr lang="en-US" sz="1400" b="1" dirty="0"/>
              <a:t>Docker daemon running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33929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7D95773-88A1-CDB9-5004-F9348C745CCD}"/>
              </a:ext>
            </a:extLst>
          </p:cNvPr>
          <p:cNvSpPr/>
          <p:nvPr/>
        </p:nvSpPr>
        <p:spPr>
          <a:xfrm>
            <a:off x="559181" y="1857352"/>
            <a:ext cx="11073638" cy="4333898"/>
          </a:xfrm>
          <a:prstGeom prst="rect">
            <a:avLst/>
          </a:prstGeom>
          <a:solidFill>
            <a:srgbClr val="0D11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A1B4-ED4F-F4BF-A367-E5C99084B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7675"/>
          </a:xfrm>
        </p:spPr>
        <p:txBody>
          <a:bodyPr>
            <a:normAutofit fontScale="90000"/>
          </a:bodyPr>
          <a:lstStyle/>
          <a:p>
            <a:r>
              <a:rPr lang="en-US" dirty="0"/>
              <a:t>Let`s do EMOD!  EMOD local sandbox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93029-4DFC-02BA-6B60-7F5C4B06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AE89-0C92-47F4-9998-ACD049DFAFA1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D978E9-4F7E-F40B-15AB-70FE5B3C87DE}"/>
              </a:ext>
            </a:extLst>
          </p:cNvPr>
          <p:cNvSpPr txBox="1"/>
          <p:nvPr/>
        </p:nvSpPr>
        <p:spPr>
          <a:xfrm>
            <a:off x="838200" y="78325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>
                <a:hlinkClick r:id="rId2"/>
              </a:rPr>
              <a:t>https://github.com/ManuelaRunge/EMOD_local_sandbox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8B624D-21F2-3619-974C-12CF8A729DF7}"/>
              </a:ext>
            </a:extLst>
          </p:cNvPr>
          <p:cNvSpPr txBox="1"/>
          <p:nvPr/>
        </p:nvSpPr>
        <p:spPr>
          <a:xfrm>
            <a:off x="838200" y="1035735"/>
            <a:ext cx="97599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j-lt"/>
              </a:rPr>
              <a:t>Sandbox repository to test out EMOD simulations on a local machine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82E695-AD0D-E3D2-831F-59000F6A1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718" y="2336097"/>
            <a:ext cx="7011348" cy="33535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A5B3AE-84AA-43B3-BDF5-36B9E8506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947" y="2336097"/>
            <a:ext cx="2726021" cy="337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89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33DF419-B91B-86C8-CFCC-9DD6E63ED79B}"/>
              </a:ext>
            </a:extLst>
          </p:cNvPr>
          <p:cNvSpPr/>
          <p:nvPr/>
        </p:nvSpPr>
        <p:spPr>
          <a:xfrm>
            <a:off x="889000" y="4591050"/>
            <a:ext cx="8407400" cy="1689100"/>
          </a:xfrm>
          <a:prstGeom prst="rect">
            <a:avLst/>
          </a:prstGeom>
          <a:solidFill>
            <a:srgbClr val="2B2D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500AD-AC2F-9C26-C80E-DC6A4494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4743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48170-3823-F0EF-2176-EB02C6D30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35" y="4787900"/>
            <a:ext cx="7306465" cy="128023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E20B5-78F3-74CE-C3B5-41BB2D22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AE89-0C92-47F4-9998-ACD049DFAFA1}" type="slidenum">
              <a:rPr lang="en-US" smtClean="0"/>
              <a:t>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BD2D99-8051-C8FF-0923-8512D2D0D506}"/>
              </a:ext>
            </a:extLst>
          </p:cNvPr>
          <p:cNvSpPr/>
          <p:nvPr/>
        </p:nvSpPr>
        <p:spPr>
          <a:xfrm>
            <a:off x="889000" y="2025650"/>
            <a:ext cx="8407400" cy="1403349"/>
          </a:xfrm>
          <a:prstGeom prst="rect">
            <a:avLst/>
          </a:prstGeom>
          <a:solidFill>
            <a:srgbClr val="2B2D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4C4E1EED-D45F-2A09-FC5C-AFF90F41D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" y="2236314"/>
            <a:ext cx="8312150" cy="954107"/>
          </a:xfrm>
          <a:prstGeom prst="rect">
            <a:avLst/>
          </a:prstGeom>
          <a:solidFill>
            <a:srgbClr val="2B2D3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python -m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venv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emod_local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emod_local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\Scripts\activate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pip install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emodpy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-malaria --extra-index-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url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=https://packages.idmod.org/api/pypi/pypi-production/simple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pip install idmtools[container] --index-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url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=https://packages.idmod.org/api/pypi/pypi-production/simple 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354BF76-F265-6ACA-F93C-DA0E9566F956}"/>
              </a:ext>
            </a:extLst>
          </p:cNvPr>
          <p:cNvSpPr txBox="1">
            <a:spLocks/>
          </p:cNvSpPr>
          <p:nvPr/>
        </p:nvSpPr>
        <p:spPr>
          <a:xfrm>
            <a:off x="838200" y="1493868"/>
            <a:ext cx="8534400" cy="42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2) Create a new local virtual environment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894460B-4281-0404-D885-21A4F273C60D}"/>
              </a:ext>
            </a:extLst>
          </p:cNvPr>
          <p:cNvSpPr txBox="1">
            <a:spLocks/>
          </p:cNvSpPr>
          <p:nvPr/>
        </p:nvSpPr>
        <p:spPr>
          <a:xfrm>
            <a:off x="825500" y="4110871"/>
            <a:ext cx="8534400" cy="42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3) Update Python interpreter path to new environment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00FCB63-EE1E-B2F0-4BC1-31E843D0F894}"/>
              </a:ext>
            </a:extLst>
          </p:cNvPr>
          <p:cNvSpPr txBox="1">
            <a:spLocks/>
          </p:cNvSpPr>
          <p:nvPr/>
        </p:nvSpPr>
        <p:spPr>
          <a:xfrm>
            <a:off x="889000" y="3401134"/>
            <a:ext cx="8407400" cy="471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dirty="0"/>
              <a:t>Note, when having both idmtools[</a:t>
            </a:r>
            <a:r>
              <a:rPr lang="en-US" sz="1100" dirty="0" err="1"/>
              <a:t>slurm</a:t>
            </a:r>
            <a:r>
              <a:rPr lang="en-US" sz="1100" dirty="0"/>
              <a:t>] and idmtools[container], packages were `in conflict`, hence to be on the safe side, only have one of them. This is based on a one time experience of weird error issues. One does not need both at the same time anyways.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E3BD5AD-23DB-8A30-C02C-9B188C8D8ED4}"/>
              </a:ext>
            </a:extLst>
          </p:cNvPr>
          <p:cNvSpPr txBox="1">
            <a:spLocks/>
          </p:cNvSpPr>
          <p:nvPr/>
        </p:nvSpPr>
        <p:spPr>
          <a:xfrm>
            <a:off x="825500" y="949836"/>
            <a:ext cx="8534400" cy="42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1) Go to the target repository in which to run EMOD simulations locally</a:t>
            </a:r>
          </a:p>
        </p:txBody>
      </p:sp>
    </p:spTree>
    <p:extLst>
      <p:ext uri="{BB962C8B-B14F-4D97-AF65-F5344CB8AC3E}">
        <p14:creationId xmlns:p14="http://schemas.microsoft.com/office/powerpoint/2010/main" val="3098342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4C47C3-81DA-46C5-0CF5-BDA5DAA985E1}"/>
              </a:ext>
            </a:extLst>
          </p:cNvPr>
          <p:cNvSpPr/>
          <p:nvPr/>
        </p:nvSpPr>
        <p:spPr>
          <a:xfrm>
            <a:off x="508762" y="1489052"/>
            <a:ext cx="11073638" cy="4333898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60E400-E1A3-DA03-743D-C46BCCCEB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92262"/>
            <a:ext cx="10972800" cy="317984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AE43F5C-9FA9-A8D9-61C3-C6801FF5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365126"/>
            <a:ext cx="10914888" cy="46037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Terminal output when running container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6C7FB-5317-3168-AE16-D66FC15F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AE89-0C92-47F4-9998-ACD049DFAFA1}" type="slidenum">
              <a:rPr lang="en-US" smtClean="0"/>
              <a:t>9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F8118E0-18AB-B8B2-8CE1-F2D9CDC0C9A1}"/>
              </a:ext>
            </a:extLst>
          </p:cNvPr>
          <p:cNvSpPr txBox="1">
            <a:spLocks/>
          </p:cNvSpPr>
          <p:nvPr/>
        </p:nvSpPr>
        <p:spPr>
          <a:xfrm>
            <a:off x="508762" y="6350000"/>
            <a:ext cx="10515600" cy="2603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BC040C-8172-195F-CE5B-1845BCD09A42}"/>
              </a:ext>
            </a:extLst>
          </p:cNvPr>
          <p:cNvSpPr txBox="1">
            <a:spLocks/>
          </p:cNvSpPr>
          <p:nvPr/>
        </p:nvSpPr>
        <p:spPr>
          <a:xfrm>
            <a:off x="553212" y="1873138"/>
            <a:ext cx="3980688" cy="2603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BCBFC6"/>
                </a:solidFill>
              </a:rPr>
              <a:t>&gt; python example_container.py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0F1ADA-6905-BB9B-2FF2-0E063A5FC65F}"/>
              </a:ext>
            </a:extLst>
          </p:cNvPr>
          <p:cNvSpPr/>
          <p:nvPr/>
        </p:nvSpPr>
        <p:spPr>
          <a:xfrm>
            <a:off x="553212" y="4387850"/>
            <a:ext cx="4634738" cy="781050"/>
          </a:xfrm>
          <a:prstGeom prst="rect">
            <a:avLst/>
          </a:prstGeom>
          <a:solidFill>
            <a:srgbClr val="FFCA08">
              <a:alpha val="34118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ustom 1">
      <a:majorFont>
        <a:latin typeface="Microsoft JhengHei"/>
        <a:ea typeface=""/>
        <a:cs typeface=""/>
      </a:majorFont>
      <a:minorFont>
        <a:latin typeface="Microsoft YaHe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4190</TotalTime>
  <Words>1126</Words>
  <Application>Microsoft Office PowerPoint</Application>
  <PresentationFormat>Widescreen</PresentationFormat>
  <Paragraphs>105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Microsoft JhengHei</vt:lpstr>
      <vt:lpstr>Microsoft JhengHei Light</vt:lpstr>
      <vt:lpstr>Microsoft YaHei</vt:lpstr>
      <vt:lpstr>Microsoft YaHei Light</vt:lpstr>
      <vt:lpstr>-apple-system</vt:lpstr>
      <vt:lpstr>Aptos</vt:lpstr>
      <vt:lpstr>Arial</vt:lpstr>
      <vt:lpstr>JetBrains Mono</vt:lpstr>
      <vt:lpstr>Office Theme</vt:lpstr>
      <vt:lpstr>Running EMOD local using          idmtools-container</vt:lpstr>
      <vt:lpstr>Objective: Run EMOD on a local machine without Quest</vt:lpstr>
      <vt:lpstr>Which Parts of EMOD Are Platform-Dependent?</vt:lpstr>
      <vt:lpstr>idmtools "control tower for simulation experiment "</vt:lpstr>
      <vt:lpstr>What is a Container Platform?</vt:lpstr>
      <vt:lpstr>Docker</vt:lpstr>
      <vt:lpstr>Let`s do EMOD!  EMOD local sandbox </vt:lpstr>
      <vt:lpstr>Installation </vt:lpstr>
      <vt:lpstr>Terminal output when running container</vt:lpstr>
      <vt:lpstr>Terminal output when running container interactive  mode</vt:lpstr>
      <vt:lpstr>Terminal output running history</vt:lpstr>
      <vt:lpstr>Container CLI commands</vt:lpstr>
      <vt:lpstr>Additional notes and considerations</vt:lpstr>
      <vt:lpstr>Questions or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Manuela Runge</dc:creator>
  <cp:lastModifiedBy>Manuela Runge</cp:lastModifiedBy>
  <cp:revision>107</cp:revision>
  <dcterms:created xsi:type="dcterms:W3CDTF">2025-08-01T14:57:26Z</dcterms:created>
  <dcterms:modified xsi:type="dcterms:W3CDTF">2025-08-04T14:51:50Z</dcterms:modified>
</cp:coreProperties>
</file>