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407" r:id="rId3"/>
    <p:sldId id="397" r:id="rId4"/>
    <p:sldId id="414" r:id="rId5"/>
    <p:sldId id="409" r:id="rId6"/>
    <p:sldId id="416" r:id="rId7"/>
    <p:sldId id="410" r:id="rId8"/>
    <p:sldId id="413" r:id="rId9"/>
    <p:sldId id="417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jfssZKztM3C1p9b9XSXmGbZRyp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FB8D033-6319-46D0-9BBF-26FF900D1A67}">
  <a:tblStyle styleId="{9FB8D033-6319-46D0-9BBF-26FF900D1A6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941" autoAdjust="0"/>
  </p:normalViewPr>
  <p:slideViewPr>
    <p:cSldViewPr snapToGrid="0">
      <p:cViewPr varScale="1">
        <p:scale>
          <a:sx n="65" d="100"/>
          <a:sy n="65" d="100"/>
        </p:scale>
        <p:origin x="9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34" Type="http://customschemas.google.com/relationships/presentationmetadata" Target="metadata"/><Relationship Id="rId7" Type="http://schemas.openxmlformats.org/officeDocument/2006/relationships/slide" Target="slides/slide6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Buenos días, soy Oscar Miranda, Ingeniero Civil, aspirante a la maestría de Ingeniería Estructural con una propuesta en el tema de instrumentación sísmica y monitoreo estructural en Ed indispensables en Medellín y el Valle de Aburra</a:t>
            </a: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904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s-CO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2882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humanidades.com/lluvia/#ixzz7w2LkQLN4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-3" y="1326782"/>
            <a:ext cx="12191999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 dirty="0" smtClean="0">
                <a:solidFill>
                  <a:srgbClr val="595959"/>
                </a:solidFill>
              </a:rPr>
              <a:t>Acción y efecto </a:t>
            </a:r>
            <a:r>
              <a:rPr lang="es-MX" sz="32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 la precipitación para la toma de decisiones en la ejecución de obras civiles en el valle de aburra. </a:t>
            </a:r>
            <a:endParaRPr sz="32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0" y="2731149"/>
            <a:ext cx="12192000" cy="236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 b="1" dirty="0" smtClean="0">
                <a:solidFill>
                  <a:srgbClr val="595959"/>
                </a:solidFill>
              </a:rPr>
              <a:t>Análisis Geoespacial </a:t>
            </a:r>
            <a:endParaRPr sz="2800" b="1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Universidad Nacional de Colombia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Sede Medellín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b="1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dirty="0">
                <a:solidFill>
                  <a:srgbClr val="595959"/>
                </a:solidFill>
              </a:rPr>
              <a:t>Manuel Acosta Correa</a:t>
            </a:r>
            <a:endParaRPr sz="2400" dirty="0">
              <a:solidFill>
                <a:srgbClr val="595959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0" y="1000528"/>
            <a:ext cx="12192000" cy="7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650"/>
              </a:buClr>
              <a:buSzPts val="2800"/>
              <a:buFont typeface="Arial"/>
              <a:buNone/>
            </a:pPr>
            <a:r>
              <a:rPr lang="es-CO" sz="2700" b="1" dirty="0">
                <a:solidFill>
                  <a:srgbClr val="004650"/>
                </a:solidFill>
              </a:rPr>
              <a:t>Objetivos</a:t>
            </a:r>
            <a:endParaRPr sz="4300" dirty="0"/>
          </a:p>
        </p:txBody>
      </p:sp>
      <p:sp>
        <p:nvSpPr>
          <p:cNvPr id="99" name="Google Shape;99;p2"/>
          <p:cNvSpPr/>
          <p:nvPr/>
        </p:nvSpPr>
        <p:spPr>
          <a:xfrm>
            <a:off x="468673" y="1775128"/>
            <a:ext cx="11409161" cy="2400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587C"/>
              </a:buClr>
              <a:buSzPts val="2000"/>
              <a:buFont typeface="Arial"/>
              <a:buChar char="•"/>
            </a:pPr>
            <a:r>
              <a:rPr lang="es-MX" sz="2000" b="0" i="0" u="none" strike="noStrike" cap="none" dirty="0" smtClean="0">
                <a:solidFill>
                  <a:srgbClr val="1B587C"/>
                </a:solidFill>
                <a:latin typeface="Arial"/>
                <a:ea typeface="Arial"/>
                <a:cs typeface="Arial"/>
                <a:sym typeface="Arial"/>
              </a:rPr>
              <a:t>Comprender el comportamiento hidrometeorológico del valle de aburra para la toma de decisiones en la ejecución de actividades de obra civil. </a:t>
            </a:r>
            <a:endParaRPr lang="es-MX" sz="2000" b="0" i="0" u="none" strike="noStrike" cap="none" dirty="0">
              <a:solidFill>
                <a:srgbClr val="1B587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587C"/>
              </a:buClr>
              <a:buSzPts val="2000"/>
              <a:buFont typeface="Arial"/>
              <a:buChar char="•"/>
            </a:pPr>
            <a:r>
              <a:rPr lang="es-MX" sz="2000" dirty="0" smtClean="0">
                <a:solidFill>
                  <a:srgbClr val="1B587C"/>
                </a:solidFill>
              </a:rPr>
              <a:t>Implementar datos históricos y recientes con el fin de establecer relación entre ellos para </a:t>
            </a:r>
            <a:r>
              <a:rPr lang="es-MX" sz="2000" dirty="0">
                <a:solidFill>
                  <a:srgbClr val="1B587C"/>
                </a:solidFill>
              </a:rPr>
              <a:t>i</a:t>
            </a:r>
            <a:r>
              <a:rPr lang="es-MX" sz="2000" b="0" i="0" u="none" strike="noStrike" cap="none" dirty="0" smtClean="0">
                <a:solidFill>
                  <a:srgbClr val="1B587C"/>
                </a:solidFill>
                <a:latin typeface="Arial"/>
                <a:ea typeface="Arial"/>
                <a:cs typeface="Arial"/>
                <a:sym typeface="Arial"/>
              </a:rPr>
              <a:t>dentificar indicadores de precipitación. </a:t>
            </a:r>
          </a:p>
          <a:p>
            <a:pPr marL="228600" marR="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587C"/>
              </a:buClr>
              <a:buSzPts val="2000"/>
              <a:buFont typeface="Arial"/>
              <a:buChar char="•"/>
            </a:pPr>
            <a:r>
              <a:rPr lang="es-MX" sz="2000" b="0" i="0" u="none" strike="noStrike" cap="none" dirty="0" smtClean="0">
                <a:solidFill>
                  <a:srgbClr val="1B587C"/>
                </a:solidFill>
                <a:latin typeface="Arial"/>
                <a:ea typeface="Arial"/>
                <a:cs typeface="Arial"/>
                <a:sym typeface="Arial"/>
              </a:rPr>
              <a:t>Aplicar conocimientos en análisis de datos para la buena toma de decisiones. </a:t>
            </a:r>
          </a:p>
        </p:txBody>
      </p:sp>
    </p:spTree>
    <p:extLst>
      <p:ext uri="{BB962C8B-B14F-4D97-AF65-F5344CB8AC3E}">
        <p14:creationId xmlns:p14="http://schemas.microsoft.com/office/powerpoint/2010/main" val="2905978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FA5736F5-FD90-49D9-8530-2C3430CBDEE2}"/>
              </a:ext>
            </a:extLst>
          </p:cNvPr>
          <p:cNvSpPr txBox="1"/>
          <p:nvPr/>
        </p:nvSpPr>
        <p:spPr>
          <a:xfrm>
            <a:off x="80901" y="5951428"/>
            <a:ext cx="7426778" cy="553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just">
              <a:lnSpc>
                <a:spcPct val="107000"/>
              </a:lnSpc>
              <a:buNone/>
              <a:defRPr b="1">
                <a:solidFill>
                  <a:srgbClr val="595959"/>
                </a:solidFill>
              </a:defRPr>
            </a:lvl1pPr>
          </a:lstStyle>
          <a:p>
            <a:r>
              <a:rPr lang="es-CO" dirty="0"/>
              <a:t>Fuente:  </a:t>
            </a:r>
            <a:r>
              <a:rPr lang="es-MX" dirty="0"/>
              <a:t>vaciado de concreto en </a:t>
            </a:r>
            <a:r>
              <a:rPr lang="es-MX" dirty="0" smtClean="0"/>
              <a:t>losa – Registro </a:t>
            </a:r>
            <a:r>
              <a:rPr lang="es-MX" dirty="0" err="1" smtClean="0"/>
              <a:t>fotografico</a:t>
            </a:r>
            <a:r>
              <a:rPr lang="es-MX" dirty="0" smtClean="0"/>
              <a:t> de obra.</a:t>
            </a:r>
            <a:br>
              <a:rPr lang="es-MX" dirty="0" smtClean="0"/>
            </a:br>
            <a:endParaRPr lang="es-CO" b="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61977" t="29737" r="11952" b="47481"/>
          <a:stretch/>
        </p:blipFill>
        <p:spPr>
          <a:xfrm>
            <a:off x="1018388" y="3642852"/>
            <a:ext cx="3392129" cy="199103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/>
          <a:srcRect l="63111" t="33367" r="13085" b="33165"/>
          <a:stretch/>
        </p:blipFill>
        <p:spPr>
          <a:xfrm>
            <a:off x="4410517" y="1194620"/>
            <a:ext cx="3097162" cy="244823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5"/>
          <a:srcRect l="62318" t="26512" r="8437" b="41230"/>
          <a:stretch/>
        </p:blipFill>
        <p:spPr>
          <a:xfrm>
            <a:off x="7595420" y="3274140"/>
            <a:ext cx="3805084" cy="23597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117898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929148"/>
            <a:ext cx="10515600" cy="825910"/>
          </a:xfrm>
        </p:spPr>
        <p:txBody>
          <a:bodyPr>
            <a:normAutofit/>
          </a:bodyPr>
          <a:lstStyle/>
          <a:p>
            <a:r>
              <a:rPr lang="es-MX" dirty="0" smtClean="0"/>
              <a:t>Meteorología. 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2890683"/>
            <a:ext cx="10515600" cy="3286279"/>
          </a:xfrm>
        </p:spPr>
        <p:txBody>
          <a:bodyPr/>
          <a:lstStyle/>
          <a:p>
            <a:pPr marL="114300" indent="0" algn="just">
              <a:buNone/>
            </a:pPr>
            <a:r>
              <a:rPr lang="es-MX" sz="2000" dirty="0">
                <a:solidFill>
                  <a:schemeClr val="accent5">
                    <a:lumMod val="50000"/>
                  </a:schemeClr>
                </a:solidFill>
              </a:rPr>
              <a:t>La meteorología es la </a:t>
            </a:r>
            <a:r>
              <a:rPr lang="es-MX" sz="2000" dirty="0" smtClean="0">
                <a:solidFill>
                  <a:schemeClr val="accent5">
                    <a:lumMod val="50000"/>
                  </a:schemeClr>
                </a:solidFill>
              </a:rPr>
              <a:t>ciencia que</a:t>
            </a:r>
            <a:r>
              <a:rPr lang="es-MX" sz="2000" dirty="0">
                <a:solidFill>
                  <a:schemeClr val="accent5">
                    <a:lumMod val="50000"/>
                  </a:schemeClr>
                </a:solidFill>
              </a:rPr>
              <a:t> estudia los fenómenos a corto plazo que tienen lugar en las capas bajas de la </a:t>
            </a:r>
            <a:r>
              <a:rPr lang="es-MX" sz="2000" dirty="0" smtClean="0">
                <a:solidFill>
                  <a:schemeClr val="accent5">
                    <a:lumMod val="50000"/>
                  </a:schemeClr>
                </a:solidFill>
              </a:rPr>
              <a:t>atmósfera. </a:t>
            </a:r>
            <a:r>
              <a:rPr lang="es-MX" sz="2000" dirty="0">
                <a:solidFill>
                  <a:schemeClr val="accent5">
                    <a:lumMod val="50000"/>
                  </a:schemeClr>
                </a:solidFill>
              </a:rPr>
              <a:t>Para ello emplea parámetros como la temperatura, la humedad, la presión atmosférica, la intensidad y dirección del viento o las </a:t>
            </a:r>
            <a:r>
              <a:rPr lang="es-MX" sz="2000" dirty="0" smtClean="0">
                <a:solidFill>
                  <a:schemeClr val="accent5">
                    <a:lumMod val="50000"/>
                  </a:schemeClr>
                </a:solidFill>
              </a:rPr>
              <a:t>precipitaciones.</a:t>
            </a:r>
            <a:r>
              <a:rPr lang="es-MX" dirty="0"/>
              <a:t/>
            </a:r>
            <a:br>
              <a:rPr lang="es-MX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759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477729"/>
            <a:ext cx="9144000" cy="2780071"/>
          </a:xfrm>
        </p:spPr>
        <p:txBody>
          <a:bodyPr>
            <a:normAutofit/>
          </a:bodyPr>
          <a:lstStyle/>
          <a:p>
            <a:pPr algn="just"/>
            <a:r>
              <a:rPr lang="es-MX" sz="2000" b="1" u="sng" dirty="0" smtClean="0">
                <a:solidFill>
                  <a:schemeClr val="accent5">
                    <a:lumMod val="75000"/>
                  </a:schemeClr>
                </a:solidFill>
              </a:rPr>
              <a:t>Débiles</a:t>
            </a:r>
            <a:r>
              <a:rPr lang="es-MX" sz="2000" dirty="0" smtClean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es-MX" sz="2000" dirty="0">
                <a:solidFill>
                  <a:schemeClr val="accent5">
                    <a:lumMod val="75000"/>
                  </a:schemeClr>
                </a:solidFill>
              </a:rPr>
              <a:t>C</a:t>
            </a:r>
            <a:r>
              <a:rPr lang="es-MX" sz="2000" dirty="0" smtClean="0">
                <a:solidFill>
                  <a:schemeClr val="accent5">
                    <a:lumMod val="75000"/>
                  </a:schemeClr>
                </a:solidFill>
              </a:rPr>
              <a:t>uando </a:t>
            </a:r>
            <a:r>
              <a:rPr lang="es-MX" sz="2000" dirty="0">
                <a:solidFill>
                  <a:schemeClr val="accent5">
                    <a:lumMod val="75000"/>
                  </a:schemeClr>
                </a:solidFill>
              </a:rPr>
              <a:t>la intensidad es menor a 2 mm/h.</a:t>
            </a:r>
          </a:p>
          <a:p>
            <a:pPr algn="just"/>
            <a:r>
              <a:rPr lang="es-MX" sz="2000" b="1" u="sng" dirty="0" smtClean="0">
                <a:solidFill>
                  <a:schemeClr val="accent5">
                    <a:lumMod val="75000"/>
                  </a:schemeClr>
                </a:solidFill>
              </a:rPr>
              <a:t>Moderadas</a:t>
            </a:r>
            <a:r>
              <a:rPr lang="es-MX" sz="2000" dirty="0" smtClean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es-MX" sz="2000" dirty="0">
                <a:solidFill>
                  <a:schemeClr val="accent5">
                    <a:lumMod val="75000"/>
                  </a:schemeClr>
                </a:solidFill>
              </a:rPr>
              <a:t>C</a:t>
            </a:r>
            <a:r>
              <a:rPr lang="es-MX" sz="2000" dirty="0" smtClean="0">
                <a:solidFill>
                  <a:schemeClr val="accent5">
                    <a:lumMod val="75000"/>
                  </a:schemeClr>
                </a:solidFill>
              </a:rPr>
              <a:t>uando </a:t>
            </a:r>
            <a:r>
              <a:rPr lang="es-MX" sz="2000" dirty="0">
                <a:solidFill>
                  <a:schemeClr val="accent5">
                    <a:lumMod val="75000"/>
                  </a:schemeClr>
                </a:solidFill>
              </a:rPr>
              <a:t>es de 2 a 15 mm/h.</a:t>
            </a:r>
          </a:p>
          <a:p>
            <a:pPr algn="just"/>
            <a:r>
              <a:rPr lang="es-MX" sz="2000" b="1" u="sng" dirty="0" smtClean="0">
                <a:solidFill>
                  <a:schemeClr val="accent5">
                    <a:lumMod val="75000"/>
                  </a:schemeClr>
                </a:solidFill>
              </a:rPr>
              <a:t>Fuertes</a:t>
            </a:r>
            <a:r>
              <a:rPr lang="es-MX" sz="2000" dirty="0" smtClean="0">
                <a:solidFill>
                  <a:schemeClr val="accent5">
                    <a:lumMod val="75000"/>
                  </a:schemeClr>
                </a:solidFill>
              </a:rPr>
              <a:t>: De 15 </a:t>
            </a:r>
            <a:r>
              <a:rPr lang="es-MX" sz="2000" dirty="0">
                <a:solidFill>
                  <a:schemeClr val="accent5">
                    <a:lumMod val="75000"/>
                  </a:schemeClr>
                </a:solidFill>
              </a:rPr>
              <a:t>a 30 mm/h.</a:t>
            </a:r>
          </a:p>
          <a:p>
            <a:pPr algn="just"/>
            <a:r>
              <a:rPr lang="es-MX" sz="2000" b="1" u="sng" dirty="0">
                <a:solidFill>
                  <a:schemeClr val="accent5">
                    <a:lumMod val="75000"/>
                  </a:schemeClr>
                </a:solidFill>
              </a:rPr>
              <a:t>Muy </a:t>
            </a:r>
            <a:r>
              <a:rPr lang="es-MX" sz="2000" b="1" u="sng" dirty="0" smtClean="0">
                <a:solidFill>
                  <a:schemeClr val="accent5">
                    <a:lumMod val="75000"/>
                  </a:schemeClr>
                </a:solidFill>
              </a:rPr>
              <a:t>fuertes</a:t>
            </a:r>
            <a:r>
              <a:rPr lang="es-MX" sz="2000" dirty="0" smtClean="0">
                <a:solidFill>
                  <a:schemeClr val="accent5">
                    <a:lumMod val="75000"/>
                  </a:schemeClr>
                </a:solidFill>
              </a:rPr>
              <a:t>:  </a:t>
            </a:r>
            <a:r>
              <a:rPr lang="es-MX" sz="2000" dirty="0">
                <a:solidFill>
                  <a:schemeClr val="accent5">
                    <a:lumMod val="75000"/>
                  </a:schemeClr>
                </a:solidFill>
              </a:rPr>
              <a:t>de 30 a 60 mm/h.</a:t>
            </a:r>
          </a:p>
          <a:p>
            <a:pPr algn="just"/>
            <a:r>
              <a:rPr lang="es-MX" sz="2000" b="1" u="sng" dirty="0" smtClean="0">
                <a:solidFill>
                  <a:schemeClr val="accent5">
                    <a:lumMod val="75000"/>
                  </a:schemeClr>
                </a:solidFill>
              </a:rPr>
              <a:t>Torrenciales</a:t>
            </a:r>
            <a:r>
              <a:rPr lang="es-MX" sz="2000" dirty="0" smtClean="0">
                <a:solidFill>
                  <a:schemeClr val="accent5">
                    <a:lumMod val="75000"/>
                  </a:schemeClr>
                </a:solidFill>
              </a:rPr>
              <a:t>:  </a:t>
            </a:r>
            <a:r>
              <a:rPr lang="es-MX" sz="2000" dirty="0">
                <a:solidFill>
                  <a:schemeClr val="accent5">
                    <a:lumMod val="75000"/>
                  </a:schemeClr>
                </a:solidFill>
              </a:rPr>
              <a:t>C</a:t>
            </a:r>
            <a:r>
              <a:rPr lang="es-MX" sz="2000" dirty="0" smtClean="0">
                <a:solidFill>
                  <a:schemeClr val="accent5">
                    <a:lumMod val="75000"/>
                  </a:schemeClr>
                </a:solidFill>
              </a:rPr>
              <a:t>uando </a:t>
            </a:r>
            <a:r>
              <a:rPr lang="es-MX" sz="2000" dirty="0">
                <a:solidFill>
                  <a:schemeClr val="accent5">
                    <a:lumMod val="75000"/>
                  </a:schemeClr>
                </a:solidFill>
              </a:rPr>
              <a:t>superan los 60 </a:t>
            </a:r>
            <a:r>
              <a:rPr lang="es-MX" sz="2000" dirty="0" smtClean="0">
                <a:solidFill>
                  <a:schemeClr val="accent5">
                    <a:lumMod val="75000"/>
                  </a:schemeClr>
                </a:solidFill>
              </a:rPr>
              <a:t>mm/h</a:t>
            </a:r>
          </a:p>
          <a:p>
            <a:pPr algn="l"/>
            <a:endParaRPr lang="es-MX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524000" y="1047135"/>
            <a:ext cx="9144000" cy="870155"/>
          </a:xfrm>
        </p:spPr>
        <p:txBody>
          <a:bodyPr>
            <a:normAutofit fontScale="90000"/>
          </a:bodyPr>
          <a:lstStyle/>
          <a:p>
            <a:pPr algn="l"/>
            <a:r>
              <a:rPr lang="es-MX" dirty="0" smtClean="0"/>
              <a:t>Tipos de precipitaciones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93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752168"/>
            <a:ext cx="10515600" cy="938520"/>
          </a:xfrm>
        </p:spPr>
        <p:txBody>
          <a:bodyPr/>
          <a:lstStyle/>
          <a:p>
            <a:r>
              <a:rPr lang="es-MX" dirty="0" smtClean="0"/>
              <a:t>Temporada de lluvias.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just">
              <a:buNone/>
            </a:pPr>
            <a:endParaRPr lang="es-MX" sz="2000" dirty="0" smtClean="0"/>
          </a:p>
          <a:p>
            <a:pPr marL="114300" indent="0" algn="just">
              <a:buNone/>
            </a:pPr>
            <a:endParaRPr lang="es-MX" sz="2000" dirty="0"/>
          </a:p>
          <a:p>
            <a:pPr marL="114300" indent="0" algn="just">
              <a:buNone/>
            </a:pPr>
            <a:endParaRPr lang="es-MX" sz="20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114300" indent="0" algn="just">
              <a:buNone/>
            </a:pPr>
            <a:r>
              <a:rPr lang="es-MX" sz="2000" dirty="0" smtClean="0">
                <a:solidFill>
                  <a:schemeClr val="accent5">
                    <a:lumMod val="50000"/>
                  </a:schemeClr>
                </a:solidFill>
              </a:rPr>
              <a:t>Se denomina temporada de lluvias, estación lluviosa o estación de los monzones a la época el año en que suelen producirse las más copiosas precipitaciones de una región.</a:t>
            </a:r>
            <a:endParaRPr lang="en-US" sz="20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114300" indent="0" algn="just">
              <a:buNone/>
            </a:pPr>
            <a:r>
              <a:rPr lang="es-MX" sz="2000" dirty="0" smtClean="0">
                <a:solidFill>
                  <a:schemeClr val="accent5">
                    <a:lumMod val="50000"/>
                  </a:schemeClr>
                </a:solidFill>
              </a:rPr>
              <a:t>Por lo general dura uno o varios meses, y están distribuidas a lo largo de los trópicos y subtrópicos, en donde producen cinturones de lluvias recurrentes.</a:t>
            </a:r>
            <a:endParaRPr lang="en-US" sz="20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20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999" y="973394"/>
            <a:ext cx="9493045" cy="663677"/>
          </a:xfrm>
        </p:spPr>
        <p:txBody>
          <a:bodyPr>
            <a:normAutofit fontScale="90000"/>
          </a:bodyPr>
          <a:lstStyle/>
          <a:p>
            <a:pPr algn="l"/>
            <a:r>
              <a:rPr lang="es-MX" sz="4400" dirty="0" smtClean="0"/>
              <a:t>Factores específicos que generan lluvia.</a:t>
            </a:r>
            <a:endParaRPr lang="en-US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079523"/>
            <a:ext cx="9144000" cy="3178277"/>
          </a:xfrm>
        </p:spPr>
        <p:txBody>
          <a:bodyPr>
            <a:normAutofit/>
          </a:bodyPr>
          <a:lstStyle/>
          <a:p>
            <a:pPr algn="l"/>
            <a:endParaRPr lang="es-MX" sz="2000" dirty="0" smtClean="0"/>
          </a:p>
          <a:p>
            <a:pPr algn="l"/>
            <a:endParaRPr lang="es-MX" sz="2000" dirty="0"/>
          </a:p>
          <a:p>
            <a:pPr algn="l"/>
            <a:r>
              <a:rPr lang="es-MX" sz="2000" dirty="0" smtClean="0">
                <a:solidFill>
                  <a:srgbClr val="002060"/>
                </a:solidFill>
              </a:rPr>
              <a:t>• La temperatura.</a:t>
            </a:r>
          </a:p>
          <a:p>
            <a:pPr algn="l"/>
            <a:r>
              <a:rPr lang="es-MX" sz="2000" dirty="0" smtClean="0">
                <a:solidFill>
                  <a:srgbClr val="002060"/>
                </a:solidFill>
              </a:rPr>
              <a:t>• La presión atmosférica</a:t>
            </a:r>
          </a:p>
          <a:p>
            <a:pPr algn="l"/>
            <a:r>
              <a:rPr lang="es-MX" sz="2000" dirty="0" smtClean="0">
                <a:solidFill>
                  <a:srgbClr val="002060"/>
                </a:solidFill>
              </a:rPr>
              <a:t>• La humedad atmosférica.</a:t>
            </a:r>
          </a:p>
          <a:p>
            <a:pPr algn="l"/>
            <a:r>
              <a:rPr lang="es-MX" dirty="0"/>
              <a:t/>
            </a:r>
            <a:br>
              <a:rPr lang="es-MX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568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8426"/>
            <a:ext cx="10515600" cy="1371600"/>
          </a:xfrm>
        </p:spPr>
        <p:txBody>
          <a:bodyPr/>
          <a:lstStyle/>
          <a:p>
            <a:r>
              <a:rPr lang="es-MX" dirty="0" smtClean="0"/>
              <a:t>Algunos datos económicos.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917289"/>
            <a:ext cx="10515600" cy="4259673"/>
          </a:xfrm>
        </p:spPr>
        <p:txBody>
          <a:bodyPr/>
          <a:lstStyle/>
          <a:p>
            <a:pPr marL="114300" indent="0">
              <a:buNone/>
            </a:pPr>
            <a:r>
              <a:rPr lang="es-MX" dirty="0" smtClean="0"/>
              <a:t>Valor mano de obra. </a:t>
            </a:r>
            <a:endParaRPr lang="en-U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125307"/>
              </p:ext>
            </p:extLst>
          </p:nvPr>
        </p:nvGraphicFramePr>
        <p:xfrm>
          <a:off x="838200" y="2684208"/>
          <a:ext cx="10515599" cy="2757946"/>
        </p:xfrm>
        <a:graphic>
          <a:graphicData uri="http://schemas.openxmlformats.org/drawingml/2006/table">
            <a:tbl>
              <a:tblPr>
                <a:tableStyleId>{9FB8D033-6319-46D0-9BBF-26FF900D1A67}</a:tableStyleId>
              </a:tblPr>
              <a:tblGrid>
                <a:gridCol w="809999">
                  <a:extLst>
                    <a:ext uri="{9D8B030D-6E8A-4147-A177-3AD203B41FA5}">
                      <a16:colId xmlns:a16="http://schemas.microsoft.com/office/drawing/2014/main" val="1760235802"/>
                    </a:ext>
                  </a:extLst>
                </a:gridCol>
                <a:gridCol w="3729600">
                  <a:extLst>
                    <a:ext uri="{9D8B030D-6E8A-4147-A177-3AD203B41FA5}">
                      <a16:colId xmlns:a16="http://schemas.microsoft.com/office/drawing/2014/main" val="4010499540"/>
                    </a:ext>
                  </a:extLst>
                </a:gridCol>
                <a:gridCol w="1195200">
                  <a:extLst>
                    <a:ext uri="{9D8B030D-6E8A-4147-A177-3AD203B41FA5}">
                      <a16:colId xmlns:a16="http://schemas.microsoft.com/office/drawing/2014/main" val="2501429856"/>
                    </a:ext>
                  </a:extLst>
                </a:gridCol>
                <a:gridCol w="1195200">
                  <a:extLst>
                    <a:ext uri="{9D8B030D-6E8A-4147-A177-3AD203B41FA5}">
                      <a16:colId xmlns:a16="http://schemas.microsoft.com/office/drawing/2014/main" val="550337309"/>
                    </a:ext>
                  </a:extLst>
                </a:gridCol>
                <a:gridCol w="1195200">
                  <a:extLst>
                    <a:ext uri="{9D8B030D-6E8A-4147-A177-3AD203B41FA5}">
                      <a16:colId xmlns:a16="http://schemas.microsoft.com/office/drawing/2014/main" val="148230416"/>
                    </a:ext>
                  </a:extLst>
                </a:gridCol>
                <a:gridCol w="1195200">
                  <a:extLst>
                    <a:ext uri="{9D8B030D-6E8A-4147-A177-3AD203B41FA5}">
                      <a16:colId xmlns:a16="http://schemas.microsoft.com/office/drawing/2014/main" val="1953750958"/>
                    </a:ext>
                  </a:extLst>
                </a:gridCol>
                <a:gridCol w="1195200">
                  <a:extLst>
                    <a:ext uri="{9D8B030D-6E8A-4147-A177-3AD203B41FA5}">
                      <a16:colId xmlns:a16="http://schemas.microsoft.com/office/drawing/2014/main" val="2010995481"/>
                    </a:ext>
                  </a:extLst>
                </a:gridCol>
              </a:tblGrid>
              <a:tr h="4823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%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CONCEPTO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MAESTRO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SST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OFICIAL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 AYUDANTE ENTENDIDO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AYUDANTE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4211589"/>
                  </a:ext>
                </a:extLst>
              </a:tr>
              <a:tr h="5861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 dirty="0">
                          <a:effectLst/>
                        </a:rPr>
                        <a:t>Valor Hora </a:t>
                      </a:r>
                      <a:r>
                        <a:rPr lang="en-US" sz="1100" u="none" strike="noStrike" dirty="0" smtClean="0">
                          <a:effectLst/>
                        </a:rPr>
                        <a:t>Diurrna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 $           28.840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 $           25.693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 $           23.735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 $           20.968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 $           18.446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5463899"/>
                  </a:ext>
                </a:extLst>
              </a:tr>
              <a:tr h="2413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1,25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</a:rPr>
                        <a:t>Hora Extra Diurna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 $           36.050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 $           32.116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 $           29.669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 $           26.210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 $           23.058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79418048"/>
                  </a:ext>
                </a:extLst>
              </a:tr>
              <a:tr h="2413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1,75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 dirty="0">
                          <a:effectLst/>
                        </a:rPr>
                        <a:t>Hora </a:t>
                      </a:r>
                      <a:r>
                        <a:rPr lang="en-US" sz="1100" u="none" strike="noStrike" dirty="0" err="1">
                          <a:effectLst/>
                        </a:rPr>
                        <a:t>Diurna</a:t>
                      </a:r>
                      <a:r>
                        <a:rPr lang="en-US" sz="1100" u="none" strike="noStrike" dirty="0">
                          <a:effectLst/>
                        </a:rPr>
                        <a:t> Festiva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 $           50.470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 $           44.963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 $           41.536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 $           36.694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 $           32.281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50616040"/>
                  </a:ext>
                </a:extLst>
              </a:tr>
              <a:tr h="2413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2,00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 dirty="0">
                          <a:effectLst/>
                        </a:rPr>
                        <a:t>Hora Extra </a:t>
                      </a:r>
                      <a:r>
                        <a:rPr lang="en-US" sz="1100" u="none" strike="noStrike" dirty="0" err="1">
                          <a:effectLst/>
                        </a:rPr>
                        <a:t>Diurna</a:t>
                      </a:r>
                      <a:r>
                        <a:rPr lang="en-US" sz="1100" u="none" strike="noStrike" dirty="0">
                          <a:effectLst/>
                        </a:rPr>
                        <a:t> Festiva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 $           57.680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 $           51.386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 $           47.470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 $           41.936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 $           36.892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1996895"/>
                  </a:ext>
                </a:extLst>
              </a:tr>
              <a:tr h="2413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1,35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 dirty="0">
                          <a:effectLst/>
                        </a:rPr>
                        <a:t>Hora Nocturna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 $           38.934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 $           34.686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 $           32.042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 $           28.307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 $           24.902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4007904"/>
                  </a:ext>
                </a:extLst>
              </a:tr>
              <a:tr h="2413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1,75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 dirty="0">
                          <a:effectLst/>
                        </a:rPr>
                        <a:t>Hora Extra Nocturna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 $           50.470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 $           44.963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 $           41.536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 $           36.694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 $           32.281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9820919"/>
                  </a:ext>
                </a:extLst>
              </a:tr>
              <a:tr h="2413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1,75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 dirty="0">
                          <a:effectLst/>
                        </a:rPr>
                        <a:t>Hora Nocturna Festiva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 $           50.470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 $           44.963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 $           41.536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 $           36.694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 $           32.281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33581577"/>
                  </a:ext>
                </a:extLst>
              </a:tr>
              <a:tr h="2413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2,50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 dirty="0">
                          <a:effectLst/>
                        </a:rPr>
                        <a:t>Hora Extra Nocturna Festiva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 $           72.100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 $           64.233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 $           59.338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 $           52.420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 $           46.115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1827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4830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781665"/>
            <a:ext cx="10515600" cy="1043960"/>
          </a:xfrm>
        </p:spPr>
        <p:txBody>
          <a:bodyPr/>
          <a:lstStyle/>
          <a:p>
            <a:r>
              <a:rPr lang="es-MX" dirty="0" smtClean="0"/>
              <a:t>Referencias 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MX" sz="2000" dirty="0" smtClean="0">
                <a:solidFill>
                  <a:srgbClr val="002060"/>
                </a:solidFill>
              </a:rPr>
              <a:t>Tipos de precipitaciones – clasificación, nombres y características (ecologiaverde.com)</a:t>
            </a:r>
          </a:p>
          <a:p>
            <a:pPr marL="114300" indent="0">
              <a:buNone/>
            </a:pPr>
            <a:endParaRPr lang="es-MX" sz="2000" dirty="0" smtClean="0">
              <a:solidFill>
                <a:srgbClr val="002060"/>
              </a:solidFill>
            </a:endParaRPr>
          </a:p>
          <a:p>
            <a:r>
              <a:rPr lang="es-MX" sz="2000" dirty="0" smtClean="0">
                <a:solidFill>
                  <a:srgbClr val="002060"/>
                </a:solidFill>
                <a:hlinkClick r:id="rId2"/>
              </a:rPr>
              <a:t>https</a:t>
            </a:r>
            <a:r>
              <a:rPr lang="es-MX" sz="2000" dirty="0">
                <a:solidFill>
                  <a:srgbClr val="002060"/>
                </a:solidFill>
                <a:hlinkClick r:id="rId2"/>
              </a:rPr>
              <a:t>://humanidades.com/lluvia/#</a:t>
            </a:r>
            <a:r>
              <a:rPr lang="es-MX" sz="2000" dirty="0" smtClean="0">
                <a:solidFill>
                  <a:srgbClr val="002060"/>
                </a:solidFill>
                <a:hlinkClick r:id="rId2"/>
              </a:rPr>
              <a:t>ixzz7w2LkQLN4</a:t>
            </a:r>
            <a:endParaRPr lang="es-MX" sz="2000" dirty="0">
              <a:solidFill>
                <a:srgbClr val="002060"/>
              </a:solidFill>
            </a:endParaRPr>
          </a:p>
          <a:p>
            <a:pPr marL="114300" indent="0">
              <a:buNone/>
            </a:pPr>
            <a:endParaRPr lang="en-US" sz="2000" dirty="0" smtClean="0">
              <a:solidFill>
                <a:srgbClr val="002060"/>
              </a:solidFill>
            </a:endParaRPr>
          </a:p>
          <a:p>
            <a:r>
              <a:rPr lang="es-MX" sz="2000" dirty="0">
                <a:solidFill>
                  <a:srgbClr val="002060"/>
                </a:solidFill>
              </a:rPr>
              <a:t>"Lluvia". Autor: Equipo editorial, </a:t>
            </a:r>
            <a:r>
              <a:rPr lang="es-MX" sz="2000" dirty="0" err="1">
                <a:solidFill>
                  <a:srgbClr val="002060"/>
                </a:solidFill>
              </a:rPr>
              <a:t>Etecé</a:t>
            </a:r>
            <a:r>
              <a:rPr lang="es-MX" sz="2000" dirty="0">
                <a:solidFill>
                  <a:srgbClr val="002060"/>
                </a:solidFill>
              </a:rPr>
              <a:t>. De: Argentina. Para: </a:t>
            </a:r>
            <a:r>
              <a:rPr lang="es-MX" sz="2000" i="1" dirty="0">
                <a:solidFill>
                  <a:srgbClr val="002060"/>
                </a:solidFill>
              </a:rPr>
              <a:t>Enciclopedia Humanidades</a:t>
            </a:r>
            <a:r>
              <a:rPr lang="es-MX" sz="2000" dirty="0">
                <a:solidFill>
                  <a:srgbClr val="002060"/>
                </a:solidFill>
              </a:rPr>
              <a:t>. Disponible en: https://humanidades.com/lluvia/. Última edición: 23 enero, 2023. Consultado: 14 marzo, 2023.</a:t>
            </a:r>
            <a:endParaRPr lang="en-US" sz="2000" dirty="0">
              <a:solidFill>
                <a:srgbClr val="002060"/>
              </a:solidFill>
            </a:endParaRPr>
          </a:p>
          <a:p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3809879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439</Words>
  <Application>Microsoft Office PowerPoint</Application>
  <PresentationFormat>Panorámica</PresentationFormat>
  <Paragraphs>107</Paragraphs>
  <Slides>9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 de Office</vt:lpstr>
      <vt:lpstr>Presentación de PowerPoint</vt:lpstr>
      <vt:lpstr>Objetivos</vt:lpstr>
      <vt:lpstr>Presentación de PowerPoint</vt:lpstr>
      <vt:lpstr>Meteorología. </vt:lpstr>
      <vt:lpstr>Tipos de precipitaciones</vt:lpstr>
      <vt:lpstr>Temporada de lluvias.</vt:lpstr>
      <vt:lpstr>Factores específicos que generan lluvia.</vt:lpstr>
      <vt:lpstr>Algunos datos económicos.</vt:lpstr>
      <vt:lpstr>Referencias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Oscar Daniel</dc:creator>
  <cp:lastModifiedBy>MANUEL</cp:lastModifiedBy>
  <cp:revision>28</cp:revision>
  <dcterms:created xsi:type="dcterms:W3CDTF">2013-04-16T15:40:58Z</dcterms:created>
  <dcterms:modified xsi:type="dcterms:W3CDTF">2023-03-15T17:40:06Z</dcterms:modified>
</cp:coreProperties>
</file>