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ocs.aws.amazon.com/iot-twinmaker/latest/guide/what-is-twinmaker.html" TargetMode="External" /><Relationship Id="rId2" Type="http://schemas.openxmlformats.org/officeDocument/2006/relationships/image" Target="../media/image10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tsi.org/deliver/etsi_gs/CIM/001_099/009/01.06.01_60/gs_CIM009v010601p.pdf" TargetMode="External" /><Relationship Id="rId3" Type="http://schemas.openxmlformats.org/officeDocument/2006/relationships/hyperlink" Target="https://swagger.lab.fiware.org/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3.png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FIWARE/context.Orion-LD?tab=readme-ov-file" TargetMode="External" /><Relationship Id="rId3" Type="http://schemas.openxmlformats.org/officeDocument/2006/relationships/image" Target="../media/image1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www.digitaltwinconsortium.org/" TargetMode="External" /><Relationship Id="rId2" Type="http://schemas.openxmlformats.org/officeDocument/2006/relationships/image" Target="../media/image1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science/article/pii/S2405844024025349?via%3Dihub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digitaltwin1.org/articles/1-2/v2" TargetMode="External" /><Relationship Id="rId5" Type="http://schemas.openxmlformats.org/officeDocument/2006/relationships/hyperlink" Target="https://digitaltwin1.org/articles/1-2/v2" TargetMode="External" /><Relationship Id="rId4" Type="http://schemas.openxmlformats.org/officeDocument/2006/relationships/image" Target="../media/image18.png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sv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l.acm.org/doi/10.1145/2668930.2688055" TargetMode="External" /><Relationship Id="rId3" Type="http://schemas.openxmlformats.org/officeDocument/2006/relationships/image" Target="../media/image20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Twins (DT)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</a:t>
            </a:r>
          </a:p>
          <a:p>
            <a:pPr lvl="0"/>
            <a:r>
              <a:rPr/>
              <a:t>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d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11200" y="1193800"/>
            <a:ext cx="3530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DTDL</a:t>
            </a:r>
          </a:p>
        </p:txBody>
      </p:sp>
      <p:pic>
        <p:nvPicPr>
          <p:cNvPr descr="https://github.com/ManuelePasini/slides-markdown/blob/master/slides/images/dt/azure_dt_historic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Azure DT Platform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AWS IoT Twin 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Similar to Azure Digital Twins (also JSON Entity-Component model)</a:t>
            </a:r>
          </a:p>
          <a:p>
            <a:pPr lvl="0"/>
            <a:r>
              <a:rPr/>
              <a:t>Different JSON semantics</a:t>
            </a:r>
          </a:p>
          <a:p>
            <a:pPr lvl="0"/>
            <a:r>
              <a:rPr/>
              <a:t>Also graph representation</a:t>
            </a:r>
          </a:p>
          <a:p>
            <a:pPr lvl="0"/>
            <a:r>
              <a:rPr/>
              <a:t>Native support for Grafana, AWS IoT Site Wise (which leverages AWS Timestream, a time-series DB)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aws_dt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637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Key concept and components AWS IoT Twin Maker (</a:t>
            </a:r>
            <a:r>
              <a:rPr>
                <a:hlinkClick r:id="rId3"/>
              </a:rPr>
              <a:t>documentation here</a:t>
            </a:r>
            <a:r>
              <a:rPr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Component JSON documents that describe the connection between a data source and AWS IoT Twin Maker. They access external datasource via a Lambda function defined in the JSON</a:t>
            </a:r>
          </a:p>
          <a:p>
            <a:pPr lvl="0"/>
            <a:r>
              <a:rPr/>
              <a:t>Each workspace is assigned an S3 Bucket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Related Aspects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Focused on entities last state</a:t>
            </a:r>
          </a:p>
          <a:p>
            <a:pPr lvl="0"/>
            <a:r>
              <a:rPr/>
              <a:t>In literature, wide spread of AutomationML, XML, etc.</a:t>
            </a:r>
          </a:p>
          <a:p>
            <a:pPr lvl="0"/>
            <a:r>
              <a:rPr/>
              <a:t>Mostly graphs (too many connections between data)</a:t>
            </a:r>
          </a:p>
          <a:p>
            <a:pPr lvl="0"/>
            <a:r>
              <a:rPr/>
              <a:t>Initially pure linked data and semantic graphs (RDF, ontologies)</a:t>
            </a:r>
          </a:p>
          <a:p>
            <a:pPr lvl="0"/>
            <a:r>
              <a:rPr/>
              <a:t>New standards (JSON-LD, NGSI-LD) to seamelessly integrate semi-structured data, property graphs and semantic graphs (also supported by RDF)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 brief history</a:t>
            </a:r>
          </a:p>
        </p:txBody>
      </p:sp>
      <p:pic>
        <p:nvPicPr>
          <p:cNvPr descr="https://github.com/ManuelePasini/slides-markdown/blob/master/slides/images/dt/history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193800"/>
            <a:ext cx="812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Simplified technology history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(Next Generation Service Interface – Linked Data)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Evolution of NGSI v2, powered by FIWARE</a:t>
            </a:r>
          </a:p>
          <a:p>
            <a:pPr lvl="0"/>
            <a:r>
              <a:rPr/>
              <a:t>Defines a </a:t>
            </a:r>
            <a:r>
              <a:rPr>
                <a:hlinkClick r:id="rId2"/>
              </a:rPr>
              <a:t>metamodel</a:t>
            </a:r>
            <a:r>
              <a:rPr/>
              <a:t> and APIs (</a:t>
            </a:r>
            <a:r>
              <a:rPr>
                <a:hlinkClick r:id="rId3"/>
              </a:rPr>
              <a:t>Swagger URL</a:t>
            </a:r>
            <a:r>
              <a:rPr/>
              <a:t>) for property graphs</a:t>
            </a:r>
          </a:p>
          <a:p>
            <a:pPr lvl="0"/>
            <a:r>
              <a:rPr/>
              <a:t>“id” now must be an URN (or an URI HTTP)</a:t>
            </a:r>
          </a:p>
          <a:p>
            <a:pPr lvl="0"/>
            <a:r>
              <a:rPr/>
              <a:t>The entity must have a “type” attribute which represent the class of the entity</a:t>
            </a:r>
          </a:p>
          <a:p>
            <a:pPr lvl="0"/>
            <a:r>
              <a:rPr/>
              <a:t>The class must then be defined in the @context</a:t>
            </a:r>
          </a:p>
          <a:p>
            <a:pPr lvl="0"/>
            <a:r>
              <a:rPr/>
              <a:t>@context implicitly includes the core @context of NGSI-LD: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NGSI_LD_metamode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78000"/>
            <a:ext cx="4038600" cy="172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Metamodel</a:t>
            </a:r>
          </a:p>
        </p:txBody>
      </p:sp>
      <p:pic>
        <p:nvPicPr>
          <p:cNvPr descr="https://github.com/ManuelePasini/slides-markdown/blob/master/slides/images/dt/ngsi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89500" y="1193800"/>
            <a:ext cx="3543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NGSI-LD Entity Example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NGSI-LD vs. NGSIv2</a:t>
            </a:r>
          </a:p>
        </p:txBody>
      </p:sp>
      <p:pic>
        <p:nvPicPr>
          <p:cNvPr descr="https://github.com/ManuelePasini/slides-markdown/blob/master/slides/images/dt/ngsi_ngsild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03400" y="1193800"/>
            <a:ext cx="554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Comparison NGSIv2 - NGSI-LD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JSON-LD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Make JSON machine-readable again!</a:t>
            </a:r>
          </a:p>
          <a:p>
            <a:pPr lvl="0"/>
            <a:r>
              <a:rPr/>
              <a:t>Defined to merge semantic data and commonly used JSON documents</a:t>
            </a:r>
          </a:p>
          <a:p>
            <a:pPr lvl="0"/>
            <a:r>
              <a:rPr/>
              <a:t>Standard for encoding linked data</a:t>
            </a:r>
          </a:p>
          <a:p>
            <a:pPr lvl="0"/>
            <a:r>
              <a:rPr/>
              <a:t>FIWARE is evolving as well… (</a:t>
            </a:r>
            <a:r>
              <a:rPr>
                <a:hlinkClick r:id="rId2"/>
              </a:rPr>
              <a:t>Orion-LD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json_ld_example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193800"/>
            <a:ext cx="5384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JSON-LD Example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papers don’t even mention it!</a:t>
            </a:r>
          </a:p>
          <a:p>
            <a:pPr lvl="0"/>
            <a:r>
              <a:rPr/>
              <a:t>When they do, they focus on entities last-state.</a:t>
            </a:r>
          </a:p>
          <a:p>
            <a:pPr lvl="0"/>
            <a:r>
              <a:rPr/>
              <a:t>Is it really different from a Lambda-like big data architecture?</a:t>
            </a:r>
          </a:p>
          <a:p>
            <a:pPr lvl="0"/>
            <a:r>
              <a:rPr/>
              <a:t>e.g. Digital Twin Consortium</a:t>
            </a:r>
          </a:p>
        </p:txBody>
      </p:sp>
      <p:pic>
        <p:nvPicPr>
          <p:cNvPr descr="https://github.com/ManuelePasini/slides-markdown/blob/master/slides/images/dt/dt_cons_arc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9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Digital Twin Consortium Architecture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Data -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Something is starting to pop out</a:t>
            </a:r>
          </a:p>
          <a:p>
            <a:pPr lvl="0"/>
            <a:r>
              <a:rPr/>
              <a:t>“Trash” literature ? (non IT academics, e.g. </a:t>
            </a:r>
            <a:r>
              <a:rPr>
                <a:hlinkClick r:id="rId2"/>
              </a:rPr>
              <a:t>Dihan et. al., 2024</a:t>
            </a:r>
            <a:r>
              <a:rPr/>
              <a:t>)</a:t>
            </a:r>
          </a:p>
          <a:p>
            <a:pPr lvl="0"/>
            <a:r>
              <a:rPr/>
              <a:t>Are we reinventing the wheel?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data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58900"/>
            <a:ext cx="40386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Digital Twin Data (</a:t>
            </a:r>
            <a:r>
              <a:rPr>
                <a:hlinkClick r:id="rId3"/>
              </a:rPr>
              <a:t>Fei, Tao 2023</a:t>
            </a:r>
            <a:r>
              <a:rPr/>
              <a:t>)</a:t>
            </a:r>
          </a:p>
        </p:txBody>
      </p:sp>
      <p:pic>
        <p:nvPicPr>
          <p:cNvPr descr="https://github.com/ManuelePasini/slides-markdown/blob/master/slides/images/dt/dt_lifecycle.png?raw=true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549400"/>
            <a:ext cx="4038600" cy="2159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 Methodology (</a:t>
            </a:r>
            <a:r>
              <a:rPr>
                <a:hlinkClick r:id="rId5"/>
              </a:rPr>
              <a:t>Fei, Tao 2023</a:t>
            </a:r>
            <a:r>
              <a:rPr/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 Data Architectures </a:t>
            </a:r>
          </a:p>
          <a:p>
            <a:pPr lvl="1"/>
            <a:r>
              <a:rPr/>
              <a:t>Focus on historical data</a:t>
            </a:r>
          </a:p>
          <a:p>
            <a:pPr lvl="1"/>
            <a:r>
              <a:rPr/>
              <a:t>Digital Twins Platforms (!!!)</a:t>
            </a:r>
          </a:p>
          <a:p>
            <a:pPr lvl="0"/>
            <a:r>
              <a:rPr/>
              <a:t> Data modeling  (on two different abstraction levels)</a:t>
            </a:r>
          </a:p>
          <a:p>
            <a:pPr lvl="1"/>
            <a:r>
              <a:rPr/>
              <a:t>Meta-Models for historicized data in a DT (domain driven?)</a:t>
            </a:r>
          </a:p>
          <a:p>
            <a:pPr lvl="1"/>
            <a:r>
              <a:rPr/>
              <a:t>Standardazing a wider concept (e.g. interoperability between different DT)</a:t>
            </a:r>
          </a:p>
          <a:p>
            <a:pPr lvl="0"/>
            <a:r>
              <a:rPr/>
              <a:t> Methodology </a:t>
            </a:r>
          </a:p>
          <a:p>
            <a:pPr lvl="1"/>
            <a:r>
              <a:rPr/>
              <a:t>Watering Digital Twin</a:t>
            </a:r>
          </a:p>
        </p:txBody>
      </p:sp>
      <p:pic>
        <p:nvPicPr>
          <p:cNvPr descr="https://github.com/ManuelePasini/slides-markdown/blob/master/slides/images/dt/gantt.sv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25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P.h.D. Proposal timeline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Carbonaro 17/09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Loro usano property-knowledge graph</a:t>
            </a:r>
          </a:p>
          <a:p>
            <a:pPr lvl="0"/>
            <a:r>
              <a:rPr/>
              <a:t>Open word assumption: solo in AND …</a:t>
            </a:r>
          </a:p>
          <a:p>
            <a:pPr lvl="0"/>
            <a:r>
              <a:rPr/>
              <a:t>CONSTRUCT (è quello che utilizzo per le “implementedBy”)</a:t>
            </a:r>
          </a:p>
          <a:p>
            <a:pPr lvl="0"/>
            <a:r>
              <a:rPr/>
              <a:t>Hanno necessità di separare ciò che è corrente e ciò che è passato.</a:t>
            </a:r>
          </a:p>
          <a:p>
            <a:pPr lvl="0"/>
            <a:r>
              <a:rPr/>
              <a:t>SWRL + SPARQL</a:t>
            </a:r>
          </a:p>
          <a:p>
            <a:pPr lvl="0"/>
            <a:r>
              <a:rPr/>
              <a:t>Utilizzano GraphDB (hanno provato)</a:t>
            </a:r>
          </a:p>
          <a:p>
            <a:pPr lvl="0"/>
            <a:r>
              <a:rPr/>
              <a:t>Dov’è il confine tra ciò che è nuovo e ciò che è passato? Tradeoff tra quanto velocemente cambiano le cose? Un sensore che cambia ogni 10ms non posso storicizzare.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Sensoriali</a:t>
            </a:r>
          </a:p>
          <a:p>
            <a:pPr lvl="0"/>
            <a:r>
              <a:rPr/>
              <a:t>Dati tutti gli agenti di un certo tipo in un certo environment, trovare tutte le misurazioni dal timestamp X al timestamp Y.</a:t>
            </a:r>
          </a:p>
          <a:p>
            <a:pPr lvl="0"/>
            <a:r>
              <a:rPr/>
              <a:t>Dato un environment, trovare le rilevazioni di tutti i device dal timestamp X al timestamp Y</a:t>
            </a:r>
          </a:p>
          <a:p>
            <a:pPr lvl="0"/>
            <a:r>
              <a:rPr/>
              <a:t>Dato un environment, dammi tutti i measurement dei device di un certo tipo che superano una data soglia.</a:t>
            </a:r>
          </a:p>
          <a:p>
            <a:pPr lvl="0"/>
            <a:r>
              <a:rPr/>
              <a:t>Dato un poligono, trovare tutti gli agent che hanno fatto task all’interno del poligono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</a:t>
            </a:r>
            <a:r>
              <a:rPr b="1">
                <a:hlinkClick r:id="rId2"/>
              </a:rPr>
              <a:t>IoTAbench</a:t>
            </a:r>
          </a:p>
          <a:p>
            <a:pPr lvl="0"/>
            <a:r>
              <a:rPr/>
              <a:t>Total readings: counts the total number of readings (i.e., rows) for the given time period.</a:t>
            </a:r>
          </a:p>
          <a:p>
            <a:pPr lvl="0"/>
            <a:r>
              <a:rPr/>
              <a:t>Create a sorted list of the aggregate consumption in each ten minute interval in the given time period. -&gt; Create a sorted list of the average measurement (?) in each hour interval in the given time period.</a:t>
            </a:r>
          </a:p>
          <a:p>
            <a:pPr lvl="0"/>
            <a:r>
              <a:rPr/>
              <a:t>Top consumers: create a list of the distinct consumers, sorted by their total (monthly) consumption. -&gt; Top agent: create a list of the distinct agents, sorted by their total (monthly) measurements.</a:t>
            </a:r>
          </a:p>
          <a:p>
            <a:pPr lvl="0"/>
            <a:r>
              <a:rPr/>
              <a:t>Time of Usage Billing: calculate the monthly bill for each consumer based on the time of usage. -&gt; Time of Task: calculate the monthly time spent doing tasks for each agent.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Data architectures</a:t>
            </a:r>
          </a:p>
          <a:p>
            <a:pPr lvl="0" indent="-342900" marL="342900">
              <a:buAutoNum type="arabicPeriod"/>
            </a:pPr>
            <a:r>
              <a:rPr/>
              <a:t>Metamodello Agritech (PostgreSQL ?)</a:t>
            </a:r>
          </a:p>
          <a:p>
            <a:pPr lvl="0" indent="-342900" marL="342900">
              <a:buAutoNum type="arabicPeriod"/>
            </a:pPr>
            <a:r>
              <a:rPr/>
              <a:t>Wide-Column (?)</a:t>
            </a:r>
          </a:p>
          <a:p>
            <a:pPr lvl="0" indent="-342900" marL="342900">
              <a:buAutoNum type="arabicPeriod"/>
            </a:pPr>
            <a:r>
              <a:rPr/>
              <a:t>Grafo + Relazionale (PostgreSQL + Apache AGE)</a:t>
            </a:r>
          </a:p>
          <a:p>
            <a:pPr lvl="0" indent="-342900" marL="342900">
              <a:buAutoNum type="arabicPeriod"/>
            </a:pPr>
            <a:r>
              <a:rPr/>
              <a:t>Graph + Time Series (GraphDB + (ClickHouse || InfluxDB))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Scaletta</a:t>
            </a:r>
          </a:p>
          <a:p>
            <a:pPr lvl="0"/>
            <a:r>
              <a:rPr/>
              <a:t>Come funziona modellazione dati nel GIS?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PostGIS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Spatial Functions</a:t>
            </a:r>
          </a:p>
          <a:p>
            <a:pPr lvl="0"/>
            <a:r>
              <a:rPr/>
              <a:t>Routing. With pgRouting and road data you can find optimal routes and do different network analytics;</a:t>
            </a:r>
          </a:p>
          <a:p>
            <a:pPr lvl="0"/>
            <a:r>
              <a:rPr/>
              <a:t>Polygon skeletonization. This function enables you to build the medial axis of a polygon on the fly;</a:t>
            </a:r>
          </a:p>
          <a:p>
            <a:pPr lvl="0"/>
            <a:r>
              <a:rPr/>
              <a:t>Geometry subdivision. Dividing your geometries for further processing can significantly speed up your processes;</a:t>
            </a:r>
          </a:p>
          <a:p>
            <a:pPr lvl="0"/>
            <a:r>
              <a:rPr/>
              <a:t>Clustering. Find clusters and patterns from your data. With the AI hype at peak, the k-means might be even more interesting for some than before…</a:t>
            </a:r>
          </a:p>
        </p:txBody>
      </p:sp>
      <p:pic>
        <p:nvPicPr>
          <p:cNvPr descr="https://github.com/ManuelePasini/slides-markdown/blob/master/slides/images/dt/postgis/geometry_hierarchy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2446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PostGIS Geometry Hierarchy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Still a buzzword</a:t>
            </a:r>
          </a:p>
          <a:p>
            <a:pPr lvl="0"/>
            <a:r>
              <a:rPr/>
              <a:t>Rising number of publications</a:t>
            </a:r>
          </a:p>
          <a:p>
            <a:pPr lvl="0"/>
            <a:r>
              <a:rPr/>
              <a:t>Mostly non IT papers</a:t>
            </a:r>
          </a:p>
          <a:p>
            <a:pPr lvl="0"/>
            <a:r>
              <a:rPr/>
              <a:t>Not really twins…</a:t>
            </a:r>
          </a:p>
        </p:txBody>
      </p:sp>
      <p:pic>
        <p:nvPicPr>
          <p:cNvPr descr="https://github.com/ManuelePasini/slides-markdown/blob/master/slides/images/dt/dt_by_yea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year (Fei, Tao 2022)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dt_by_journal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1193800"/>
            <a:ext cx="342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journal (Fei, Tao 2022)</a:t>
            </a:r>
          </a:p>
        </p:txBody>
      </p:sp>
      <p:pic>
        <p:nvPicPr>
          <p:cNvPr descr="https://github.com/ManuelePasini/slides-markdown/blob/master/slides/images/dt/goa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24500" y="1193800"/>
            <a:ext cx="228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by goal (Fei, Tao 2022)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literature -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Mostly manufacturing, smart cities, health domain</a:t>
            </a:r>
          </a:p>
          <a:p>
            <a:pPr lvl="0"/>
            <a:r>
              <a:rPr/>
              <a:t>Still mostly application oriented, focused on visualization (e.g. Unity3D)</a:t>
            </a:r>
          </a:p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However, some standard models are emerging…</a:t>
            </a:r>
          </a:p>
          <a:p>
            <a:pPr lvl="0"/>
            <a:r>
              <a:rPr/>
              <a:t>Most cited: Fei Tao, Univ. of Beijing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DT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Azure Digital Twins</a:t>
            </a:r>
          </a:p>
          <a:p>
            <a:pPr lvl="0"/>
            <a:r>
              <a:rPr/>
              <a:t>AWS IoT Twin Maker</a:t>
            </a:r>
          </a:p>
          <a:p>
            <a:pPr lvl="0"/>
            <a:r>
              <a:rPr/>
              <a:t>Digital Twin Consortium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Azure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FIWARE like</a:t>
            </a:r>
          </a:p>
          <a:p>
            <a:pPr lvl="0"/>
            <a:r>
              <a:rPr/>
              <a:t>Digital Twin Definition Language (DTDL) - JSON-LD/NGSI-LDgi</a:t>
            </a:r>
          </a:p>
          <a:p>
            <a:pPr lvl="0"/>
            <a:r>
              <a:rPr/>
              <a:t>Offers interfaces to control the physical device (not supported)</a:t>
            </a:r>
          </a:p>
          <a:p>
            <a:pPr lvl="0"/>
            <a:r>
              <a:rPr/>
              <a:t>Native support for Azure Data Explorer (Relational, time-series, ingestion &amp; analytics)</a:t>
            </a:r>
          </a:p>
          <a:p>
            <a:pPr lvl="0"/>
            <a:r>
              <a:rPr/>
              <a:t>Not clear if it facilitates or provides integration with Azure big data services.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2024-10-02T09:08:04Z</dcterms:created>
  <dcterms:modified xsi:type="dcterms:W3CDTF">2024-10-02T09:08:04Z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