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4" Type="http://schemas.openxmlformats.org/officeDocument/2006/relationships/hyperlink" Target="https://dl.acm.org/doi/abs/10.14778/3407790.3407791" TargetMode="External" /><Relationship Id="rId3" Type="http://schemas.openxmlformats.org/officeDocument/2006/relationships/image" Target="../media/image20.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3.png" /><Relationship Id="rId2" Type="http://schemas.openxmlformats.org/officeDocument/2006/relationships/image" Target="../media/image22.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full/10.1145/3507904" TargetMode="Externa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6.png" /><Relationship Id="rId2" Type="http://schemas.openxmlformats.org/officeDocument/2006/relationships/image" Target="../media/image25.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eur-ws.org/Vol-2322/BMDA_3.pdf" TargetMode="External" /></Relationships>
</file>

<file path=ppt/slides/_rels/slide33.xml.rels><?xml version="1.0" encoding="UTF-8"?><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27.png"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9.png" /><Relationship Id="rId2" Type="http://schemas.openxmlformats.org/officeDocument/2006/relationships/image" Target="../media/image28.png"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docs.timescale.com/use-timescale/latest/extensions/" TargetMode="External" /><Relationship Id="rId4" Type="http://schemas.openxmlformats.org/officeDocument/2006/relationships/image" Target="../media/image31.png" /><Relationship Id="rId2" Type="http://schemas.openxmlformats.org/officeDocument/2006/relationships/image" Target="../media/image30.png" /></Relationships>
</file>

<file path=ppt/slides/_rels/slide3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docs.timescale.com/api/latest/hyperfunctions/" TargetMode="External" /><Relationship Id="rId3" Type="http://schemas.openxmlformats.org/officeDocument/2006/relationships/image" Target="../media/image32.png"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4.png" /><Relationship Id="rId2" Type="http://schemas.openxmlformats.org/officeDocument/2006/relationships/image" Target="../media/image3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p:sp>
        <p:nvSpPr>
          <p:cNvPr id="3" name="Content Placeholder 2"/>
          <p:cNvSpPr>
            <a:spLocks noGrp="1"/>
          </p:cNvSpPr>
          <p:nvPr>
            <p:ph idx="1"/>
          </p:nvPr>
        </p:nvSpPr>
        <p:spPr/>
        <p:txBody>
          <a:bodyPr/>
          <a:lstStyle/>
          <a:p>
            <a:pPr lvl="0" indent="0" marL="0">
              <a:spcBef>
                <a:spcPts val="3000"/>
              </a:spcBef>
              <a:buNone/>
            </a:pPr>
            <a:r>
              <a:rPr b="1"/>
              <a:t>Aspects</a:t>
            </a:r>
          </a:p>
          <a:p>
            <a:pPr lvl="0"/>
            <a:r>
              <a:rPr b="1"/>
              <a:t>Dimensions</a:t>
            </a:r>
          </a:p>
          <a:p>
            <a:pPr lvl="1"/>
            <a:r>
              <a:rPr/>
              <a:t>Spatial</a:t>
            </a:r>
          </a:p>
          <a:p>
            <a:pPr lvl="1"/>
            <a:r>
              <a:rPr/>
              <a:t>Temporal</a:t>
            </a:r>
          </a:p>
          <a:p>
            <a:pPr lvl="0"/>
            <a:r>
              <a:rPr b="1"/>
              <a:t>Workload</a:t>
            </a:r>
            <a:r>
              <a:rPr/>
              <a:t>:</a:t>
            </a:r>
          </a:p>
          <a:p>
            <a:pPr lvl="1"/>
            <a:r>
              <a:rPr/>
              <a:t>Operational</a:t>
            </a:r>
          </a:p>
          <a:p>
            <a:pPr lvl="1"/>
            <a:r>
              <a:rPr/>
              <a:t>Analytical</a:t>
            </a:r>
          </a:p>
          <a:p>
            <a:pPr lvl="0"/>
            <a:r>
              <a:rPr b="1"/>
              <a:t>Mode</a:t>
            </a:r>
            <a:r>
              <a:rPr/>
              <a:t>:</a:t>
            </a:r>
          </a:p>
          <a:p>
            <a:pPr lvl="1"/>
            <a:r>
              <a:rPr/>
              <a:t>Online (?)</a:t>
            </a:r>
          </a:p>
          <a:p>
            <a:pPr lvl="1"/>
            <a:r>
              <a:rPr/>
              <a:t>Offline (?)</a:t>
            </a:r>
          </a:p>
          <a:p>
            <a:pPr lvl="0" indent="0" marL="0">
              <a:spcBef>
                <a:spcPts val="3000"/>
              </a:spcBef>
              <a:buNone/>
            </a:pPr>
            <a:r>
              <a:rPr b="1"/>
              <a:t>From </a:t>
            </a:r>
            <a:r>
              <a:rPr b="1">
                <a:hlinkClick r:id="rId2"/>
              </a:rPr>
              <a:t>IoTAbench, ICPE 2015</a:t>
            </a:r>
          </a:p>
        </p:txBody>
      </p:sp>
      <p:pic>
        <p:nvPicPr>
          <p:cNvPr descr="https://github.com/ManuelePasini/slides-markdown/blob/master/slides/images/dt/data_model/iota_model.png?raw=true" id="0" name="Picture 1"/>
          <p:cNvPicPr>
            <a:picLocks noGrp="1" noChangeAspect="1"/>
          </p:cNvPicPr>
          <p:nvPr/>
        </p:nvPicPr>
        <p:blipFill>
          <a:blip r:embed="rId3"/>
          <a:stretch>
            <a:fillRect/>
          </a:stretch>
        </p:blipFill>
        <p:spPr bwMode="auto">
          <a:xfrm>
            <a:off x="457200" y="2336800"/>
            <a:ext cx="8229600" cy="596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IoTABench data model</a:t>
            </a:r>
          </a:p>
        </p:txBody>
      </p:sp>
      <p:sp>
        <p:nvSpPr>
          <p:cNvPr id="3" name="Content Placeholder 2"/>
          <p:cNvSpPr>
            <a:spLocks noGrp="1"/>
          </p:cNvSpPr>
          <p:nvPr>
            <p:ph idx="1"/>
          </p:nvPr>
        </p:nvSpPr>
        <p:spPr/>
        <p:txBody>
          <a:bodyPr/>
          <a:lstStyle/>
          <a:p>
            <a:pPr lvl="0"/>
            <a:r>
              <a:rPr/>
              <a:t>Total readings: counts the total number of readings (i.e., rows) for the given time period.</a:t>
            </a:r>
          </a:p>
          <a:p>
            <a:pPr lvl="0"/>
            <a:r>
              <a:rPr/>
              <a:t>Total consumption: sums the resource consumption for the given time period.</a:t>
            </a:r>
          </a:p>
          <a:p>
            <a:pPr lvl="0"/>
            <a:r>
              <a:rPr/>
              <a:t>Peak consumption: Create a sorted list of the aggregate consumption in each ten minute interval in the given time period.</a:t>
            </a:r>
          </a:p>
          <a:p>
            <a:pPr lvl="0"/>
            <a:r>
              <a:rPr/>
              <a:t>Top consumers: create a list of the distinct consumers, sorted by their total (monthly) consumption.</a:t>
            </a:r>
          </a:p>
          <a:p>
            <a:pPr lvl="0"/>
            <a:r>
              <a:rPr/>
              <a:t>Time of Usage Billing: calculate the monthly bill for each consumer based on the time of usage.</a:t>
            </a:r>
          </a:p>
          <a:p>
            <a:pPr lvl="0" indent="0" marL="0">
              <a:spcBef>
                <a:spcPts val="3000"/>
              </a:spcBef>
              <a:buNone/>
            </a:pPr>
            <a:r>
              <a:rPr b="1"/>
              <a:t>From </a:t>
            </a:r>
            <a:r>
              <a:rPr b="1">
                <a:hlinkClick r:id="rId4"/>
              </a:rPr>
              <a:t>SmartBench, VLDB 2020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p:txBody>
          </p:sp>
        </mc:Choice>
      </mc:AlternateContent>
      <p:pic>
        <p:nvPicPr>
          <p:cNvPr descr="https://github.com/ManuelePasini/slides-markdown/blob/master/slides/images/dt/data_model/smartbench_user.png?raw=true" id="0" name="Picture 1"/>
          <p:cNvPicPr>
            <a:picLocks noGrp="1" noChangeAspect="1"/>
          </p:cNvPicPr>
          <p:nvPr/>
        </p:nvPicPr>
        <p:blipFill>
          <a:blip r:embed="rId2"/>
          <a:stretch>
            <a:fillRect/>
          </a:stretch>
        </p:blipFill>
        <p:spPr bwMode="auto">
          <a:xfrm>
            <a:off x="4648200" y="1879600"/>
            <a:ext cx="4038600" cy="20320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Other benchmarks</a:t>
            </a:r>
          </a:p>
          <a:p>
            <a:pPr lvl="0" indent="0" marL="0">
              <a:spcBef>
                <a:spcPts val="3000"/>
              </a:spcBef>
              <a:buNone/>
            </a:pPr>
            <a:r>
              <a:rPr b="1"/>
              <a:t>Spatial DB</a:t>
            </a:r>
          </a:p>
          <a:p>
            <a:pPr lvl="0"/>
            <a:r>
              <a:rPr/>
              <a:t>The SEQUOIA 2000 Storage Benchmark, SIGMOD 1993</a:t>
            </a:r>
          </a:p>
          <a:p>
            <a:pPr lvl="0"/>
            <a:r>
              <a:rPr/>
              <a:t>Building a ScalableGee-SpatialDBMS: Technology, Implementation,and Evaluation SIGMOD 1997</a:t>
            </a:r>
          </a:p>
          <a:p>
            <a:pPr lvl="0" indent="0" marL="0">
              <a:spcBef>
                <a:spcPts val="3000"/>
              </a:spcBef>
              <a:buNone/>
            </a:pPr>
            <a:r>
              <a:rPr b="1"/>
              <a:t>Time Series DB</a:t>
            </a:r>
          </a:p>
          <a:p>
            <a:pPr lvl="0"/>
            <a:r>
              <a:rPr/>
              <a:t>TS-Benchmark: A Benchmark for Time Series Databases, ICDE 2021</a:t>
            </a:r>
          </a:p>
          <a:p>
            <a:pPr lvl="0"/>
            <a:r>
              <a:rPr/>
              <a:t>SciTS: A Benchmark for Time-Series Databases in Scientific Experiments and Industrial Internet of Things, International Conference on Scientific and Statistical Database Management 2022 (SSDBM) </a:t>
            </a:r>
          </a:p>
          <a:p>
            <a:pPr lvl="0"/>
            <a:r>
              <a:rPr/>
              <a:t>TSM-Bench: Benchmarking Time Series Database Systems for Monitoring Applications,  VLDB 2023 </a:t>
            </a:r>
          </a:p>
          <a:p>
            <a:pPr lvl="0" indent="0" marL="0">
              <a:spcBef>
                <a:spcPts val="3000"/>
              </a:spcBef>
              <a:buNone/>
            </a:pPr>
            <a:r>
              <a:rPr b="1"/>
              <a:t>Spatio-Temporal</a:t>
            </a:r>
          </a:p>
          <a:p>
            <a:pPr lvl="0"/>
            <a:r>
              <a:rPr/>
              <a:t>BerlinMOD: A benchmark for moving object databases, VLDB Journal 2009</a:t>
            </a:r>
          </a:p>
          <a:p>
            <a:pPr lvl="0"/>
            <a:r>
              <a:rPr/>
              <a:t>Benchmarking moving object functionalities of DBMSs using real-world spatiotemporal workload, International Conference on Mobile Data Management 2022</a:t>
            </a:r>
          </a:p>
          <a:p>
            <a:pPr lvl="0"/>
            <a:r>
              <a:rPr/>
              <a:t>Performance Evaluation of MongoDB and PostgreSQL for spatio-temporal data, EDBT/ICDT Workshops 2019</a:t>
            </a:r>
          </a:p>
          <a:p>
            <a:pPr lvl="0"/>
            <a:r>
              <a:rPr/>
              <a:t>How to manage massive spatiotemporal dataset from stationary and non-stationary sensors in commercial DBMS?, Knowledge and Information Systems 2024</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 label</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indent="0" marL="0">
              <a:spcBef>
                <a:spcPts val="3000"/>
              </a:spcBef>
              <a:buNone/>
            </a:pPr>
            <a:r>
              <a:rPr b="1"/>
              <a:t>Setup</a:t>
            </a:r>
          </a:p>
          <a:p>
            <a:pPr lvl="0" indent="0" marL="0">
              <a:buNone/>
            </a:pPr>
            <a:r>
              <a:rPr/>
              <a:t>Create and load AGE extension</a:t>
            </a:r>
          </a:p>
          <a:p>
            <a:pPr lvl="0" indent="0">
              <a:buNone/>
            </a:pPr>
            <a:r>
              <a:rPr>
                <a:latin typeface="Courier"/>
              </a:rPr>
              <a:t>CREATE EXTENSION IF NOT EXISTS age;
LOAD 'age';</a:t>
            </a:r>
          </a:p>
          <a:p>
            <a:pPr lvl="0" indent="0" marL="0">
              <a:buNone/>
            </a:pPr>
            <a:r>
              <a:rPr/>
              <a:t>Allow user access to such path</a:t>
            </a:r>
          </a:p>
          <a:p>
            <a:pPr lvl="0" indent="0">
              <a:buNone/>
            </a:pPr>
            <a:r>
              <a:rPr>
                <a:latin typeface="Courier"/>
              </a:rPr>
              <a:t>SET search_path = ag_catalog, "$user", public;</a:t>
            </a:r>
          </a:p>
          <a:p>
            <a:pPr lvl="0" indent="0" marL="0">
              <a:buNone/>
            </a:pPr>
            <a:r>
              <a:rPr/>
              <a:t>Create a node A</a:t>
            </a:r>
          </a:p>
          <a:p>
            <a:pPr lvl="0" indent="0">
              <a:buNone/>
            </a:pPr>
            <a:r>
              <a:rPr>
                <a:latin typeface="Courier"/>
              </a:rPr>
              <a:t>SELECT * 
FROM cypher('test_graph', $$
    CREATE (:label {property:"Node A"})
$$) as (v agtype);</a:t>
            </a:r>
          </a:p>
          <a:p>
            <a:pPr lvl="0" indent="0" marL="0">
              <a:buNone/>
            </a:pPr>
            <a:r>
              <a:rPr/>
              <a:t>Create a node B</a:t>
            </a:r>
          </a:p>
          <a:p>
            <a:pPr lvl="0" indent="0">
              <a:buNone/>
            </a:pPr>
            <a:r>
              <a:rPr>
                <a:latin typeface="Courier"/>
              </a:rPr>
              <a:t>SELECT * 
FROM cypher('test_graph', $$
    CREATE (:label {property:"Node B"})
$$) as (v agtype);</a:t>
            </a:r>
          </a:p>
          <a:p>
            <a:pPr lvl="0" indent="0" marL="0">
              <a:buNone/>
            </a:pPr>
            <a:r>
              <a:rPr/>
              <a:t>Create an edge between node A and node B</a:t>
            </a:r>
          </a:p>
          <a:p>
            <a:pPr lvl="0" indent="0">
              <a:buNone/>
            </a:pPr>
            <a:r>
              <a:rPr>
                <a:latin typeface="Courier"/>
              </a:rPr>
              <a:t>SELECT * 
FROM cypher('test_graph', $$
    MATCH (a:label), (b:label)
    WHERE a.property = 'Node A' AND b.property = 'Node B'
    CREATE (a)-[e:RELTYPE {property:a.property + '&lt;-&gt;' + b.property}]-&gt;(b)
    RETURN e
$$) as (e agtype);</a:t>
            </a:r>
          </a:p>
          <a:p>
            <a:pPr lvl="0" indent="0" marL="0">
              <a:buNone/>
            </a:pPr>
            <a:r>
              <a:rPr/>
              <a:t>Select those edges</a:t>
            </a:r>
          </a:p>
          <a:p>
            <a:pPr lvl="0" indent="0">
              <a:buNone/>
            </a:pPr>
            <a:r>
              <a:rPr>
                <a:latin typeface="Courier"/>
              </a:rPr>
              <a:t>SELECT * from cypher('test_graph', $$
        MATCH (V)-[R]-(V2)
        RETURN V,R,V2
$$) as (V agtype, R agtype, V2 agtype);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Spatio Temporal DBMS</a:t>
            </a:r>
          </a:p>
        </p:txBody>
      </p:sp>
      <p:sp>
        <p:nvSpPr>
          <p:cNvPr id="3" name="Content Placeholder 2"/>
          <p:cNvSpPr>
            <a:spLocks noGrp="1"/>
          </p:cNvSpPr>
          <p:nvPr>
            <p:ph idx="1"/>
          </p:nvPr>
        </p:nvSpPr>
        <p:spPr/>
        <p:txBody>
          <a:bodyPr/>
          <a:lstStyle/>
          <a:p>
            <a:pPr lvl="0" indent="0" marL="0">
              <a:spcBef>
                <a:spcPts val="3000"/>
              </a:spcBef>
              <a:buNone/>
            </a:pPr>
            <a:r>
              <a:rPr b="1">
                <a:hlinkClick r:id="rId2"/>
              </a:rPr>
              <a:t>A Survey on Spatio-temporal Data Analytics Systems, ACM Surveys 2022</a:t>
            </a:r>
          </a:p>
          <a:p>
            <a:pPr lvl="0"/>
            <a:r>
              <a:rPr/>
              <a:t>Categorizes spatio-temporal DBMSs in groups:</a:t>
            </a:r>
          </a:p>
          <a:p>
            <a:pPr lvl="1"/>
            <a:r>
              <a:rPr/>
              <a:t>Spatial DBMS:</a:t>
            </a:r>
          </a:p>
          <a:p>
            <a:pPr lvl="2"/>
            <a:r>
              <a:rPr/>
              <a:t>RDBMS</a:t>
            </a:r>
          </a:p>
          <a:p>
            <a:pPr lvl="2"/>
            <a:r>
              <a:rPr/>
              <a:t>No-SQL DBMS</a:t>
            </a:r>
          </a:p>
          <a:p>
            <a:pPr lvl="1"/>
            <a:r>
              <a:rPr/>
              <a:t>Big data spatio-temporal processing infrastructures</a:t>
            </a:r>
          </a:p>
          <a:p>
            <a:pPr lvl="2"/>
            <a:r>
              <a:rPr/>
              <a:t>Hadoop based infrastructures</a:t>
            </a:r>
          </a:p>
          <a:p>
            <a:pPr lvl="2"/>
            <a:r>
              <a:rPr/>
              <a:t>Spark based infrastructures</a:t>
            </a:r>
          </a:p>
          <a:p>
            <a:pPr lvl="2"/>
            <a:r>
              <a:rPr/>
              <a:t>No-SQL infrastructures</a:t>
            </a:r>
          </a:p>
          <a:p>
            <a:pPr lvl="1"/>
            <a:r>
              <a:rPr/>
              <a:t>Programming languages</a:t>
            </a:r>
          </a:p>
          <a:p>
            <a:pPr lvl="2"/>
            <a:r>
              <a:rPr/>
              <a:t>DASK</a:t>
            </a:r>
          </a:p>
          <a:p>
            <a:pPr lvl="2"/>
            <a:r>
              <a:rPr/>
              <a:t>RAPIDS</a:t>
            </a:r>
          </a:p>
          <a:p>
            <a:pPr lvl="0" indent="0" marL="0">
              <a:spcBef>
                <a:spcPts val="3000"/>
              </a:spcBef>
              <a:buNone/>
            </a:pPr>
            <a:r>
              <a:rPr b="1"/>
              <a:t>Spatial DBMS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RDBMS</a:t>
            </a:r>
          </a:p>
        </p:txBody>
      </p:sp>
      <p:pic>
        <p:nvPicPr>
          <p:cNvPr descr="https://github.com/ManuelePasini/slides-markdown/blob/master/slides/images/dt/spatiotemp_dbms/rdbms.png?raw=true" id="0" name="Picture 1"/>
          <p:cNvPicPr>
            <a:picLocks noGrp="1" noChangeAspect="1"/>
          </p:cNvPicPr>
          <p:nvPr/>
        </p:nvPicPr>
        <p:blipFill>
          <a:blip r:embed="rId2"/>
          <a:stretch>
            <a:fillRect/>
          </a:stretch>
        </p:blipFill>
        <p:spPr bwMode="auto">
          <a:xfrm>
            <a:off x="457200" y="1511300"/>
            <a:ext cx="4038600" cy="2247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RDBMS for spatio-temporal data</a:t>
            </a:r>
          </a:p>
        </p:txBody>
      </p:sp>
      <p:sp>
        <p:nvSpPr>
          <p:cNvPr id="3" name="Content Placeholder 2"/>
          <p:cNvSpPr>
            <a:spLocks noGrp="1"/>
          </p:cNvSpPr>
          <p:nvPr>
            <p:ph idx="1" sz="half"/>
          </p:nvPr>
        </p:nvSpPr>
        <p:spPr/>
        <p:txBody>
          <a:bodyPr/>
          <a:lstStyle/>
          <a:p>
            <a:pPr lvl="0"/>
            <a:r>
              <a:rPr/>
              <a:t>Due to the I/O bottleneck, lack of parallelism and scalability, the performance of these systems deteriorated with the increasing volume of data.</a:t>
            </a:r>
          </a:p>
          <a:p>
            <a:pPr lvl="0"/>
            <a:r>
              <a:rPr/>
              <a:t>PostgreSQL -&gt; PostgresXL</a:t>
            </a:r>
          </a:p>
          <a:p>
            <a:pPr lvl="0"/>
            <a:r>
              <a:rPr/>
              <a:t>MobilityDB was developed as an extension of PostgreSQL/PostGIS, providing support for storing and querying moving objects data (trajectory). This support includes spatio-temporal data types, indexing techniques, and query operations. Recently, MobilityDB emerged as a distributed system by integrating with Citus for processing massive trajectory data</a:t>
            </a:r>
          </a:p>
        </p:txBody>
      </p:sp>
      <p:sp>
        <p:nvSpPr>
          <p:cNvPr id="4" name="Content Placeholder 3"/>
          <p:cNvSpPr>
            <a:spLocks noGrp="1"/>
          </p:cNvSpPr>
          <p:nvPr>
            <p:ph idx="2" sz="half"/>
          </p:nvPr>
        </p:nvSpPr>
        <p:spPr/>
        <p:txBody>
          <a:bodyPr/>
          <a:lstStyle/>
          <a:p>
            <a:pPr lvl="0" indent="0" marL="0">
              <a:spcBef>
                <a:spcPts val="3000"/>
              </a:spcBef>
              <a:buNone/>
            </a:pPr>
            <a:r>
              <a:rPr b="1"/>
              <a:t>No-SQL DBMS</a:t>
            </a:r>
          </a:p>
        </p:txBody>
      </p:sp>
      <p:pic>
        <p:nvPicPr>
          <p:cNvPr descr="https://github.com/ManuelePasini/slides-markdown/blob/master/slides/images/dt/spatiotemp_dbms/nosql.png?raw=true" id="0" name="Picture 1"/>
          <p:cNvPicPr>
            <a:picLocks noGrp="1" noChangeAspect="1"/>
          </p:cNvPicPr>
          <p:nvPr/>
        </p:nvPicPr>
        <p:blipFill>
          <a:blip r:embed="rId3"/>
          <a:stretch>
            <a:fillRect/>
          </a:stretch>
        </p:blipFill>
        <p:spPr bwMode="auto">
          <a:xfrm>
            <a:off x="4648200" y="1765300"/>
            <a:ext cx="4038600" cy="17526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No-SQL DBMS for spatio-temporal data</a:t>
            </a:r>
          </a:p>
        </p:txBody>
      </p:sp>
      <p:sp>
        <p:nvSpPr>
          <p:cNvPr id="4" name="Content Placeholder 3"/>
          <p:cNvSpPr>
            <a:spLocks noGrp="1"/>
          </p:cNvSpPr>
          <p:nvPr>
            <p:ph idx="2" sz="half"/>
          </p:nvPr>
        </p:nvSpPr>
        <p:spPr/>
        <p:txBody>
          <a:bodyPr/>
          <a:lstStyle/>
          <a:p>
            <a:pPr lvl="0"/>
            <a:r>
              <a:rPr/>
              <a:t>Currently, the spatial support of NoSQL databases lacks available spatial operations compared to spatial RDBMSs.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RDBMS vs NoSQL for Spatial Data</a:t>
            </a:r>
          </a:p>
          <a:p>
            <a:pPr lvl="0" indent="0" marL="0">
              <a:buNone/>
            </a:pPr>
            <a:r>
              <a:rPr>
                <a:hlinkClick r:id="rId2"/>
              </a:rPr>
              <a:t>Performance Evaluation of MongoDB and PostgreSQL for Spatio-temporal Data, EDBT/ICDT Workshops 2019</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type="body"/>
          </p:nvPr>
        </p:nvSpPr>
        <p:spPr/>
        <p:txBody>
          <a:bodyPr/>
          <a:lstStyle/>
          <a:p>
            <a:pPr lvl="0" indent="0" marL="0">
              <a:spcBef>
                <a:spcPts val="3000"/>
              </a:spcBef>
              <a:buNone/>
            </a:pPr>
            <a:r>
              <a:rPr b="1"/>
              <a:t>Dataset Size</a:t>
            </a:r>
          </a:p>
          <a:p>
            <a:pPr lvl="0"/>
            <a:r>
              <a:rPr/>
              <a:t>11 GB, 43 288 vessels, 146.491.511 records</a:t>
            </a:r>
          </a:p>
          <a:p>
            <a:pPr lvl="0"/>
            <a:r>
              <a:rPr/>
              <a:t>MongoDB: 116 GB</a:t>
            </a:r>
          </a:p>
          <a:p>
            <a:pPr lvl="0"/>
            <a:r>
              <a:rPr/>
              <a:t>PostgreSQL: 32 GB</a:t>
            </a:r>
          </a:p>
        </p:txBody>
      </p:sp>
      <p:sp>
        <p:nvSpPr>
          <p:cNvPr id="5" name="Text Placeholder 4"/>
          <p:cNvSpPr>
            <a:spLocks noGrp="1"/>
          </p:cNvSpPr>
          <p:nvPr>
            <p:ph idx="3" sz="quarter" type="body"/>
          </p:nvPr>
        </p:nvSpPr>
        <p:spPr/>
        <p:txBody>
          <a:bodyPr/>
          <a:lstStyle/>
          <a:p>
            <a:pPr lvl="0" indent="0" marL="0">
              <a:spcBef>
                <a:spcPts val="3000"/>
              </a:spcBef>
              <a:buNone/>
            </a:pPr>
            <a:r>
              <a:rPr b="1"/>
              <a:t>Dataset Schema</a:t>
            </a:r>
          </a:p>
        </p:txBody>
      </p:sp>
      <p:pic>
        <p:nvPicPr>
          <p:cNvPr descr="https://github.com/ManuelePasini/slides-markdown/blob/master/slides/images/dt/spatiotemp_dbms/mongo_postgre_dataset_schema.png?raw=true" id="0" name="Picture 1"/>
          <p:cNvPicPr>
            <a:picLocks noGrp="1" noChangeAspect="1"/>
          </p:cNvPicPr>
          <p:nvPr/>
        </p:nvPicPr>
        <p:blipFill>
          <a:blip r:embed="rId2"/>
          <a:stretch>
            <a:fillRect/>
          </a:stretch>
        </p:blipFill>
        <p:spPr bwMode="auto">
          <a:xfrm>
            <a:off x="5511800" y="1625600"/>
            <a:ext cx="2273300" cy="2959100"/>
          </a:xfrm>
          <a:prstGeom prst="rect">
            <a:avLst/>
          </a:prstGeom>
          <a:noFill/>
          <a:ln w="9525">
            <a:noFill/>
            <a:headEnd/>
            <a:tailEnd/>
          </a:ln>
        </p:spPr>
      </p:pic>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MongoDB stores data in GeoJson format, each record has many extra characters + unique auto created ObjectId. PostgreSQL ingests data as CSV, with adding the_geom column that contains the POINT geometries for latitude and longitude.</a:t>
            </a:r>
          </a:p>
          <a:p>
            <a:pPr lvl="0" indent="0" marL="0">
              <a:spcBef>
                <a:spcPts val="3000"/>
              </a:spcBef>
              <a:buNone/>
            </a:pPr>
            <a:r>
              <a:rPr b="1"/>
              <a:t>Results</a:t>
            </a:r>
          </a:p>
          <a:p>
            <a:pPr lvl="0"/>
            <a:r>
              <a:rPr/>
              <a:t>The results show that PostgreSQL with the PostGIS extension, outperforms MongoDB in all queries.</a:t>
            </a:r>
          </a:p>
          <a:p>
            <a:pPr lvl="0" indent="0" marL="0">
              <a:spcBef>
                <a:spcPts val="3000"/>
              </a:spcBef>
              <a:buNone/>
            </a:pPr>
            <a:r>
              <a:rPr b="1"/>
              <a:t>Big spatio-temporal data processing infrastructures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spcBef>
                <a:spcPts val="3000"/>
              </a:spcBef>
              <a:buNone/>
            </a:pPr>
            <a:r>
              <a:rPr b="1"/>
              <a:t>Hadoop based</a:t>
            </a:r>
          </a:p>
        </p:txBody>
      </p:sp>
      <p:pic>
        <p:nvPicPr>
          <p:cNvPr descr="https://github.com/ManuelePasini/slides-markdown/blob/master/slides/images/dt/spatiotemp_dbms/hadoop.png?raw=true" id="0" name="Picture 1"/>
          <p:cNvPicPr>
            <a:picLocks noGrp="1" noChangeAspect="1"/>
          </p:cNvPicPr>
          <p:nvPr/>
        </p:nvPicPr>
        <p:blipFill>
          <a:blip r:embed="rId2"/>
          <a:stretch>
            <a:fillRect/>
          </a:stretch>
        </p:blipFill>
        <p:spPr bwMode="auto">
          <a:xfrm>
            <a:off x="457200" y="1778000"/>
            <a:ext cx="4038600" cy="17018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Taxonmy of Hadoop based systems for spatial data</a:t>
            </a:r>
          </a:p>
        </p:txBody>
      </p:sp>
      <p:sp>
        <p:nvSpPr>
          <p:cNvPr id="3" name="Content Placeholder 2"/>
          <p:cNvSpPr>
            <a:spLocks noGrp="1"/>
          </p:cNvSpPr>
          <p:nvPr>
            <p:ph idx="1" sz="half"/>
          </p:nvPr>
        </p:nvSpPr>
        <p:spPr/>
        <p:txBody>
          <a:bodyPr/>
          <a:lstStyle/>
          <a:p>
            <a:pPr lvl="0"/>
            <a:r>
              <a:rPr/>
              <a:t>Due to the lack of spatio-temporal data types, partitioning, and indexing techniques, Hadoop-GIS &amp; SpatialHadoop suffer querying spatio-temporal datasets</a:t>
            </a:r>
          </a:p>
          <a:p>
            <a:pPr lvl="0"/>
            <a:r>
              <a:rPr/>
              <a:t>ST-Hadoop was developed by considering attributes of discrete spatio-temporal point data, not trajectory data. So data might be wrong-sharded when indexed.</a:t>
            </a:r>
          </a:p>
          <a:p>
            <a:pPr lvl="0"/>
            <a:r>
              <a:rPr/>
              <a:t>Summit is an extension of ST-Hadoop to include data types, partitioning and indexing techniques, and operations, for processing trajectory data.</a:t>
            </a:r>
          </a:p>
          <a:p>
            <a:pPr lvl="0"/>
            <a:r>
              <a:rPr/>
              <a:t>Bakli et al. [27] have proposed HadoopTrajectory, which adds a diverse set of data types and operators into the core of Hadoop to store and process trajectory data.</a:t>
            </a:r>
          </a:p>
        </p:txBody>
      </p:sp>
      <p:sp>
        <p:nvSpPr>
          <p:cNvPr id="4" name="Content Placeholder 3"/>
          <p:cNvSpPr>
            <a:spLocks noGrp="1"/>
          </p:cNvSpPr>
          <p:nvPr>
            <p:ph idx="2" sz="half"/>
          </p:nvPr>
        </p:nvSpPr>
        <p:spPr/>
        <p:txBody>
          <a:bodyPr/>
          <a:lstStyle/>
          <a:p>
            <a:pPr lvl="0" indent="0" marL="0">
              <a:spcBef>
                <a:spcPts val="3000"/>
              </a:spcBef>
              <a:buNone/>
            </a:pPr>
            <a:r>
              <a:rPr b="1"/>
              <a:t>Spark-based</a:t>
            </a:r>
          </a:p>
        </p:txBody>
      </p:sp>
      <p:pic>
        <p:nvPicPr>
          <p:cNvPr descr="https://github.com/ManuelePasini/slides-markdown/blob/master/slides/images/dt/spatiotemp_dbms/spark.png?raw=true" id="0" name="Picture 1"/>
          <p:cNvPicPr>
            <a:picLocks noGrp="1" noChangeAspect="1"/>
          </p:cNvPicPr>
          <p:nvPr/>
        </p:nvPicPr>
        <p:blipFill>
          <a:blip r:embed="rId3"/>
          <a:stretch>
            <a:fillRect/>
          </a:stretch>
        </p:blipFill>
        <p:spPr bwMode="auto">
          <a:xfrm>
            <a:off x="4648200" y="1244600"/>
            <a:ext cx="4038600" cy="2794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Taxonmy of Spark based systems for spatial data</a:t>
            </a:r>
          </a:p>
        </p:txBody>
      </p:sp>
      <p:sp>
        <p:nvSpPr>
          <p:cNvPr id="4" name="Content Placeholder 3"/>
          <p:cNvSpPr>
            <a:spLocks noGrp="1"/>
          </p:cNvSpPr>
          <p:nvPr>
            <p:ph idx="2" sz="half"/>
          </p:nvPr>
        </p:nvSpPr>
        <p:spPr/>
        <p:txBody>
          <a:bodyPr/>
          <a:lstStyle/>
          <a:p>
            <a:pPr lvl="0"/>
            <a:r>
              <a:rPr/>
              <a:t>First five spatial data processing solutions are not fully compliant with the ISO standard and OGC specifications.</a:t>
            </a:r>
          </a:p>
          <a:p>
            <a:pPr lvl="0"/>
            <a:r>
              <a:rPr/>
              <a:t>STARK integrates spatio-temporal support to Spark RDDs</a:t>
            </a:r>
          </a:p>
          <a:p>
            <a:pPr lvl="0"/>
            <a:r>
              <a:rPr/>
              <a:t>DiStRDF is a distributed system for processing spatio-temporal RDF data; however, these last two focus on discrete data points and not trajectories.</a:t>
            </a:r>
          </a:p>
          <a:p>
            <a:pPr lvl="0"/>
            <a:r>
              <a:rPr/>
              <a:t>TrajSpark does not have any support for SQL-like queries.</a:t>
            </a:r>
          </a:p>
          <a:p>
            <a:pPr lvl="0"/>
            <a:r>
              <a:rPr/>
              <a:t>UITraMan has added an off-heap key-value store, Chronicle Map</a:t>
            </a:r>
          </a:p>
          <a:p>
            <a:pPr lvl="0"/>
            <a:r>
              <a:rPr/>
              <a:t>Among TrajSpark, DITA, and UITraMan, only TrajSpark alleviates the overhead of repartitioning the whole dataset when a new batch of dataset arrives. Thus, TrajSpark achieves near real-time trajectory processing capability. Besides, this newbatch of data is loaded as RDDs in Spark, which are immutable, and any updates on RDD create a new RDD, which is costly.</a:t>
            </a:r>
          </a:p>
          <a:p>
            <a:pPr lvl="0"/>
            <a:r>
              <a:rPr/>
              <a:t>Dragoon [93] is a hybrid system for processing both historical (offline) and streaming (online) trajectories. The offline module of Dragoon is similar to UITraMan, but Dragoon has utilized Chronicle Map in such a way that it works for both historical and streaming trajectories.</a:t>
            </a:r>
          </a:p>
          <a:p>
            <a:pPr lvl="0"/>
            <a:r>
              <a:rPr/>
              <a:t> All these systems are for processing vector spatial and spatio-temporal data. None of these systems has support for raster data except Apache Sedona. </a:t>
            </a:r>
          </a:p>
          <a:p>
            <a:pPr lvl="0"/>
            <a:r>
              <a:rPr/>
              <a:t>Beast supports both vector and raster data with multidimensional data types and partition and index structures.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Big spatio-temporal data processing infrastructures</a:t>
            </a:r>
          </a:p>
          <a:p>
            <a:pPr lvl="0" indent="0" marL="0">
              <a:spcBef>
                <a:spcPts val="3000"/>
              </a:spcBef>
              <a:buNone/>
            </a:pPr>
            <a:r>
              <a:rPr b="1"/>
              <a:t>NoSQL based</a:t>
            </a:r>
          </a:p>
        </p:txBody>
      </p:sp>
      <p:pic>
        <p:nvPicPr>
          <p:cNvPr descr="https://github.com/ManuelePasini/slides-markdown/blob/master/slides/images/dt/spatiotemp_dbms/nosql_big.png?raw=true" id="0" name="Picture 1"/>
          <p:cNvPicPr>
            <a:picLocks noGrp="1" noChangeAspect="1"/>
          </p:cNvPicPr>
          <p:nvPr/>
        </p:nvPicPr>
        <p:blipFill>
          <a:blip r:embed="rId2"/>
          <a:stretch>
            <a:fillRect/>
          </a:stretch>
        </p:blipFill>
        <p:spPr bwMode="auto">
          <a:xfrm>
            <a:off x="1295400" y="1193800"/>
            <a:ext cx="6540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Taxonmy of NoSql based big systems for spatial data</a:t>
            </a:r>
          </a:p>
        </p:txBody>
      </p:sp>
      <p:sp>
        <p:nvSpPr>
          <p:cNvPr id="3" name="Content Placeholder 2"/>
          <p:cNvSpPr>
            <a:spLocks noGrp="1"/>
          </p:cNvSpPr>
          <p:nvPr>
            <p:ph idx="1"/>
          </p:nvPr>
        </p:nvSpPr>
        <p:spPr/>
        <p:txBody>
          <a:bodyPr/>
          <a:lstStyle/>
          <a:p>
            <a:pPr lvl="0"/>
            <a:r>
              <a:rPr/>
              <a:t>GeoMesa linearizes the keyspace by transforming multi-dimensional data (location, timestamp) into 1D keys using space-filling curves.</a:t>
            </a:r>
          </a:p>
          <a:p>
            <a:pPr lvl="0"/>
            <a:r>
              <a:rPr/>
              <a:t>JUST incorporates leverages HBase, GeoMesa, and Spark. Introduces two new indexing techniques, Z2T and XZ2T and efficient compression mechanism that improves the query performance significantly.</a:t>
            </a:r>
          </a:p>
          <a:p>
            <a:pPr lvl="0"/>
            <a:r>
              <a:rPr/>
              <a:t>TrajMesa, horizontal storage schema (H-Store) is proposed. Allowing to store an entire trajectory in one-row with compression.</a:t>
            </a:r>
          </a:p>
          <a:p>
            <a:pPr lvl="0" indent="0" marL="0">
              <a:spcBef>
                <a:spcPts val="3000"/>
              </a:spcBef>
              <a:buNone/>
            </a:pPr>
            <a:r>
              <a:rPr b="1"/>
              <a:t>Recent literature</a:t>
            </a:r>
          </a:p>
          <a:p>
            <a:pPr lvl="0"/>
            <a:r>
              <a:rPr/>
              <a:t>SpaceTimeDB (commercial, (?))</a:t>
            </a:r>
          </a:p>
          <a:p>
            <a:pPr lvl="0"/>
            <a:r>
              <a:rPr/>
              <a:t>Springbok, ICDE 2024</a:t>
            </a:r>
          </a:p>
          <a:p>
            <a:pPr lvl="0"/>
            <a:r>
              <a:rPr/>
              <a:t>CUPID, Future Generation Computer Systems 2024</a:t>
            </a:r>
          </a:p>
          <a:p>
            <a:pPr lvl="0"/>
            <a:r>
              <a:rPr/>
              <a:t>TMan, ICDE 2024</a:t>
            </a:r>
          </a:p>
          <a:p>
            <a:pPr lvl="0" indent="0" marL="0">
              <a:spcBef>
                <a:spcPts val="3000"/>
              </a:spcBef>
              <a:buNone/>
            </a:pPr>
            <a:r>
              <a:rPr b="1"/>
              <a:t>Other Research Trends</a:t>
            </a:r>
          </a:p>
          <a:p>
            <a:pPr lvl="0" indent="0" marL="0">
              <a:spcBef>
                <a:spcPts val="3000"/>
              </a:spcBef>
              <a:buNone/>
            </a:pPr>
            <a:r>
              <a:rPr b="1"/>
              <a:t>ML for query optimization</a:t>
            </a:r>
          </a:p>
          <a:p>
            <a:pPr lvl="0"/>
            <a:r>
              <a:rPr/>
              <a:t>Spatial Query Optimization With Learning, VLDB 2024</a:t>
            </a:r>
          </a:p>
          <a:p>
            <a:pPr lvl="0" indent="0" marL="0">
              <a:spcBef>
                <a:spcPts val="3000"/>
              </a:spcBef>
              <a:buNone/>
            </a:pPr>
            <a:r>
              <a:rPr b="1"/>
              <a:t>Indexing</a:t>
            </a:r>
          </a:p>
          <a:p>
            <a:pPr lvl="0"/>
            <a:r>
              <a:rPr/>
              <a:t>A Time-Identified R-Tree: A Workload-Controllable Dynamic Spatio-Temporal Index Scheme for Streaming Processing, International Journal of Geo-Information 2024</a:t>
            </a:r>
          </a:p>
          <a:p>
            <a:pPr lvl="0" indent="0" marL="0">
              <a:spcBef>
                <a:spcPts val="3000"/>
              </a:spcBef>
              <a:buNone/>
            </a:pPr>
            <a:r>
              <a:rPr b="1"/>
              <a:t>A case study for Digital Twins</a:t>
            </a:r>
          </a:p>
          <a:p>
            <a:pPr lvl="0"/>
            <a:r>
              <a:rPr/>
              <a:t>Graph + TimeSeries (Apache AGE + PostgreSQL + PostGIS + Timescale)</a:t>
            </a:r>
          </a:p>
          <a:p>
            <a:pPr lvl="0"/>
            <a:r>
              <a:rPr/>
              <a:t>MobilityDB (PostgreSQL + PostGIS + trajectory data support)</a:t>
            </a:r>
          </a:p>
          <a:p>
            <a:pPr lvl="0"/>
            <a:r>
              <a:rPr/>
              <a:t>Beast</a:t>
            </a:r>
          </a:p>
          <a:p>
            <a:pPr lvl="0"/>
            <a:r>
              <a:rPr/>
              <a:t>CUPID</a:t>
            </a:r>
          </a:p>
          <a:p>
            <a:pPr lvl="0"/>
            <a:r>
              <a:rPr/>
              <a:t>Springbok</a:t>
            </a:r>
          </a:p>
          <a:p>
            <a:pPr lvl="0" indent="0" marL="0">
              <a:spcBef>
                <a:spcPts val="3000"/>
              </a:spcBef>
              <a:buNone/>
            </a:pPr>
            <a:r>
              <a:rPr b="1"/>
              <a:t>Case study 0 - Apache Age + TimescaleDB + PostGIS</a:t>
            </a:r>
          </a:p>
          <a:p>
            <a:pPr lvl="0" indent="0" marL="0">
              <a:spcBef>
                <a:spcPts val="3000"/>
              </a:spcBef>
              <a:buNone/>
            </a:pPr>
            <a:r>
              <a:rPr b="1"/>
              <a:t>Emerged considerations</a:t>
            </a:r>
          </a:p>
          <a:p>
            <a:pPr lvl="0"/>
            <a:r>
              <a:rPr/>
              <a:t>Given a FIWARE document, what’s a Property and what’s an Edge? - It’s an edge if it links to an NGSI URN</a:t>
            </a:r>
          </a:p>
          <a:p>
            <a:pPr lvl="1"/>
            <a:r>
              <a:rPr/>
              <a:t>Should the graph enforce some kind of schema? E.g. metamodel - I beleve so but dunno</a:t>
            </a:r>
          </a:p>
          <a:p>
            <a:pPr lvl="1"/>
            <a:r>
              <a:rPr/>
              <a:t>If not, Do I have to check wether a FIWARE key-value pair links to a node?</a:t>
            </a:r>
          </a:p>
          <a:p>
            <a:pPr lvl="2"/>
            <a:r>
              <a:rPr/>
              <a:t>But then, I have to check all properties, understand if its an edge or a property, remove it from the entity if it’s an edge, check if the edge destination already exists and if it does not, create it and link it to the source node-</a:t>
            </a:r>
          </a:p>
          <a:p>
            <a:pPr lvl="1"/>
            <a:r>
              <a:rPr/>
              <a:t>What about device composition? e.g. moisture grid</a:t>
            </a:r>
          </a:p>
          <a:p>
            <a:pPr lvl="0"/>
            <a:r>
              <a:rPr/>
              <a:t>What about Ids? Apache AGE uses its own custom IDs that  cannot  be disabled</a:t>
            </a:r>
          </a:p>
          <a:p>
            <a:pPr lvl="0"/>
            <a:r>
              <a:rPr/>
              <a:t> What happens when a new measurements comes by?</a:t>
            </a:r>
          </a:p>
          <a:p>
            <a:pPr lvl="1"/>
            <a:r>
              <a:rPr/>
              <a:t>I have to check if such node exists, if not, it’s a new edge, if it is</a:t>
            </a:r>
          </a:p>
          <a:p>
            <a:pPr lvl="0"/>
            <a:r>
              <a:rPr/>
              <a:t>An entity comes in: there’s already a node with such id; is it an update? Is it a measurement?</a:t>
            </a:r>
          </a:p>
          <a:p>
            <a:pPr lvl="0" indent="0" marL="0">
              <a:spcBef>
                <a:spcPts val="3000"/>
              </a:spcBef>
              <a:buNone/>
            </a:pPr>
            <a:r>
              <a:rPr b="1"/>
              <a:t>Modellazioni Measurement</a:t>
            </a:r>
          </a:p>
          <a:p>
            <a:pPr lvl="0"/>
            <a:r>
              <a:rPr/>
              <a:t>AgriRobot non è un device, come capisco se qualcosa ha dei measurement da storicizzare?</a:t>
            </a:r>
          </a:p>
          <a:p>
            <a:pPr lvl="0"/>
            <a:r>
              <a:rPr/>
              <a:t>Agri robot non storicizza le controlled property, come faccio a capire cosa devo storicizzare?</a:t>
            </a:r>
          </a:p>
          <a:p>
            <a:pPr lvl="0" indent="0" marL="0">
              <a:spcBef>
                <a:spcPts val="3000"/>
              </a:spcBef>
              <a:buNone/>
            </a:pPr>
            <a:r>
              <a:rPr b="1"/>
              <a:t>Problemi sui dati</a:t>
            </a:r>
          </a:p>
          <a:p>
            <a:pPr lvl="0"/>
            <a:r>
              <a:rPr/>
              <a:t>I dati dei pinotech hanno il dateObserved sbagliato (“Z” alla fine della data)</a:t>
            </a:r>
          </a:p>
          <a:p>
            <a:pPr lvl="0"/>
            <a:r>
              <a:rPr/>
              <a:t>Per creare un arco, devo prima avere entrambi i nodi altrimenti non funzia</a:t>
            </a:r>
          </a:p>
          <a:p>
            <a:pPr lvl="0" indent="0" marL="0">
              <a:spcBef>
                <a:spcPts val="3000"/>
              </a:spcBef>
              <a:buNone/>
            </a:pPr>
            <a:r>
              <a:rPr b="1"/>
              <a:t>Age Middleware</a:t>
            </a:r>
          </a:p>
          <a:p>
            <a:pPr lvl="0"/>
            <a:r>
              <a:rPr/>
              <a:t>Builds a connection to a Apache Age + PostGIS + Timescale DBMSs.</a:t>
            </a:r>
          </a:p>
          <a:p>
            <a:pPr lvl="0"/>
            <a:r>
              <a:rPr/>
              <a:t>Processes JSON entities following the NGSI schema.</a:t>
            </a:r>
          </a:p>
          <a:p>
            <a:pPr lvl="0" indent="0" marL="0">
              <a:spcBef>
                <a:spcPts val="3000"/>
              </a:spcBef>
              <a:buNone/>
            </a:pPr>
            <a:r>
              <a:rPr b="1"/>
              <a:t>Entity required schema</a:t>
            </a:r>
          </a:p>
          <a:p>
            <a:pPr lvl="1"/>
            <a:r>
              <a:rPr/>
              <a:t>“id”: follows the NGSI standard (urn-ngsi-[…]) and define the existence of an entity in the graph</a:t>
            </a:r>
          </a:p>
          <a:p>
            <a:pPr lvl="1"/>
            <a:r>
              <a:rPr/>
              <a:t>“type”: defines the label of the node/edge in the graph.</a:t>
            </a:r>
          </a:p>
          <a:p>
            <a:pPr lvl="0" indent="0" marL="0">
              <a:spcBef>
                <a:spcPts val="3000"/>
              </a:spcBef>
              <a:buNone/>
            </a:pPr>
            <a:r>
              <a:rPr b="1"/>
              <a:t>Entity optional schema</a:t>
            </a:r>
          </a:p>
          <a:p>
            <a:pPr lvl="1"/>
            <a:r>
              <a:rPr/>
              <a:t>“hasDevice”: defines device composition. Each value of this key needs to be a json representing an entity.</a:t>
            </a:r>
          </a:p>
          <a:p>
            <a:pPr lvl="0" indent="0" marL="0">
              <a:spcBef>
                <a:spcPts val="3000"/>
              </a:spcBef>
              <a:buNone/>
            </a:pPr>
            <a:r>
              <a:rPr b="1"/>
              <a:t>Building the graph</a:t>
            </a:r>
          </a:p>
          <a:p>
            <a:pPr lvl="0"/>
            <a:r>
              <a:rPr/>
              <a:t>Each distinct entity (unique “id”) gets mapped into the graph as a node.</a:t>
            </a:r>
          </a:p>
          <a:p>
            <a:pPr lvl="0"/>
            <a:r>
              <a:rPr/>
              <a:t>Each entity key that has an ID as a value becomes an edge with the key as the edge label.</a:t>
            </a:r>
          </a:p>
          <a:p>
            <a:pPr lvl="0"/>
            <a:r>
              <a:rPr/>
              <a:t>If an entity with the given “id” exists, update such entity in the graph</a:t>
            </a:r>
          </a:p>
          <a:p>
            <a:pPr lvl="0" indent="0" marL="0">
              <a:spcBef>
                <a:spcPts val="3000"/>
              </a:spcBef>
              <a:buNone/>
            </a:pPr>
            <a:r>
              <a:rPr b="1"/>
              <a:t>Parsing into measurement</a:t>
            </a:r>
          </a:p>
          <a:p>
            <a:pPr lvl="0" indent="0" marL="0">
              <a:buNone/>
            </a:pPr>
            <a:r>
              <a:rPr/>
              <a:t>Measurement = TimescaleTable(timestamp, device_id, controlledProperty, value, raw_value)</a:t>
            </a:r>
          </a:p>
          <a:p>
            <a:pPr lvl="0"/>
            <a:r>
              <a:rPr/>
              <a:t>A mapping can defined for each entity “type”: it’s a Python functions that extracts the measurements from a JSON entity with the Measurement table structure</a:t>
            </a:r>
          </a:p>
          <a:p>
            <a:pPr lvl="0" indent="0" marL="0">
              <a:spcBef>
                <a:spcPts val="3000"/>
              </a:spcBef>
              <a:buNone/>
            </a:pPr>
            <a:r>
              <a:rPr b="1"/>
              <a:t>Environment setup</a:t>
            </a:r>
          </a:p>
          <a:p>
            <a:pPr lvl="0" indent="0" marL="0">
              <a:buNone/>
            </a:pPr>
            <a:r>
              <a:rPr/>
              <a:t>CREATE EXTENSION IF NOT EXISTS age; CREATE EXTENSION IF NOT EXISTS postgis; LOAD ‘age’; SET search_path = ag_catalog, “$user”, public;</a:t>
            </a:r>
          </a:p>
          <a:p>
            <a:pPr lvl="0" indent="0" marL="0">
              <a:buNone/>
            </a:pPr>
            <a:r>
              <a:rPr/>
              <a:t>CREATE TABLE measurements( timestamp timestamp, device_id text, controlled_property text, location geometry, value float, raw_value text ) SELECT create_hypertable(‘measurements’, ‘timestamp’);</a:t>
            </a:r>
          </a:p>
          <a:p>
            <a:pPr lvl="0" indent="0" marL="0">
              <a:buNone/>
            </a:pPr>
            <a:r>
              <a:rPr/>
              <a:t>ALTER TABLE measurement ADD PRIMARY KEY(timestamp, device_id, controlled_property)</a:t>
            </a:r>
          </a:p>
          <a:p>
            <a:pPr lvl="0" indent="0" marL="0">
              <a:buNone/>
            </a:pPr>
            <a:r>
              <a:rPr/>
              <a:t>CREATE INDEX location_index ON measurements USING GIST (timestamp);</a:t>
            </a:r>
          </a:p>
          <a:p>
            <a:pPr lvl="0" indent="0" marL="0">
              <a:spcBef>
                <a:spcPts val="3000"/>
              </a:spcBef>
              <a:buNone/>
            </a:pPr>
            <a:r>
              <a:rPr b="1"/>
              <a:t>Problematiche</a:t>
            </a:r>
          </a:p>
          <a:p>
            <a:pPr lvl="0" indent="0" marL="0">
              <a:buNone/>
            </a:pPr>
            <a:r>
              <a:rPr/>
              <a:t>Tre cause delle problematiche: - Modellazione concettuale (e.g. no tipo di device in measurements) - Architetturale (Apache Age) - Ottimizzazione query (e.g. no tabella location ausiliaria)</a:t>
            </a:r>
          </a:p>
          <a:p>
            <a:pPr lvl="0" indent="0" marL="0">
              <a:spcBef>
                <a:spcPts val="3000"/>
              </a:spcBef>
              <a:buNone/>
            </a:pPr>
            <a:r>
              <a:rPr b="1"/>
              <a:t>Espressività</a:t>
            </a:r>
          </a:p>
          <a:p>
            <a:pPr lvl="0"/>
            <a:r>
              <a:rPr/>
              <a:t>Mancanza di un’interfaccia uniforme sul modello, devi interfacciarti e integrare due tipologie di modelli dati diversi</a:t>
            </a:r>
          </a:p>
          <a:p>
            <a:pPr lvl="0"/>
            <a:r>
              <a:rPr/>
              <a:t>No storicizzazione di ciò che non è measurement</a:t>
            </a:r>
          </a:p>
          <a:p>
            <a:pPr lvl="0" indent="0" marL="0">
              <a:spcBef>
                <a:spcPts val="3000"/>
              </a:spcBef>
              <a:buNone/>
            </a:pPr>
            <a:r>
              <a:rPr b="1"/>
              <a:t>Modellazione</a:t>
            </a:r>
          </a:p>
          <a:p>
            <a:pPr lvl="0"/>
            <a:r>
              <a:rPr/>
              <a:t>Se parti dal grafo arrivi ad un punto in cui joini sul relazionale, va fatta attenzione alla query su grafo in quanto è molto facile ritorni un insieme di valori ridondanti che fanno esplodere il tempo computazionale</a:t>
            </a:r>
          </a:p>
          <a:p>
            <a:pPr lvl="0"/>
            <a:r>
              <a:rPr/>
              <a:t>Cosa succede sul grafo se il nodo esiste già? Lo aggiorno, ma in che modo? Sovrascrivo il vecchio? Aggiungo le diff? E le diff in negativo vanno tolte? Cosa succede ai suoi archi? Se nella nuova versione non vedo un arco?</a:t>
            </a:r>
          </a:p>
          <a:p>
            <a:pPr lvl="0" indent="0" marL="0">
              <a:spcBef>
                <a:spcPts val="3000"/>
              </a:spcBef>
              <a:buNone/>
            </a:pPr>
            <a:r>
              <a:rPr b="1"/>
              <a:t>Random considerations (constantly updated)</a:t>
            </a:r>
          </a:p>
          <a:p>
            <a:pPr lvl="0" indent="0" marL="0">
              <a:spcBef>
                <a:spcPts val="3000"/>
              </a:spcBef>
              <a:buNone/>
            </a:pPr>
            <a:r>
              <a:rPr b="1">
                <a:hlinkClick r:id="rId3"/>
              </a:rPr>
              <a:t>Timescale DB</a:t>
            </a:r>
          </a:p>
          <a:p>
            <a:pPr lvl="0"/>
            <a:r>
              <a:rPr/>
              <a:t>Based on hypertables:</a:t>
            </a:r>
          </a:p>
          <a:p>
            <a:pPr lvl="1"/>
            <a:r>
              <a:rPr/>
              <a:t>Logical table</a:t>
            </a:r>
          </a:p>
          <a:p>
            <a:pPr lvl="1"/>
            <a:r>
              <a:rPr/>
              <a:t>Organizes the data in chunks (of a predefined time range) based on some time/bigint column of the table</a:t>
            </a:r>
          </a:p>
          <a:p>
            <a:pPr lvl="1"/>
            <a:r>
              <a:rPr/>
              <a:t>Other columns can be added in partitioning columns</a:t>
            </a:r>
          </a:p>
          <a:p>
            <a:pPr lvl="1"/>
            <a:r>
              <a:rPr/>
              <a:t>Support for distributed hypertables</a:t>
            </a:r>
          </a:p>
          <a:p>
            <a:pPr lvl="1"/>
            <a:r>
              <a:rPr/>
              <a:t>Supports a large set of PostgreSQL extensions (e.g. PostGIS, PostGIS_Raster)</a:t>
            </a:r>
          </a:p>
        </p:txBody>
      </p:sp>
      <p:pic>
        <p:nvPicPr>
          <p:cNvPr descr="https://github.com/ManuelePasini/slides-markdown/blob/master/slides/images/dt/timescale/chunks.png?raw=true" id="0" name="Picture 1"/>
          <p:cNvPicPr>
            <a:picLocks noGrp="1" noChangeAspect="1"/>
          </p:cNvPicPr>
          <p:nvPr/>
        </p:nvPicPr>
        <p:blipFill>
          <a:blip r:embed="rId4"/>
          <a:stretch>
            <a:fillRect/>
          </a:stretch>
        </p:blipFill>
        <p:spPr bwMode="auto">
          <a:xfrm>
            <a:off x="2006600" y="1193800"/>
            <a:ext cx="5130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Table organization in chunks</a:t>
            </a:r>
          </a:p>
        </p:txBody>
      </p:sp>
      <p:sp>
        <p:nvSpPr>
          <p:cNvPr id="3" name="Content Placeholder 2"/>
          <p:cNvSpPr>
            <a:spLocks noGrp="1"/>
          </p:cNvSpPr>
          <p:nvPr>
            <p:ph idx="1"/>
          </p:nvPr>
        </p:nvSpPr>
        <p:spPr/>
        <p:txBody>
          <a:bodyPr/>
          <a:lstStyle/>
          <a:p>
            <a:pPr lvl="0" indent="0" marL="0">
              <a:spcBef>
                <a:spcPts val="3000"/>
              </a:spcBef>
              <a:buNone/>
            </a:pPr>
            <a:r>
              <a:rPr b="1"/>
              <a:t>Query language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Uses standard SQL with a more operators/functions:</a:t>
            </a:r>
          </a:p>
          <a:p>
            <a:pPr lvl="1"/>
            <a:r>
              <a:rPr/>
              <a:t>time_bucket(‘1 hour’, column_name): same as date_trunc in PostgreSQL but with custom granularity</a:t>
            </a:r>
          </a:p>
          <a:p>
            <a:pPr lvl="1"/>
            <a:r>
              <a:rPr/>
              <a:t>…</a:t>
            </a:r>
          </a:p>
          <a:p>
            <a:pPr lvl="1"/>
            <a:r>
              <a:rPr>
                <a:hlinkClick r:id="rId2"/>
              </a:rPr>
              <a:t>Hyperfunctions</a:t>
            </a:r>
            <a:r>
              <a:rPr/>
              <a:t>:</a:t>
            </a:r>
          </a:p>
          <a:p>
            <a:pPr lvl="2"/>
            <a:r>
              <a:rPr/>
              <a:t>Time-weighted averages;</a:t>
            </a:r>
          </a:p>
          <a:p>
            <a:pPr lvl="2"/>
            <a:r>
              <a:rPr/>
              <a:t>Percentile approximation;</a:t>
            </a:r>
          </a:p>
        </p:txBody>
      </p:sp>
      <p:pic>
        <p:nvPicPr>
          <p:cNvPr descr="https://github.com/ManuelePasini/slides-markdown/blob/master/slides/images/dt/timescale/hyperfunctions.png?raw=true" id="0" name="Picture 1"/>
          <p:cNvPicPr>
            <a:picLocks noGrp="1" noChangeAspect="1"/>
          </p:cNvPicPr>
          <p:nvPr/>
        </p:nvPicPr>
        <p:blipFill>
          <a:blip r:embed="rId3"/>
          <a:stretch>
            <a:fillRect/>
          </a:stretch>
        </p:blipFill>
        <p:spPr bwMode="auto">
          <a:xfrm>
            <a:off x="6121400" y="1193800"/>
            <a:ext cx="10922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Hyperfunctions list</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Hybrid row-column oriented data model: define a retention period where data older will be stored as column-oriented data.</a:t>
            </a:r>
          </a:p>
          <a:p>
            <a:pPr lvl="1"/>
            <a:r>
              <a:rPr/>
              <a:t>Column-Oriented data can still be performed DML/DDL operations upon.</a:t>
            </a:r>
          </a:p>
        </p:txBody>
      </p:sp>
      <p:pic>
        <p:nvPicPr>
          <p:cNvPr descr="https://github.com/ManuelePasini/slides-markdown/blob/master/slides/images/dt/timescale/hybrid_model.png?raw=true" id="0" name="Picture 1"/>
          <p:cNvPicPr>
            <a:picLocks noGrp="1" noChangeAspect="1"/>
          </p:cNvPicPr>
          <p:nvPr/>
        </p:nvPicPr>
        <p:blipFill>
          <a:blip r:embed="rId2"/>
          <a:stretch>
            <a:fillRect/>
          </a:stretch>
        </p:blipFill>
        <p:spPr bwMode="auto">
          <a:xfrm>
            <a:off x="457200" y="1409700"/>
            <a:ext cx="4038600" cy="2451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Timescale hybrid model</a:t>
            </a:r>
          </a:p>
        </p:txBody>
      </p:sp>
      <p:sp>
        <p:nvSpPr>
          <p:cNvPr id="4" name="Content Placeholder 3"/>
          <p:cNvSpPr>
            <a:spLocks noGrp="1"/>
          </p:cNvSpPr>
          <p:nvPr>
            <p:ph idx="2" sz="half"/>
          </p:nvPr>
        </p:nvSpPr>
        <p:spPr/>
        <p:txBody>
          <a:bodyPr/>
          <a:lstStyle/>
          <a:p>
            <a:pPr lvl="0" indent="0" marL="0">
              <a:spcBef>
                <a:spcPts val="3000"/>
              </a:spcBef>
              <a:buNone/>
            </a:pPr>
            <a:r>
              <a:rPr b="1"/>
              <a:t>Hybrid model optimizations</a:t>
            </a:r>
          </a:p>
          <a:p>
            <a:pPr lvl="0"/>
            <a:r>
              <a:rPr/>
              <a:t>segmentby: partion data inside chunk on [column1, …]</a:t>
            </a:r>
          </a:p>
        </p:txBody>
      </p:sp>
      <p:pic>
        <p:nvPicPr>
          <p:cNvPr descr="https://github.com/ManuelePasini/slides-markdown/blob/master/slides/images/dt/timescale/segmentby.png?raw=true" id="0" name="Picture 1"/>
          <p:cNvPicPr>
            <a:picLocks noGrp="1" noChangeAspect="1"/>
          </p:cNvPicPr>
          <p:nvPr/>
        </p:nvPicPr>
        <p:blipFill>
          <a:blip r:embed="rId3"/>
          <a:stretch>
            <a:fillRect/>
          </a:stretch>
        </p:blipFill>
        <p:spPr bwMode="auto">
          <a:xfrm>
            <a:off x="4648200" y="2311400"/>
            <a:ext cx="4038600" cy="63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Segmentby example</a:t>
            </a:r>
          </a:p>
        </p:txBody>
      </p:sp>
      <p:sp>
        <p:nvSpPr>
          <p:cNvPr id="4" name="Content Placeholder 3"/>
          <p:cNvSpPr>
            <a:spLocks noGrp="1"/>
          </p:cNvSpPr>
          <p:nvPr>
            <p:ph idx="2" sz="half"/>
          </p:nvPr>
        </p:nvSpPr>
        <p:spPr/>
        <p:txBody>
          <a:bodyPr/>
          <a:lstStyle/>
          <a:p>
            <a:pPr lvl="0"/>
            <a:r>
              <a:rPr/>
              <a:t>orderby: orders data within a chunk based on time and stores metadata w.r.t min/max values in the chunk (similar to Databricks data-skipping)</a:t>
            </a:r>
          </a:p>
          <a:p>
            <a:pPr lvl="0" indent="0" marL="0">
              <a:buNone/>
            </a:pPr>
            <a:r>
              <a:rPr/>
              <a:t>Together: data is first grouped by the segmentby column, then ordered based on the orderby parameter, and finally divided into smaller, timestamp-ordered “mini-batches,” each containing up to 1,000 rows.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Further functionalities .2</a:t>
            </a:r>
          </a:p>
          <a:p>
            <a:pPr lvl="0" indent="0" marL="0">
              <a:spcBef>
                <a:spcPts val="3000"/>
              </a:spcBef>
              <a:buNone/>
            </a:pPr>
            <a:r>
              <a:rPr b="1"/>
              <a:t>Continuous aggregates</a:t>
            </a:r>
          </a:p>
          <a:p>
            <a:pPr lvl="0"/>
            <a:r>
              <a:rPr/>
              <a:t>Automatically (in background) maintain the results from the query.</a:t>
            </a:r>
          </a:p>
          <a:p>
            <a:pPr lvl="0"/>
            <a:r>
              <a:rPr/>
              <a:t>Refreshed automatically in the background as new data is added, or old data is modified.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2024-11-22T08:28:42Z</dcterms:created>
  <dcterms:modified xsi:type="dcterms:W3CDTF">2024-11-22T08:28:42Z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