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9" Type="http://schemas.openxmlformats.org/officeDocument/2006/relationships/viewProps" Target="viewProps.xml" /><Relationship Id="rId18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1" Type="http://schemas.openxmlformats.org/officeDocument/2006/relationships/tableStyles" Target="tableStyles.xml" /><Relationship Id="rId20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big.csr.unibo.it/" TargetMode="Externa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8.png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10.svg" /><Relationship Id="rId2" Type="http://schemas.openxmlformats.org/officeDocument/2006/relationships/image" Target="../media/image9.pn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11.svg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www.zespri.com/it-IT" TargetMode="Externa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7.svg" /><Relationship Id="rId2" Type="http://schemas.openxmlformats.org/officeDocument/2006/relationships/image" Target="../media/image6.png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Manuele Pasini</a:t>
            </a:r>
          </a:p>
          <a:p>
            <a:pPr lvl="1"/>
            <a:r>
              <a:rPr>
                <a:hlinkClick r:id="rId2"/>
              </a:rPr>
              <a:t>Business Intelligence Group</a:t>
            </a:r>
          </a:p>
          <a:p>
            <a:pPr lvl="1"/>
            <a:r>
              <a:rPr/>
              <a:t>Supervisor: Prof. Matteo Golfarelli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Four key components: physical model, virtual model, data, and communication services.</a:t>
            </a:r>
          </a:p>
          <a:p>
            <a:pPr lvl="0"/>
            <a:r>
              <a:rPr/>
              <a:t>Mostly standalone systems with limited or none data interoperability.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Modelling Digital Twin Data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An Hybryd data structure enabling Digital Twin Data</a:t>
            </a:r>
          </a:p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295400"/>
            <a:ext cx="4038600" cy="2692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Future Work</a:t>
            </a:r>
          </a:p>
          <a:p>
            <a:pPr lvl="0"/>
            <a:r>
              <a:rPr/>
              <a:t>Efficient querying: The semantic capabilities of Large Language Models (LLMs) make them a compelling solution for managing the inherent complexity of transparent querying in hybrid storage environments.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Methodology aspects</a:t>
            </a:r>
          </a:p>
          <a:p>
            <a:pPr lvl="0"/>
            <a:r>
              <a:rPr/>
              <a:t>How can we efficiently deploy digital twin applications on a DTP?</a:t>
            </a:r>
          </a:p>
          <a:p>
            <a:pPr lvl="0"/>
            <a:r>
              <a:rPr/>
              <a:t>A digital twin application is essentially a sequence of data processes powering its functionality.</a:t>
            </a:r>
          </a:p>
          <a:p>
            <a:pPr lvl="0"/>
            <a:r>
              <a:rPr/>
              <a:t>Even for experts and within cloud environments, identifying the right services for a data pipeline is far from trivial.</a:t>
            </a:r>
          </a:p>
          <a:p>
            <a:pPr lvl="0"/>
            <a:r>
              <a:rPr b="1"/>
              <a:t>Research question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Other activities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(2023/2024)</a:t>
            </a:r>
          </a:p>
          <a:p>
            <a:pPr lvl="0"/>
            <a:r>
              <a:rPr/>
              <a:t>95631 - MACHINE LEARNING AND DATA MINING - 6 cfu (2024/2025)</a:t>
            </a:r>
          </a:p>
          <a:p>
            <a:pPr lvl="0"/>
            <a:r>
              <a:rPr/>
              <a:t>95631 - MACHINE LEARNING AND DATA MINING - 6 cfu (2025/2026)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  <a:p>
            <a:pPr lvl="0"/>
            <a:r>
              <a:rPr/>
              <a:t>SEBD 2024, 2025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Introduction to Digital Twins</a:t>
            </a:r>
          </a:p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  <a:p>
            <a:pPr lvl="1"/>
            <a:r>
              <a:rPr b="1"/>
              <a:t>Standardization should begin at the data layer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Digital Twin for Precision Agriculture</a:t>
            </a:r>
          </a:p>
          <a:p>
            <a:pPr lvl="0"/>
            <a:r>
              <a:rPr/>
              <a:t>Three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Ongoing work</a:t>
            </a:r>
            <a:r>
              <a:rPr/>
              <a:t>: </a:t>
            </a:r>
            <a:r>
              <a:rPr>
                <a:hlinkClick r:id="rId2"/>
              </a:rPr>
              <a:t>ZESPRI</a:t>
            </a:r>
            <a:r>
              <a:rPr/>
              <a:t>, the world’s largest kiwifruit producer, has decided to undertake large-scale experimental implementation of the system for the 2026 irrigation season.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From application-oriented to domain-oriented</a:t>
            </a:r>
          </a:p>
          <a:p>
            <a:pPr lvl="0"/>
            <a:r>
              <a:rPr/>
              <a:t>The precision agriculture digital twin is still a standalone application with a tailored data model.</a:t>
            </a:r>
          </a:p>
          <a:p>
            <a:pPr lvl="0"/>
            <a:r>
              <a:rPr/>
              <a:t>Integration with different agriculture application is still limited…</a:t>
            </a:r>
          </a:p>
          <a:p>
            <a:pPr lvl="0"/>
            <a:r>
              <a:rPr b="1"/>
              <a:t>Research Question 1.</a:t>
            </a:r>
            <a:r>
              <a:rPr/>
              <a:t>: can we move from application-level DT to domain-level Digital Twin Platforms (DTP)?</a:t>
            </a:r>
          </a:p>
          <a:p>
            <a:pPr lvl="0"/>
            <a:r>
              <a:rPr/>
              <a:t>A first attempt was made within the agriculture domain: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320800"/>
            <a:ext cx="4038600" cy="2641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Precision agriculture “relational” data model</a:t>
            </a:r>
          </a:p>
        </p:txBody>
      </p:sp>
      <p:pic>
        <p:nvPicPr>
          <p:cNvPr descr="https://raw.githubusercontent.com/ManuelePasini/slides-markdown/refs/heads/master/slides/images/phd2ndyear/platform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105400" y="1193800"/>
            <a:ext cx="31242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Component schema of the Agriculture Data Platform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A Data Platform fostering collaboration between DTs</a:t>
            </a:r>
          </a:p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2025-10-03T14:59:46Z</dcterms:created>
  <dcterms:modified xsi:type="dcterms:W3CDTF">2025-10-03T14:59:46Z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