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ocs.aws.amazon.com/iot-twinmaker/latest/guide/what-is-twinmaker.html" TargetMode="Externa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si.org/deliver/etsi_gs/CIM/001_099/009/01.06.01_60/gs_CIM009v010601p.pdf" TargetMode="External" /><Relationship Id="rId3" Type="http://schemas.openxmlformats.org/officeDocument/2006/relationships/hyperlink" Target="https://swagger.lab.fiware.org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FIWARE/context.Orion-LD?tab=readme-ov-file" TargetMode="External" /><Relationship Id="rId3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digitaltwinconsortium.org/" TargetMode="External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science/article/pii/S2405844024025349?via%3Dihub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igitaltwin1.org/articles/1-2/v2" TargetMode="External" /><Relationship Id="rId5" Type="http://schemas.openxmlformats.org/officeDocument/2006/relationships/hyperlink" Target="https://digitaltwin1.org/articles/1-2/v2" TargetMode="External" /><Relationship Id="rId4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(DT)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</a:t>
            </a:r>
          </a:p>
          <a:p>
            <a:pPr lvl="0"/>
            <a:r>
              <a:rPr/>
              <a:t>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d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3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DTDL</a:t>
            </a:r>
          </a:p>
        </p:txBody>
      </p:sp>
      <p:pic>
        <p:nvPicPr>
          <p:cNvPr descr="https://github.com/ManuelePasini/slides-markdown/blob/master/slides/images/dt/azure_dt_historic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Azure DT Platform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IoT Twin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to Azure Digital Twins (also JSON Entity-Component model)</a:t>
            </a:r>
          </a:p>
          <a:p>
            <a:pPr lvl="0"/>
            <a:r>
              <a:rPr/>
              <a:t>Different JSON semantics</a:t>
            </a:r>
          </a:p>
          <a:p>
            <a:pPr lvl="0"/>
            <a:r>
              <a:rPr/>
              <a:t>Also graph representation</a:t>
            </a:r>
          </a:p>
          <a:p>
            <a:pPr lvl="0"/>
            <a:r>
              <a:rPr/>
              <a:t>Native support for Grafana, AWS IoT Site Wise (which leverages AWS Timestream, a time-series DB)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aws_dt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concept and components AWS IoT Twin Maker (</a:t>
            </a:r>
            <a:r>
              <a:rPr>
                <a:hlinkClick r:id="rId3"/>
              </a:rPr>
              <a:t>documentation here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Component JSON documents that describe the connection between a data source and AWS IoT Twin Maker. They access external datasource via a Lambda function defined in the JSON</a:t>
            </a:r>
          </a:p>
          <a:p>
            <a:pPr lvl="0"/>
            <a:r>
              <a:rPr/>
              <a:t>Each workspace is assigned an S3 Bucket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Related Aspects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Focused on entities last state</a:t>
            </a:r>
          </a:p>
          <a:p>
            <a:pPr lvl="0"/>
            <a:r>
              <a:rPr/>
              <a:t>In literature, wide spread of AutomationML, XML, etc.</a:t>
            </a:r>
          </a:p>
          <a:p>
            <a:pPr lvl="0"/>
            <a:r>
              <a:rPr/>
              <a:t>Mostly graphs (too many connections between data)</a:t>
            </a:r>
          </a:p>
          <a:p>
            <a:pPr lvl="0"/>
            <a:r>
              <a:rPr/>
              <a:t>Initially pure linked data and semantic graphs (RDF, ontologies)</a:t>
            </a:r>
          </a:p>
          <a:p>
            <a:pPr lvl="0"/>
            <a:r>
              <a:rPr/>
              <a:t>New standards (JSON-LD, NGSI-LD) to seamelessly integrate semi-structured data, property graphs and semantic graphs (also supported by RDF)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 brief history</a:t>
            </a:r>
          </a:p>
        </p:txBody>
      </p:sp>
      <p:pic>
        <p:nvPicPr>
          <p:cNvPr descr="https://github.com/ManuelePasini/slides-markdown/blob/master/slides/images/dt/history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193800"/>
            <a:ext cx="820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Simplified technology history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(Next Generation Service Interface – Linked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NGSI v2, powered by FIWARE</a:t>
            </a:r>
          </a:p>
          <a:p>
            <a:pPr lvl="0"/>
            <a:r>
              <a:rPr/>
              <a:t>“id” now must be an URN (or an URI HTTP)</a:t>
            </a:r>
          </a:p>
          <a:p>
            <a:pPr lvl="0"/>
            <a:r>
              <a:rPr/>
              <a:t>The entity must have a “type” attribute which represent the class of the entity</a:t>
            </a:r>
          </a:p>
          <a:p>
            <a:pPr lvl="0"/>
            <a:r>
              <a:rPr/>
              <a:t>The class must then be defined in the @context</a:t>
            </a:r>
          </a:p>
          <a:p>
            <a:pPr lvl="0"/>
            <a:r>
              <a:rPr/>
              <a:t>@context implicitly includes the core @context of NGSI-LD:</a:t>
            </a:r>
          </a:p>
          <a:p>
            <a:pPr lvl="0"/>
            <a:r>
              <a:rPr/>
              <a:t>Defines a </a:t>
            </a:r>
            <a:r>
              <a:rPr>
                <a:hlinkClick r:id="rId2"/>
              </a:rPr>
              <a:t>metamodel</a:t>
            </a:r>
            <a:r>
              <a:rPr/>
              <a:t> and APIs (</a:t>
            </a:r>
            <a:r>
              <a:rPr>
                <a:hlinkClick r:id="rId3"/>
              </a:rPr>
              <a:t>Swagger URL</a:t>
            </a:r>
            <a:r>
              <a:rPr/>
              <a:t>) for property graphs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NGSI_LD_metamode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Metamodel</a:t>
            </a:r>
          </a:p>
        </p:txBody>
      </p:sp>
      <p:pic>
        <p:nvPicPr>
          <p:cNvPr descr="https://github.com/ManuelePasini/slides-markdown/blob/master/slides/images/dt/ngsi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9500" y="1193800"/>
            <a:ext cx="354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Entity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vs. NGSIv2</a:t>
            </a:r>
          </a:p>
        </p:txBody>
      </p:sp>
      <p:pic>
        <p:nvPicPr>
          <p:cNvPr descr="https://github.com/ManuelePasini/slides-markdown/blob/master/slides/images/dt/ngsi_ngsild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NGSIv2 - NGSI-LD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JSON-LD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JSON machine-readable again!</a:t>
            </a:r>
          </a:p>
          <a:p>
            <a:pPr lvl="0"/>
            <a:r>
              <a:rPr/>
              <a:t>Defined to merge semantic data and commonly used JSON documents</a:t>
            </a:r>
          </a:p>
          <a:p>
            <a:pPr lvl="0"/>
            <a:r>
              <a:rPr/>
              <a:t>Standard for encoding linked data</a:t>
            </a:r>
          </a:p>
          <a:p>
            <a:pPr lvl="0"/>
            <a:r>
              <a:rPr/>
              <a:t>FIWARE is evolving as well… (</a:t>
            </a:r>
            <a:r>
              <a:rPr>
                <a:hlinkClick r:id="rId2"/>
              </a:rPr>
              <a:t>Orion-LD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json_ld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JSON-LD 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papers don’t even mention it!</a:t>
            </a:r>
          </a:p>
          <a:p>
            <a:pPr lvl="0"/>
            <a:r>
              <a:rPr/>
              <a:t>When they do, they focus on entities last-state.</a:t>
            </a:r>
          </a:p>
          <a:p>
            <a:pPr lvl="0"/>
            <a:r>
              <a:rPr/>
              <a:t>Is it really different from a Lambda-like big data architecture?</a:t>
            </a:r>
          </a:p>
          <a:p>
            <a:pPr lvl="0"/>
            <a:r>
              <a:rPr/>
              <a:t>e.g. Digital Twin Data (Fei Tao)</a:t>
            </a:r>
          </a:p>
        </p:txBody>
      </p:sp>
      <p:pic>
        <p:nvPicPr>
          <p:cNvPr descr="https://github.com/ManuelePasini/slides-markdown/blob/master/slides/images/dt/dt_cons_arc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9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Digital Twin Consortium Architecture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Something is starting to pop out</a:t>
            </a:r>
          </a:p>
          <a:p>
            <a:pPr lvl="0"/>
            <a:r>
              <a:rPr/>
              <a:t>“Trash” literature ? (non IT academics, e.g. </a:t>
            </a:r>
            <a:r>
              <a:rPr>
                <a:hlinkClick r:id="rId2"/>
              </a:rPr>
              <a:t>Dihan et. al., 2024</a:t>
            </a:r>
            <a:r>
              <a:rPr/>
              <a:t>)</a:t>
            </a:r>
          </a:p>
          <a:p>
            <a:pPr lvl="0"/>
            <a:r>
              <a:rPr/>
              <a:t>Are we reinventing the wheel?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lifecycl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 Methodology (</a:t>
            </a:r>
            <a:r>
              <a:rPr>
                <a:hlinkClick r:id="rId3"/>
              </a:rPr>
              <a:t>Fei, Tao 2023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dt_data.png?raw=true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358900"/>
            <a:ext cx="4038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Digital Twin Data (</a:t>
            </a:r>
            <a:r>
              <a:rPr>
                <a:hlinkClick r:id="rId5"/>
              </a:rPr>
              <a:t>Fei, Tao 2023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 Data Architectures </a:t>
            </a:r>
          </a:p>
          <a:p>
            <a:pPr lvl="1"/>
            <a:r>
              <a:rPr/>
              <a:t>Historicizing data</a:t>
            </a:r>
          </a:p>
          <a:p>
            <a:pPr lvl="1"/>
            <a:r>
              <a:rPr/>
              <a:t>Digital Twins Platforms (!!!)</a:t>
            </a:r>
          </a:p>
          <a:p>
            <a:pPr lvl="0"/>
            <a:r>
              <a:rPr/>
              <a:t> Data modeling  (on two different abstraction levels)</a:t>
            </a:r>
          </a:p>
          <a:p>
            <a:pPr lvl="1"/>
            <a:r>
              <a:rPr/>
              <a:t>Meta-Models for historicized data (domain driven?)</a:t>
            </a:r>
          </a:p>
          <a:p>
            <a:pPr lvl="1"/>
            <a:r>
              <a:rPr/>
              <a:t>Standardazing a wider concept (e.g. Web of Digital Twins)</a:t>
            </a:r>
          </a:p>
          <a:p>
            <a:pPr lvl="0"/>
            <a:r>
              <a:rPr/>
              <a:t> Methodology </a:t>
            </a:r>
          </a:p>
          <a:p>
            <a:pPr lvl="1"/>
            <a:r>
              <a:rPr/>
              <a:t>Watering Digital Twin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Still a buzzword</a:t>
            </a:r>
          </a:p>
          <a:p>
            <a:pPr lvl="0"/>
            <a:r>
              <a:rPr/>
              <a:t>Rising number of publications</a:t>
            </a:r>
          </a:p>
          <a:p>
            <a:pPr lvl="0"/>
            <a:r>
              <a:rPr/>
              <a:t>Mostly non IT papers</a:t>
            </a:r>
          </a:p>
        </p:txBody>
      </p:sp>
      <p:pic>
        <p:nvPicPr>
          <p:cNvPr descr="https://github.com/ManuelePasini/slides-markdown/blob/master/slides/images/dt/dt_by_yea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year (Fei, Tao 2022)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by_journa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193800"/>
            <a:ext cx="342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journal (Fei, Tao 2022)</a:t>
            </a:r>
          </a:p>
        </p:txBody>
      </p:sp>
      <p:pic>
        <p:nvPicPr>
          <p:cNvPr descr="https://github.com/ManuelePasini/slides-markdown/blob/master/slides/images/dt/go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goal (Fei, Tao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Mostly manufacturing, smart cities, health domain</a:t>
            </a:r>
          </a:p>
          <a:p>
            <a:pPr lvl="0"/>
            <a:r>
              <a:rPr/>
              <a:t>Presented as an “evolution” of CPS…</a:t>
            </a:r>
          </a:p>
          <a:p>
            <a:pPr lvl="0"/>
            <a:r>
              <a:rPr/>
              <a:t>Still mostly application oriented, focused on visualization (e.g. Unity3D)</a:t>
            </a:r>
          </a:p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research papers.</a:t>
            </a:r>
          </a:p>
          <a:p>
            <a:pPr lvl="0"/>
            <a:r>
              <a:rPr/>
              <a:t>Most cited: Fei Tao, Univ. of Beijing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Azure Digital Twins</a:t>
            </a:r>
          </a:p>
          <a:p>
            <a:pPr lvl="0"/>
            <a:r>
              <a:rPr/>
              <a:t>AWS IoT Twin Maker</a:t>
            </a:r>
          </a:p>
          <a:p>
            <a:pPr lvl="0"/>
            <a:r>
              <a:rPr/>
              <a:t>Digital Twin Consortium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FIWARE like</a:t>
            </a:r>
          </a:p>
          <a:p>
            <a:pPr lvl="0"/>
            <a:r>
              <a:rPr/>
              <a:t>Digital Twin Definition Language (DTDL)</a:t>
            </a:r>
          </a:p>
          <a:p>
            <a:pPr lvl="0"/>
            <a:r>
              <a:rPr/>
              <a:t>Offers interfaces to control the physical device (not supported)</a:t>
            </a:r>
          </a:p>
          <a:p>
            <a:pPr lvl="0"/>
            <a:r>
              <a:rPr/>
              <a:t>Native support for Azure Data Explorer (Relational, time-series, ingestion &amp; analytics)</a:t>
            </a:r>
          </a:p>
          <a:p>
            <a:pPr lvl="0"/>
            <a:r>
              <a:rPr/>
              <a:t>Not clear if it facilitates or provides integration with Azure big data services.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2024-09-04T08:13:12Z</dcterms:created>
  <dcterms:modified xsi:type="dcterms:W3CDTF">2024-09-04T08:13:12Z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