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svg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vldb.org/2026/" TargetMode="External" /><Relationship Id="rId2" Type="http://schemas.openxmlformats.org/officeDocument/2006/relationships/image" Target="../media/image9.sv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gritechcenter.it/it/" TargetMode="External" /><Relationship Id="rId3" Type="http://schemas.openxmlformats.org/officeDocument/2006/relationships/hyperlink" Target="https://big.csr.unibo.it/projects/smarter/" TargetMode="External" /><Relationship Id="rId4" Type="http://schemas.openxmlformats.org/officeDocument/2006/relationships/hyperlink" Target="https://www.sciencedirect.com/journal/computers-and-electronics-in-agriculture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zespri.com/it-IT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www.fiware.org/" TargetMode="Externa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Manuele Pasini - Ph.D. Student</a:t>
            </a:r>
          </a:p>
          <a:p>
            <a:pPr lvl="1"/>
            <a:r>
              <a:rPr/>
              <a:t>Business Intelligence Group (B.I.G.)</a:t>
            </a:r>
          </a:p>
          <a:p>
            <a:pPr lvl="1"/>
            <a:r>
              <a:rPr/>
              <a:t>Supervisor: Prof. Matteo Golfarelli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Digital Twins</a:t>
            </a:r>
          </a:p>
          <a:p>
            <a:pPr lvl="0"/>
            <a:r>
              <a:rPr/>
              <a:t>Differences between digital shadow, digital model, Digital Twin (DT)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4 components: phyisical model, virtual model, communication services and the data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DT data involve highly interconnected entitieS (e.g., a fruit tree and the IoT network describing it), suggesting the use of graph data layout for efficient storage and querying…</a:t>
            </a:r>
          </a:p>
          <a:p>
            <a:pPr lvl="1"/>
            <a:r>
              <a:rPr/>
              <a:t>… yet, they struggle with such volume of data</a:t>
            </a:r>
          </a:p>
          <a:p>
            <a:pPr lvl="0"/>
            <a:r>
              <a:rPr/>
              <a:t>Time-Series storage systems efficiently manage large volumes of temporal data…</a:t>
            </a:r>
          </a:p>
          <a:p>
            <a:pPr lvl="1"/>
            <a:r>
              <a:rPr/>
              <a:t>… but fall short in capturing the complex inter-entity dynamics.</a:t>
            </a:r>
          </a:p>
          <a:p>
            <a:pPr lvl="0"/>
            <a:r>
              <a:rPr/>
              <a:t>Even the Data Platform Design methodology suggested different architectures tailored to each DT…</a:t>
            </a:r>
          </a:p>
          <a:p>
            <a:pPr lvl="0"/>
            <a:r>
              <a:rPr/>
              <a:t>Yet, no multi-store solution has yet achieved broad adoption in the literature.</a:t>
            </a:r>
          </a:p>
          <a:p>
            <a:pPr lvl="0"/>
            <a:r>
              <a:rPr b="1"/>
              <a:t>What about an hybrid data structure?</a:t>
            </a:r>
          </a:p>
        </p:txBody>
      </p:sp>
      <p:pic>
        <p:nvPicPr>
          <p:cNvPr descr="https://github.com/ManuelePasini/slides-markdown/blob/master/slides/images/phd2ndyear/agrigraph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0" y="1193800"/>
            <a:ext cx="3924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 representation of Precision Irrigation DT</a:t>
            </a:r>
          </a:p>
        </p:txBody>
      </p:sp>
      <p:pic>
        <p:nvPicPr>
          <p:cNvPr descr="https://raw.githubusercontent.com/ManuelePasini/slides-markdown/refs/heads/master/slides/images/phd2ndyear/agrits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019300"/>
            <a:ext cx="40386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Time-Series representation of Precision Irrigation DT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 Hybryd data structure enabling Digital Twin Data</a:t>
            </a:r>
          </a:p>
          <a:p>
            <a:pPr lvl="0"/>
            <a:r>
              <a:rPr/>
              <a:t>Combining the strength of Graph and Time-Series data layouts with a novel, hybrid data structure.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raw.githubusercontent.com/ManuelePasini/slides-markdown/refs/heads/master/slides/images/ioanninaSlides/dt_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Graph+TimeSeries Hybrid data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A representative query workload has been designed, capturing the core of Digital Twin applications by integrating IoT, Time-Series, and Graph queries.</a:t>
            </a:r>
          </a:p>
          <a:p>
            <a:pPr lvl="0"/>
            <a:r>
              <a:rPr/>
              <a:t>The data structure has been implemented in Kotlin and benchmarked against state-of-the-art techniques, showing promising performance gains.</a:t>
            </a:r>
          </a:p>
          <a:p>
            <a:pPr lvl="0"/>
            <a:r>
              <a:rPr/>
              <a:t>The paper is curently under writing and to be submitted to </a:t>
            </a:r>
            <a:r>
              <a:rPr>
                <a:hlinkClick r:id="rId3"/>
              </a:rPr>
              <a:t>VLDB 2026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Future Works</a:t>
            </a:r>
          </a:p>
          <a:p>
            <a:pPr lvl="0"/>
            <a:r>
              <a:rPr/>
              <a:t>Efficient querying: The semantic capabilities of Large Language Models (LLMs) make them a compelling solution for managing the inherent complexity of transparent querying in hybrid storage environments.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Other activities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(2023/2024)</a:t>
            </a:r>
          </a:p>
          <a:p>
            <a:pPr lvl="0"/>
            <a:r>
              <a:rPr/>
              <a:t>95631 - MACHINE LEARNING AND DATA MINING - 6 cfu (2024/2025)</a:t>
            </a:r>
          </a:p>
          <a:p>
            <a:pPr lvl="0"/>
            <a:r>
              <a:rPr/>
              <a:t>95631 - MACHINE LEARNING AND DATA MINING - 6 cfu (2025/2026)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1"/>
            <a:r>
              <a:rPr/>
              <a:t>Graph foundatons and Graph Data Science</a:t>
            </a:r>
          </a:p>
          <a:p>
            <a:pPr lvl="1"/>
            <a:r>
              <a:rPr/>
              <a:t>IoT Edge Computing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EDBT/ICDT 2024 Joint Conference</a:t>
            </a:r>
          </a:p>
          <a:p>
            <a:pPr lvl="0"/>
            <a:r>
              <a:rPr/>
              <a:t>SEBD 2024, 2025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Manca titolo e info miei</a:t>
            </a:r>
          </a:p>
          <a:p>
            <a:pPr lvl="0"/>
            <a:r>
              <a:rPr/>
              <a:t>Cambia slide 1, fai focus su altra roba</a:t>
            </a:r>
          </a:p>
          <a:p>
            <a:pPr lvl="0"/>
            <a:r>
              <a:rPr/>
              <a:t>Three year ongoing project</a:t>
            </a:r>
          </a:p>
          <a:p>
            <a:pPr lvl="0"/>
            <a:r>
              <a:rPr/>
              <a:t>Ongoing or future works</a:t>
            </a:r>
          </a:p>
          <a:p>
            <a:pPr lvl="0"/>
            <a:r>
              <a:rPr/>
              <a:t>Aggiungi metamodello</a:t>
            </a:r>
          </a:p>
          <a:p>
            <a:pPr lvl="0"/>
            <a:r>
              <a:rPr/>
              <a:t>SU DT il modello dati è tailored, application based</a:t>
            </a:r>
          </a:p>
          <a:p>
            <a:pPr lvl="0"/>
            <a:r>
              <a:rPr/>
              <a:t>per muoverci più in alto, dobbiamo muoverci verso domain, e.g. piattaforma precision agriculture.</a:t>
            </a:r>
          </a:p>
          <a:p>
            <a:pPr lvl="0"/>
            <a:r>
              <a:rPr/>
              <a:t>Poi metamodello, un caso possibile è quello.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Digital Twins</a:t>
            </a:r>
          </a:p>
          <a:p>
            <a:pPr lvl="0"/>
            <a:r>
              <a:rPr/>
              <a:t>The role of data as a core component of Digital Twins is increasingly recognized…</a:t>
            </a:r>
          </a:p>
          <a:p>
            <a:pPr lvl="0"/>
            <a:r>
              <a:rPr/>
              <a:t>… yet it is often overlooked in research contributions.</a:t>
            </a:r>
          </a:p>
          <a:p>
            <a:pPr lvl="0"/>
            <a:r>
              <a:rPr/>
              <a:t>Some reference models are emerging (e.g., Fei Tao, Univ. of Beijing).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However…</a:t>
            </a:r>
          </a:p>
          <a:p>
            <a:pPr lvl="1"/>
            <a:r>
              <a:rPr/>
              <a:t>Each solution develops its own data model and storage system;</a:t>
            </a:r>
          </a:p>
          <a:p>
            <a:pPr lvl="1"/>
            <a:r>
              <a:rPr/>
              <a:t>No interoperability between DTs, even when relying on the same data;</a:t>
            </a:r>
          </a:p>
          <a:p>
            <a:pPr lvl="1"/>
            <a:r>
              <a:rPr/>
              <a:t>Capabilities of DTs are thus limited;</a:t>
            </a:r>
          </a:p>
          <a:p>
            <a:pPr lvl="1"/>
            <a:r>
              <a:rPr b="1"/>
              <a:t>A standardization effort is required to foster integration.</a:t>
            </a:r>
          </a:p>
          <a:p>
            <a:pPr lvl="1"/>
            <a:r>
              <a:rPr b="1"/>
              <a:t>Standardization should begin at the data layer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Digital Twin for Precision Agriculture</a:t>
            </a:r>
          </a:p>
          <a:p>
            <a:pPr lvl="0"/>
            <a:r>
              <a:rPr/>
              <a:t>Five year ongoing project (within PNRR - </a:t>
            </a:r>
            <a:r>
              <a:rPr>
                <a:hlinkClick r:id="rId2"/>
              </a:rPr>
              <a:t>Agritech</a:t>
            </a:r>
            <a:r>
              <a:rPr/>
              <a:t> Spoke 9) on precision irrigation of fruit orchards</a:t>
            </a:r>
          </a:p>
          <a:p>
            <a:pPr lvl="0"/>
            <a:r>
              <a:rPr/>
              <a:t>Demo available at </a:t>
            </a:r>
            <a:r>
              <a:rPr>
                <a:hlinkClick r:id="rId3"/>
              </a:rPr>
              <a:t>this link</a:t>
            </a:r>
          </a:p>
          <a:p>
            <a:pPr lvl="0"/>
            <a:r>
              <a:rPr/>
              <a:t>Paper submitted to </a:t>
            </a:r>
            <a:r>
              <a:rPr>
                <a:hlinkClick r:id="rId4"/>
              </a:rPr>
              <a:t>Computer and Electronics in Agriculture</a:t>
            </a:r>
            <a:r>
              <a:rPr/>
              <a:t> (September 2025).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Ongoing work</a:t>
            </a:r>
            <a:r>
              <a:rPr/>
              <a:t>: </a:t>
            </a:r>
            <a:r>
              <a:rPr>
                <a:hlinkClick r:id="rId2"/>
              </a:rPr>
              <a:t>ZESPRI</a:t>
            </a:r>
            <a:r>
              <a:rPr/>
              <a:t>, the world’s largest kiwifruit producer, has decided to undertake large-scale experimental implementation of the system for the 2026 irrigation season.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Data Platform fostering collaboration between DTs</a:t>
            </a:r>
          </a:p>
          <a:p>
            <a:pPr lvl="0"/>
            <a:r>
              <a:rPr/>
              <a:t>Within Agritech - Spoke 3, a data platform fostering integration across research projects has been developed.</a:t>
            </a:r>
          </a:p>
          <a:p>
            <a:pPr lvl="0"/>
            <a:r>
              <a:rPr/>
              <a:t>When defining integration policies and standards, several recurrent data requirements were identified:</a:t>
            </a:r>
          </a:p>
          <a:p>
            <a:pPr lvl="1"/>
            <a:r>
              <a:rPr/>
              <a:t>Heterogeneous data: from structured to unstructured (including images).</a:t>
            </a:r>
          </a:p>
          <a:p>
            <a:pPr lvl="1"/>
            <a:r>
              <a:rPr/>
              <a:t>Interconnected data: capturing physical entities together with the IoT networks describing them.</a:t>
            </a:r>
          </a:p>
          <a:p>
            <a:pPr lvl="1"/>
            <a:r>
              <a:rPr/>
              <a:t>Temporal aspects: datasets often evolve as time series.</a:t>
            </a:r>
          </a:p>
          <a:p>
            <a:pPr lvl="1"/>
            <a:r>
              <a:rPr/>
              <a:t>Spatial aspects: data are often geo-referenced.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agriplatfor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60500"/>
            <a:ext cx="40386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the Agricolture Data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General purpose: supporting heterogeneous data through heterogeneous storage systems;</a:t>
            </a:r>
          </a:p>
          <a:p>
            <a:pPr lvl="0"/>
            <a:r>
              <a:rPr/>
              <a:t>Interoperable: Interoperable: integration and sharing via common data models (e.g., </a:t>
            </a:r>
            <a:r>
              <a:rPr>
                <a:hlinkClick r:id="rId3"/>
              </a:rPr>
              <a:t>FIWARE</a:t>
            </a:r>
            <a:r>
              <a:rPr/>
              <a:t>);</a:t>
            </a:r>
          </a:p>
          <a:p>
            <a:pPr lvl="0"/>
            <a:r>
              <a:rPr b="1"/>
              <a:t>Ongoing work</a:t>
            </a:r>
            <a:r>
              <a:rPr/>
              <a:t>: supporting and sharing data processes (e.g., donwload ESA images) and applications.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From application-oriented to domain-oriented</a:t>
            </a:r>
          </a:p>
          <a:p>
            <a:pPr lvl="0"/>
            <a:r>
              <a:rPr b="1"/>
              <a:t>Research Question 1.</a:t>
            </a:r>
            <a:r>
              <a:rPr/>
              <a:t>: Can we move from application-level DT platforms to domain-level platforms?</a:t>
            </a:r>
          </a:p>
          <a:p>
            <a:pPr lvl="0" indent="0" marL="0">
              <a:buNone/>
            </a:pPr>
            <a:r>
              <a:rPr/>
              <a:t>Takeaway: a DT can be represented as a data pipeline that collects, processes, and exploits data.</a:t>
            </a:r>
          </a:p>
          <a:p>
            <a:pPr lvl="0"/>
            <a:r>
              <a:rPr b="1"/>
              <a:t>Research question 2.</a:t>
            </a:r>
            <a:r>
              <a:rPr/>
              <a:t>: given a data pipeline, can we identify the set of data platform services required to support it?</a:t>
            </a:r>
          </a:p>
          <a:p>
            <a:pPr lvl="0" indent="0" marL="0">
              <a:buNone/>
            </a:pPr>
            <a:r>
              <a:rPr/>
              <a:t>References:</a:t>
            </a:r>
          </a:p>
          <a:p>
            <a:pPr lvl="0" indent="0" marL="0">
              <a:buNone/>
            </a:pPr>
            <a:r>
              <a:rPr/>
              <a:t>Matteo Francia, Matteo Golfarelli, Manuele Pasini — Towards a Process-Driven Design of Data Platforms. In DOLAP, pp. 28–35, 2024.</a:t>
            </a:r>
          </a:p>
          <a:p>
            <a:pPr lvl="0" indent="0" marL="0">
              <a:buNone/>
            </a:pPr>
            <a:r>
              <a:rPr/>
              <a:t>Matteo Francia, Matteo Golfarelli, Manuele Pasini — Process-Driven Design of Cloud Data Platforms. Information Systems Journal, Manuscript No. INFOSYS-D-24-00444.</a:t>
            </a:r>
          </a:p>
          <a:p>
            <a:pPr lvl="0"/>
            <a:r>
              <a:rPr/>
              <a:t>But an issue emerged: pipelines of different DTs entail different data models &amp; storage systems, yet they share some of the same recurrent requirements….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Modelling Digital Twin Data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2025-10-03T14:20:19Z</dcterms:created>
  <dcterms:modified xsi:type="dcterms:W3CDTF">2025-10-03T14:20:19Z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