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7" Type="http://schemas.openxmlformats.org/officeDocument/2006/relationships/viewProps" Target="viewProps.xml" /><Relationship Id="rId36" Type="http://schemas.openxmlformats.org/officeDocument/2006/relationships/presProps" Target="presProps.xml" /><Relationship Id="rId1" Type="http://schemas.openxmlformats.org/officeDocument/2006/relationships/slideMaster" Target="slideMasters/slideMaster1.xml" /><Relationship Id="rId39" Type="http://schemas.openxmlformats.org/officeDocument/2006/relationships/tableStyles" Target="tableStyles.xml" /><Relationship Id="rId3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7.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1"/>
            <a:r>
              <a:rPr/>
              <a:t>Frequency (?)</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a:p>
            <a:pPr lvl="0" indent="0" marL="0">
              <a:spcBef>
                <a:spcPts val="3000"/>
              </a:spcBef>
              <a:buNone/>
            </a:pPr>
            <a:r>
              <a:rPr b="1"/>
              <a:t>A Survey on Spatio-temporal Data Analytics Systems (ACM Surveys, 2022)</a:t>
            </a:r>
          </a:p>
          <a:p>
            <a:pPr lvl="0"/>
            <a:r>
              <a:rPr/>
              <a:t>Categorizes spatio-temporal dmbs in groups:</a:t>
            </a:r>
          </a:p>
          <a:p>
            <a:pPr lvl="1"/>
            <a:r>
              <a:rPr/>
              <a:t>Spatio-temporal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spcBef>
                <a:spcPts val="3000"/>
              </a:spcBef>
              <a:buNone/>
            </a:pPr>
            <a:r>
              <a:rPr b="1"/>
              <a:t>Performance Evaluation of MongoDB and PostgreSQL for Spatio-temporal Data (EDBT/ICDT Workshops, 2019)</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3467100" y="1193800"/>
            <a:ext cx="2222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Dataset schema</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Spatio-temporal Queries</a:t>
            </a:r>
          </a:p>
          <a:p>
            <a:pPr lvl="0"/>
            <a:r>
              <a:rPr/>
              <a:t>Find coordinates of different amount of vessels from 1/May/2016 - 31/July/2016 (entire time window) within the whole bounded area, Q1;</a:t>
            </a:r>
          </a:p>
          <a:p>
            <a:pPr lvl="0"/>
            <a:r>
              <a:rPr/>
              <a:t>Find coordinates of vessels for different time windows within the whole bounded area, Q2;</a:t>
            </a:r>
          </a:p>
          <a:p>
            <a:pPr lvl="0"/>
            <a:r>
              <a:rPr/>
              <a:t>Find coordinates of vessels for different geographical polygons within the entire time window, Q3.</a:t>
            </a:r>
          </a:p>
        </p:txBody>
      </p:sp>
      <p:sp>
        <p:nvSpPr>
          <p:cNvPr id="4" name="Content Placeholder 3"/>
          <p:cNvSpPr>
            <a:spLocks noGrp="1"/>
          </p:cNvSpPr>
          <p:nvPr>
            <p:ph idx="2" sz="half"/>
          </p:nvPr>
        </p:nvSpPr>
        <p:spPr/>
        <p:txBody>
          <a:bodyPr/>
          <a:lstStyle/>
          <a:p>
            <a:pPr lvl="0" indent="0" marL="0">
              <a:spcBef>
                <a:spcPts val="3000"/>
              </a:spcBef>
              <a:buNone/>
            </a:pPr>
            <a:r>
              <a:rPr b="1"/>
              <a:t>Dataset Size</a:t>
            </a:r>
          </a:p>
          <a:p>
            <a:pPr lvl="0"/>
            <a:r>
              <a:rPr/>
              <a:t>MongoDB: 116 GB</a:t>
            </a:r>
          </a:p>
          <a:p>
            <a:pPr lvl="0"/>
            <a:r>
              <a:rPr/>
              <a:t>PostgreSQL: 32 GB</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The reason for this behavior is that the data stored in MongoDB are in GeoJson format and each record consist of many extra characters and a unique auto created id called ObjectId. Thus, each record is significant bigger in size than it was in its original CSV format. On the other hand, in PostgreSQL the data ingested in database as CSV, with the addition of the_geom column that contains the POINT geometries of each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2024-10-15T12:46:49Z</dcterms:created>
  <dcterms:modified xsi:type="dcterms:W3CDTF">2024-10-15T12:46:49Z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