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bmp" ContentType="image/bmp"/>
  <Default Extension="svg" ContentType="image/svg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0" Type="http://schemas.openxmlformats.org/officeDocument/2006/relationships/viewProps" Target="viewProps.xml" /><Relationship Id="rId1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github.com/big-unibo/DataPlatformDesign" TargetMode="Externa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bmp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sv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Towards a Process-Driven Design of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Matteo Francia, Matteo Golfarelli, Manuele Pasini</a:t>
            </a:r>
          </a:p>
          <a:p>
            <a:pPr lvl="0" indent="0" marL="0">
              <a:buNone/>
            </a:pPr>
            <a:r>
              <a:rPr i="1"/>
              <a:t>{m.francia, matteo.golfarelli, manuele.pasini} @unibo.it</a:t>
            </a:r>
          </a:p>
          <a:p>
            <a:pPr lvl="0" indent="0" marL="0">
              <a:buNone/>
            </a:pPr>
            <a:r>
              <a:rPr/>
              <a:t>25/03/2024</a:t>
            </a:r>
          </a:p>
          <a:p>
            <a:pPr lvl="0" indent="0" marL="0">
              <a:buNone/>
            </a:pP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Input: clients’ questionnaries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Clients compile questionnaires about their processes and the main </a:t>
            </a:r>
            <a:r>
              <a:rPr i="1"/>
              <a:t>steps</a:t>
            </a:r>
            <a:r>
              <a:rPr/>
              <a:t>, </a:t>
            </a:r>
            <a:r>
              <a:rPr i="1"/>
              <a:t>subjects</a:t>
            </a:r>
            <a:r>
              <a:rPr/>
              <a:t>, and </a:t>
            </a:r>
            <a:r>
              <a:rPr i="1"/>
              <a:t>goals</a:t>
            </a:r>
            <a:r>
              <a:rPr/>
              <a:t> of their analysis.</a:t>
            </a:r>
          </a:p>
          <a:p>
            <a:pPr lvl="0" indent="0" marL="1270000">
              <a:buNone/>
            </a:pPr>
            <a:r>
              <a:rPr sz="2000" b="1"/>
              <a:t>Example</a:t>
            </a:r>
            <a:r>
              <a:rPr sz="2000"/>
              <a:t>: deploy a data platform supporting analytic tasks from </a:t>
            </a:r>
            <a:r>
              <a:rPr sz="2000" i="1"/>
              <a:t>8 clients</a:t>
            </a:r>
            <a:r>
              <a:rPr sz="2000"/>
              <a:t> within the Agritech European project</a:t>
            </a:r>
          </a:p>
          <a:p>
            <a:pPr lvl="0" indent="0" marL="1270000">
              <a:buNone/>
            </a:pPr>
            <a:r>
              <a:rPr sz="2000"/>
              <a:t>Excerpt of one of the workflows:</a:t>
            </a:r>
          </a:p>
          <a:p>
            <a:pPr lvl="0" indent="-342900" marL="342900">
              <a:buAutoNum type="arabicPeriod"/>
            </a:pPr>
            <a:r>
              <a:rPr sz="2000"/>
              <a:t>Data comes from </a:t>
            </a:r>
            <a:r>
              <a:rPr sz="2000" i="1"/>
              <a:t>soil moisture sensor grids</a:t>
            </a:r>
            <a:r>
              <a:rPr sz="2000"/>
              <a:t>, </a:t>
            </a:r>
            <a:r>
              <a:rPr sz="2000" i="1"/>
              <a:t>weather stations</a:t>
            </a:r>
            <a:r>
              <a:rPr sz="2000"/>
              <a:t>, and </a:t>
            </a:r>
            <a:r>
              <a:rPr sz="2000" i="1"/>
              <a:t>SENTINEL-2</a:t>
            </a:r>
            <a:r>
              <a:rPr sz="2000"/>
              <a:t> satellites.</a:t>
            </a:r>
          </a:p>
          <a:p>
            <a:pPr lvl="0" indent="-342900" marL="342900">
              <a:buAutoNum type="arabicPeriod"/>
            </a:pPr>
            <a:r>
              <a:rPr sz="2000"/>
              <a:t>Sensor and weather data is </a:t>
            </a:r>
            <a:r>
              <a:rPr sz="2000" i="1"/>
              <a:t>uploaded every 15 minutes</a:t>
            </a:r>
            <a:r>
              <a:rPr sz="2000"/>
              <a:t>, while satellite data is </a:t>
            </a:r>
            <a:r>
              <a:rPr sz="2000" i="1"/>
              <a:t>periodically downloaded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Soil moisture data</a:t>
            </a:r>
            <a:r>
              <a:rPr sz="2000"/>
              <a:t> is </a:t>
            </a:r>
            <a:r>
              <a:rPr sz="2000" i="1"/>
              <a:t>interpolated</a:t>
            </a:r>
            <a:r>
              <a:rPr sz="2000"/>
              <a:t> using mathematical and machine learning techniques.</a:t>
            </a:r>
          </a:p>
          <a:p>
            <a:pPr lvl="0" indent="-342900" marL="342900">
              <a:buAutoNum type="arabicPeriod"/>
            </a:pPr>
            <a:r>
              <a:rPr sz="2000"/>
              <a:t>The </a:t>
            </a:r>
            <a:r>
              <a:rPr sz="2000" i="1"/>
              <a:t>interpolated data</a:t>
            </a:r>
            <a:r>
              <a:rPr sz="2000"/>
              <a:t> is stored in </a:t>
            </a:r>
            <a:r>
              <a:rPr sz="2000" i="1"/>
              <a:t>tables</a:t>
            </a:r>
            <a:r>
              <a:rPr sz="2000"/>
              <a:t> that include the </a:t>
            </a:r>
            <a:r>
              <a:rPr sz="2000" i="1"/>
              <a:t>positions of the sensors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Vegetation indexes</a:t>
            </a:r>
            <a:r>
              <a:rPr sz="2000"/>
              <a:t> are computed out of </a:t>
            </a:r>
            <a:r>
              <a:rPr sz="2000" i="1"/>
              <a:t>raw satellite observations</a:t>
            </a:r>
            <a:r>
              <a:rPr sz="2000"/>
              <a:t> and </a:t>
            </a:r>
            <a:r>
              <a:rPr sz="2000" i="1"/>
              <a:t>integrated with enriched sensor data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Reports</a:t>
            </a:r>
            <a:r>
              <a:rPr sz="2000"/>
              <a:t> are periodically generated </a:t>
            </a:r>
            <a:r>
              <a:rPr sz="2000" i="1"/>
              <a:t>out of enriched data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/>
              <a:t>Given an optimal soil moisture matrix, the </a:t>
            </a:r>
            <a:r>
              <a:rPr sz="2000" i="1"/>
              <a:t>enriched data</a:t>
            </a:r>
            <a:r>
              <a:rPr sz="2000"/>
              <a:t> is used to </a:t>
            </a:r>
            <a:r>
              <a:rPr sz="2000" i="1"/>
              <a:t>decide how much to irrigate the soil</a:t>
            </a:r>
            <a:r>
              <a:rPr sz="2000"/>
              <a:t>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(2) Formalize the requirements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 i="1"/>
                  <a:t>Designers</a:t>
                </a:r>
                <a:r>
                  <a:rPr/>
                  <a:t> refine the answers and </a:t>
                </a:r>
                <a:r>
                  <a:rPr i="1"/>
                  <a:t>formalize the processes</a:t>
                </a:r>
                <a:r>
                  <a:rPr/>
                  <a:t> into DFDs:</a:t>
                </a:r>
              </a:p>
              <a:p>
                <a:pPr lvl="0"/>
                <a:r>
                  <a:rPr/>
                  <a:t>A </a:t>
                </a:r>
                <a:r>
                  <a:rPr i="1"/>
                  <a:t>Data Flow Diagram (DFD)</a:t>
                </a:r>
                <a:r>
                  <a:rPr/>
                  <a:t> is a directed property graph </a:t>
                </a:r>
                <a14:m>
                  <m:oMath xmlns:m="http://schemas.openxmlformats.org/officeDocument/2006/math">
                    <m:sSup>
                      <m:e>
                        <m:r>
                          <m:t>G</m:t>
                        </m:r>
                      </m:e>
                      <m:sup>
                        <m:r>
                          <m:t>D</m:t>
                        </m:r>
                      </m:sup>
                    </m:sSup>
                  </m:oMath>
                </a14:m>
                <a:r>
                  <a:rPr/>
                  <a:t>:</a:t>
                </a:r>
              </a:p>
              <a:p>
                <a:pPr lvl="1"/>
                <a:r>
                  <a:rPr/>
                  <a:t>Nodes are alternatively labeled as </a:t>
                </a:r>
                <a:r>
                  <a:rPr i="1"/>
                  <a:t>{Agent, Repository, Process}</a:t>
                </a:r>
                <a:r>
                  <a:rPr/>
                  <a:t>;</a:t>
                </a:r>
              </a:p>
              <a:p>
                <a:pPr lvl="1"/>
                <a:r>
                  <a:rPr/>
                  <a:t>Arcs are labeled as </a:t>
                </a:r>
                <a:r>
                  <a:rPr i="1"/>
                  <a:t>Flow</a:t>
                </a:r>
                <a:r>
                  <a:rPr/>
                  <a:t>.</a:t>
                </a:r>
              </a:p>
              <a:p>
                <a:pPr lvl="0"/>
                <a:r>
                  <a:rPr i="1"/>
                  <a:t>DFD</a:t>
                </a:r>
                <a:r>
                  <a:rPr/>
                  <a:t> represents flows of data at a </a:t>
                </a:r>
                <a:r>
                  <a:rPr i="1"/>
                  <a:t>high level of abstraction</a:t>
                </a:r>
                <a:r>
                  <a:rPr/>
                  <a:t>:</a:t>
                </a:r>
              </a:p>
              <a:p>
                <a:pPr lvl="1"/>
                <a:r>
                  <a:rPr/>
                  <a:t>Hide details such as decision points and interactions;</a:t>
                </a:r>
              </a:p>
              <a:p>
                <a:pPr lvl="0"/>
                <a:r>
                  <a:rPr/>
                  <a:t>Knowing </a:t>
                </a:r>
                <a:r>
                  <a:rPr i="1"/>
                  <a:t>which types</a:t>
                </a:r>
                <a:r>
                  <a:rPr/>
                  <a:t> of repositories/processes compose the processes is </a:t>
                </a:r>
                <a:r>
                  <a:rPr b="1"/>
                  <a:t>enough to return a blueprint</a:t>
                </a:r>
                <a:r>
                  <a:rPr/>
                  <a:t>.</a:t>
                </a:r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/>
            <a:r>
              <a:rPr sz="2000">
                <a:latin typeface="Courier"/>
              </a:rPr>
              <a:t>Moisture Sensors</a:t>
            </a:r>
            <a:r>
              <a:rPr sz="2000"/>
              <a:t> streams data into the platform; </a:t>
            </a:r>
            <a:r>
              <a:rPr sz="2000">
                <a:latin typeface="Courier"/>
              </a:rPr>
              <a:t>Satellite</a:t>
            </a:r>
            <a:r>
              <a:rPr sz="2000"/>
              <a:t> images are periodically downloaded;</a:t>
            </a:r>
          </a:p>
          <a:p>
            <a:pPr lvl="0"/>
            <a:r>
              <a:rPr sz="2000">
                <a:latin typeface="Courier"/>
              </a:rPr>
              <a:t>Sensor Data</a:t>
            </a:r>
            <a:r>
              <a:rPr sz="2000"/>
              <a:t> and </a:t>
            </a:r>
            <a:r>
              <a:rPr sz="2000">
                <a:latin typeface="Courier"/>
              </a:rPr>
              <a:t>Raw Images</a:t>
            </a:r>
            <a:r>
              <a:rPr sz="2000"/>
              <a:t> contain heterogeneous data types.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(3) Enrich the DFD with service tags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Building our blueprint requires to match the DFD and service graphs.</a:t>
                </a:r>
              </a:p>
              <a:p>
                <a:pPr lvl="0" indent="0" marL="0">
                  <a:buNone/>
                </a:pPr>
                <a:r>
                  <a:rPr/>
                  <a:t>To do so, </a:t>
                </a:r>
                <a:r>
                  <a:rPr i="1"/>
                  <a:t>the two must share the same characterization</a:t>
                </a:r>
                <a:r>
                  <a:rPr/>
                  <a:t>:</a:t>
                </a:r>
              </a:p>
              <a:p>
                <a:pPr lvl="0"/>
                <a:r>
                  <a:rPr/>
                  <a:t>Each process and repository in the DFD is enriched with the tags from the previously identified taxonomy:</a:t>
                </a:r>
              </a:p>
              <a:p>
                <a:pPr lvl="1"/>
                <a:r>
                  <a:rPr/>
                  <a:t>To characterize them, clients answer an additional set of questions driven by the tag taxonomy.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a repository from the DFD, designers ask the question: “What are the main types of collected data?”</a:t>
                </a:r>
              </a:p>
              <a:p>
                <a:pPr lvl="0"/>
                <a:r>
                  <a:rPr sz="2000"/>
                  <a:t>☐ Sensor data</a:t>
                </a:r>
              </a:p>
              <a:p>
                <a:pPr lvl="0"/>
                <a:r>
                  <a:rPr sz="2000"/>
                  <a:t>☐ Images</a:t>
                </a:r>
              </a:p>
              <a:p>
                <a:pPr lvl="0"/>
                <a:r>
                  <a:rPr sz="2000"/>
                  <a:t>☐ Videos</a:t>
                </a:r>
              </a:p>
              <a:p>
                <a:pPr lvl="0"/>
                <a:r>
                  <a:rPr sz="2000"/>
                  <a:t>☒ Satellite observations</a:t>
                </a:r>
              </a:p>
              <a:p>
                <a:pPr lvl="0"/>
                <a:r>
                  <a:rPr sz="2000"/>
                  <a:t>☐ Tables</a:t>
                </a:r>
              </a:p>
              <a:p>
                <a:pPr lvl="0" indent="0" marL="1270000">
                  <a:buNone/>
                </a:pPr>
                <a:r>
                  <a:rPr sz="2000"/>
                  <a:t>Answering “Satellite observations” tags the repository with the properties </a:t>
                </a:r>
                <a:r>
                  <a:rPr sz="2000">
                    <a:latin typeface="Courier"/>
                  </a:rPr>
                  <a:t>(Volume, Big)</a:t>
                </a:r>
                <a:r>
                  <a:rPr sz="2000"/>
                  <a:t>, </a:t>
                </a:r>
                <a:r>
                  <a:rPr sz="2000">
                    <a:latin typeface="Courier"/>
                  </a:rPr>
                  <a:t>(Data Model, File)</a:t>
                </a:r>
                <a:r>
                  <a:rPr sz="2000"/>
                  <a:t>, and </a:t>
                </a:r>
                <a:r>
                  <a:rPr sz="2000">
                    <a:latin typeface="Courier"/>
                  </a:rPr>
                  <a:t>(Data Nature, Raster)</a:t>
                </a:r>
                <a:r>
                  <a:rPr sz="2000"/>
                  <a:t> since earth observations are data-heavy files (e.g., around 1 GB for 100 </a:t>
                </a:r>
                <a14:m>
                  <m:oMath xmlns:m="http://schemas.openxmlformats.org/officeDocument/2006/math">
                    <m:r>
                      <m:t>k</m:t>
                    </m:r>
                    <m:sSup>
                      <m:e>
                        <m:r>
                          <m:t>m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 sz="2000"/>
                  <a:t>) and tags the process to download such data as </a:t>
                </a:r>
                <a:r>
                  <a:rPr sz="2000">
                    <a:latin typeface="Courier"/>
                  </a:rPr>
                  <a:t>(Collection, Pull)</a:t>
                </a:r>
                <a:r>
                  <a:rPr sz="2000"/>
                  <a:t> since files are downloaded from an FTP server.</a:t>
                </a:r>
              </a:p>
            </p:txBody>
          </p:sp>
        </mc:Choice>
      </mc:AlternateContent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(4) Match the DFD and service graphs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Since DFD and service graphs are characterized by the same taxonomy, we can </a:t>
                </a:r>
                <a:r>
                  <a:rPr i="1"/>
                  <a:t>automatically</a:t>
                </a:r>
                <a:r>
                  <a:rPr/>
                  <a:t> match them!</a:t>
                </a:r>
              </a:p>
              <a:p>
                <a:pPr lvl="0"/>
                <a:r>
                  <a:rPr/>
                  <a:t>A DFD process or repository </a:t>
                </a:r>
                <a:r>
                  <a:rPr i="1"/>
                  <a:t>matches</a:t>
                </a:r>
                <a:r>
                  <a:rPr/>
                  <a:t> (can be implemented by) a service only </a:t>
                </a:r>
                <a:r>
                  <a:rPr i="1"/>
                  <a:t>if the service has the same or more functionalities</a:t>
                </a:r>
                <a:r>
                  <a:rPr/>
                  <a:t>;</a:t>
                </a:r>
              </a:p>
              <a:p>
                <a:pPr lvl="1"/>
                <a:r>
                  <a:rPr/>
                  <a:t>If no match is found, we force it to a </a:t>
                </a:r>
                <a:r>
                  <a:rPr i="1"/>
                  <a:t>default</a:t>
                </a:r>
                <a:r>
                  <a:rPr/>
                  <a:t> (e.g., a VM where any functionality can be implemented).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the node </a:t>
                </a: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from the DFD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w</m:t>
                              </m:r>
                              <m:r>
                                <m:t>I</m:t>
                              </m:r>
                              <m:r>
                                <m:t>m</m:t>
                              </m:r>
                              <m:r>
                                <m:t>a</m:t>
                              </m:r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s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/>
                  <a:t>and the nodes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and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from the service graph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o</m:t>
                              </m:r>
                              <m:r>
                                <m:t>S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  <m:r>
                                <m:t>v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S</m:t>
                              </m:r>
                              <m:r>
                                <m:t>3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V</m:t>
                              </m:r>
                              <m:r>
                                <m:t>o</m:t>
                              </m:r>
                              <m:r>
                                <m:t>l</m:t>
                              </m:r>
                              <m:r>
                                <m:t>u</m:t>
                              </m:r>
                              <m:r>
                                <m:t>m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A</m:t>
                              </m:r>
                              <m:r>
                                <m:t>l</m:t>
                              </m:r>
                              <m:r>
                                <m:t>l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can be implemented by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but not in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since the former is natively capable of managing geographical raster images.</a:t>
                </a:r>
              </a:p>
            </p:txBody>
          </p:sp>
        </mc:Choice>
      </mc:AlternateContent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Matched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i="1"/>
              <a:t>matched graph</a:t>
            </a:r>
            <a:r>
              <a:rPr/>
              <a:t> is composed of the union of the graphs plus additional arcs </a:t>
            </a:r>
            <a:r>
              <a:rPr i="1"/>
              <a:t>IsImplementedBy</a:t>
            </a:r>
            <a:r>
              <a:rPr/>
              <a:t> that represent candidate implementations for the DFD processes/repositories.</a:t>
            </a:r>
          </a:p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/>
            <a:r>
              <a:rPr sz="2000">
                <a:latin typeface="Courier"/>
              </a:rPr>
              <a:t>Consume</a:t>
            </a:r>
            <a:r>
              <a:rPr sz="2000"/>
              <a:t> can be implemented by either </a:t>
            </a:r>
            <a:r>
              <a:rPr sz="2000">
                <a:latin typeface="Courier"/>
              </a:rPr>
              <a:t>Lambda</a:t>
            </a:r>
            <a:r>
              <a:rPr sz="2000"/>
              <a:t> or </a:t>
            </a:r>
            <a:r>
              <a:rPr sz="2000">
                <a:latin typeface="Courier"/>
              </a:rPr>
              <a:t>Kinesis</a:t>
            </a:r>
            <a:r>
              <a:rPr sz="2000"/>
              <a:t>;</a:t>
            </a:r>
          </a:p>
          <a:p>
            <a:pPr lvl="0"/>
            <a:r>
              <a:rPr sz="2000">
                <a:latin typeface="Courier"/>
              </a:rPr>
              <a:t>Churn Prediction</a:t>
            </a:r>
            <a:r>
              <a:rPr sz="2000"/>
              <a:t> and </a:t>
            </a:r>
            <a:r>
              <a:rPr sz="2000">
                <a:latin typeface="Courier"/>
              </a:rPr>
              <a:t>Athena</a:t>
            </a:r>
            <a:r>
              <a:rPr sz="2000"/>
              <a:t> can be discarded a priori since they are not reachable.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(5) Select the optimal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 of all matching services, only some of them must be selected:</a:t>
            </a:r>
          </a:p>
          <a:p>
            <a:pPr lvl="0" indent="-342900" marL="342900">
              <a:buAutoNum type="arabicPeriod"/>
            </a:pPr>
            <a:r>
              <a:rPr/>
              <a:t>The amount of </a:t>
            </a:r>
            <a:r>
              <a:rPr i="1"/>
              <a:t>selected services is minimized</a:t>
            </a:r>
            <a:r>
              <a:rPr/>
              <a:t>.</a:t>
            </a:r>
          </a:p>
          <a:p>
            <a:pPr lvl="0" indent="-342900" marL="342900">
              <a:buAutoNum type="arabicPeriod"/>
            </a:pPr>
            <a:r>
              <a:rPr i="1"/>
              <a:t>Coverage</a:t>
            </a:r>
            <a:r>
              <a:rPr/>
              <a:t>: all processes/repositories in the DFD must be covered.</a:t>
            </a:r>
          </a:p>
          <a:p>
            <a:pPr lvl="0" indent="-342900" marL="342900">
              <a:buAutoNum type="arabicPeriod"/>
            </a:pPr>
            <a:r>
              <a:rPr i="1"/>
              <a:t>Dependency</a:t>
            </a:r>
            <a:r>
              <a:rPr/>
              <a:t>: if a service is selected, all its required services must be selected too.</a:t>
            </a:r>
          </a:p>
          <a:p>
            <a:pPr lvl="0" indent="-342900" marL="342900">
              <a:buAutoNum type="arabicPeriod"/>
            </a:pPr>
            <a:r>
              <a:rPr i="1"/>
              <a:t>Compatibility</a:t>
            </a:r>
            <a:r>
              <a:rPr/>
              <a:t>: a service can be selected only if it is compatible with the services selected for the adjacent nodes in the DFD.</a:t>
            </a:r>
          </a:p>
          <a:p>
            <a:pPr lvl="0" indent="-342900" marL="342900">
              <a:buAutoNum type="arabicPeriod"/>
            </a:pPr>
            <a:r>
              <a:rPr i="1"/>
              <a:t>Preference</a:t>
            </a:r>
            <a:r>
              <a:rPr/>
              <a:t>: preferred services should have more chances to be selected.</a:t>
            </a:r>
          </a:p>
          <a:p>
            <a:pPr lvl="0" indent="0" marL="0">
              <a:buNone/>
            </a:pPr>
            <a:r>
              <a:rPr/>
              <a:t>This is a </a:t>
            </a:r>
            <a:r>
              <a:rPr i="1"/>
              <a:t>facility location optimization</a:t>
            </a:r>
            <a:r>
              <a:rPr/>
              <a:t> linear programming problem (available on </a:t>
            </a:r>
            <a:r>
              <a:rPr>
                <a:hlinkClick r:id="rId2"/>
              </a:rPr>
              <a:t>Github</a:t>
            </a:r>
            <a:r>
              <a:rPr/>
              <a:t> w/ Python + CPlex library).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Optimal blueprint</a:t>
            </a:r>
          </a:p>
          <a:p>
            <a:pPr lvl="0" indent="0" marL="1270000">
              <a:buNone/>
            </a:pPr>
            <a:r>
              <a:rPr sz="2000"/>
              <a:t>Services selected (in bold) for the blueprint of the data platform</a:t>
            </a:r>
          </a:p>
          <a:p>
            <a:pPr lvl="0" indent="0" marL="1270000">
              <a:buNone/>
            </a:pPr>
            <a:r>
              <a:rPr sz="2000"/>
              <a:t>Services selected (in bold) for the blueprint of the data platform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Conclusion and future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design of data platforms is a nontrivial task:</a:t>
            </a:r>
          </a:p>
          <a:p>
            <a:pPr lvl="0"/>
            <a:r>
              <a:rPr/>
              <a:t>We introduced a </a:t>
            </a:r>
            <a:r>
              <a:rPr b="1"/>
              <a:t>process-driven design methodology</a:t>
            </a:r>
            <a:r>
              <a:rPr/>
              <a:t> to </a:t>
            </a:r>
            <a:r>
              <a:rPr i="1"/>
              <a:t>aid designers</a:t>
            </a:r>
            <a:r>
              <a:rPr/>
              <a:t> in selecting the optimal set of services out of a service ecosystem;</a:t>
            </a:r>
          </a:p>
          <a:p>
            <a:pPr lvl="0"/>
            <a:r>
              <a:rPr/>
              <a:t>We addressed such </a:t>
            </a:r>
            <a:r>
              <a:rPr b="1"/>
              <a:t>selection as a facility location optimization problem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Improvement in multiple aspects:</a:t>
            </a:r>
          </a:p>
          <a:p>
            <a:pPr lvl="0"/>
            <a:r>
              <a:rPr b="1"/>
              <a:t>Expressivenes</a:t>
            </a:r>
            <a:r>
              <a:rPr/>
              <a:t>: matching and selection should consider more complex architectural patterns as well as support additional constraints.</a:t>
            </a:r>
          </a:p>
          <a:p>
            <a:pPr lvl="0"/>
            <a:r>
              <a:rPr b="1"/>
              <a:t>User evaluation</a:t>
            </a:r>
            <a:r>
              <a:rPr/>
              <a:t>: the produced blueprints should be compared with the ones recommended by expert designers.</a:t>
            </a:r>
          </a:p>
          <a:p>
            <a:pPr lvl="0"/>
            <a:r>
              <a:rPr i="1"/>
              <a:t>Resource provisioning</a:t>
            </a:r>
            <a:r>
              <a:rPr/>
              <a:t>: a complete approach should also consider how many instances of a service are required.</a:t>
            </a:r>
          </a:p>
          <a:p>
            <a:pPr lvl="0"/>
            <a:r>
              <a:rPr i="1"/>
              <a:t>Graphs formalization</a:t>
            </a:r>
            <a:r>
              <a:rPr/>
              <a:t>: the definition both graphs relies on manual work, more automated techniques should be explored.</a:t>
            </a:r>
          </a:p>
          <a:p>
            <a:pPr lvl="0"/>
            <a:r>
              <a:rPr i="1"/>
              <a:t>Metadata integration</a:t>
            </a:r>
            <a:r>
              <a:rPr/>
              <a:t>: the design should also recommend services helping in the management of the platform itself.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Thanks!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Cloud Data Platform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Is a </a:t>
            </a:r>
            <a:r>
              <a:rPr i="1"/>
              <a:t>centralized</a:t>
            </a:r>
            <a:r>
              <a:rPr/>
              <a:t> infrastructre composed of </a:t>
            </a:r>
            <a:r>
              <a:rPr i="1"/>
              <a:t>independent</a:t>
            </a:r>
            <a:r>
              <a:rPr/>
              <a:t> and </a:t>
            </a:r>
            <a:r>
              <a:rPr i="1"/>
              <a:t>well-integrated</a:t>
            </a:r>
            <a:r>
              <a:rPr/>
              <a:t> services meeting the </a:t>
            </a:r>
            <a:r>
              <a:rPr i="1"/>
              <a:t>end-to-end</a:t>
            </a:r>
            <a:r>
              <a:rPr/>
              <a:t> needs of data pipelines:</a:t>
            </a:r>
          </a:p>
          <a:p>
            <a:pPr lvl="1"/>
            <a:r>
              <a:rPr i="1"/>
              <a:t>Centralized</a:t>
            </a:r>
            <a:r>
              <a:rPr/>
              <a:t>: a data platform is conceptually a single and unified component;</a:t>
            </a:r>
          </a:p>
          <a:p>
            <a:pPr lvl="1"/>
            <a:r>
              <a:rPr i="1"/>
              <a:t>Independent</a:t>
            </a:r>
            <a:r>
              <a:rPr/>
              <a:t>: changes in a a service do not affect others;</a:t>
            </a:r>
          </a:p>
          <a:p>
            <a:pPr lvl="1"/>
            <a:r>
              <a:rPr i="1"/>
              <a:t>Well-integrated</a:t>
            </a:r>
            <a:r>
              <a:rPr/>
              <a:t>: services have interfaces enabling a frictionless composition;</a:t>
            </a:r>
          </a:p>
          <a:p>
            <a:pPr lvl="1"/>
            <a:r>
              <a:rPr i="1"/>
              <a:t>End-to-end</a:t>
            </a:r>
            <a:r>
              <a:rPr/>
              <a:t>: services cover the entire data life cycle.</a:t>
            </a:r>
          </a:p>
          <a:p>
            <a:pPr lvl="0" indent="0" marL="0">
              <a:buNone/>
            </a:pPr>
            <a:r>
              <a:rPr/>
              <a:t>Cloud DP are built out of </a:t>
            </a:r>
            <a:r>
              <a:rPr i="1"/>
              <a:t>service ecosystems</a:t>
            </a:r>
            <a:r>
              <a:rPr/>
              <a:t> offered by </a:t>
            </a:r>
            <a:r>
              <a:rPr i="1"/>
              <a:t>Cloud Service Providers</a:t>
            </a:r>
            <a:r>
              <a:rPr/>
              <a:t> (CSPs).</a:t>
            </a:r>
          </a:p>
        </p:txBody>
      </p:sp>
      <p:pic>
        <p:nvPicPr>
          <p:cNvPr descr="https://github.com/ManuelePasini/slides-markdown/blob/4893698e949da4ee45c95087b170c011a4b9f687/slides/images/aws_services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320800" y="1193800"/>
            <a:ext cx="65151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Some of the AWS Services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platforms for analytics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analytics nowadays mostly rely on cloud infrastructures.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Some CSPs categorize their services in relation to the role they play in an analytical data pipeline…</a:t>
            </a:r>
          </a:p>
          <a:p>
            <a:pPr lvl="1"/>
            <a:r>
              <a:rPr/>
              <a:t>… So data pipelines might serve as pivotal points in the design of data platforms!</a:t>
            </a:r>
          </a:p>
          <a:p>
            <a:pPr lvl="1"/>
            <a:r>
              <a:rPr/>
              <a:t>But even for experienced data pipeline designers, this is a non trivial task…</a:t>
            </a:r>
          </a:p>
        </p:txBody>
      </p:sp>
      <p:pic>
        <p:nvPicPr>
          <p:cNvPr descr="https://raw.githubusercontent.com/ManuelePasini/slides-markdown/master/slides/images/cloud_platform.bmp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295400"/>
            <a:ext cx="4038600" cy="2692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Some of the Google Cloud Platform Services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Challenges in building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CSPs offer </a:t>
            </a:r>
            <a:r>
              <a:rPr i="1"/>
              <a:t>services with overlapping functionalities</a:t>
            </a:r>
            <a:r>
              <a:rPr/>
              <a:t>;</a:t>
            </a:r>
          </a:p>
          <a:p>
            <a:pPr lvl="0"/>
            <a:r>
              <a:rPr/>
              <a:t>CSPs offer </a:t>
            </a:r>
            <a:r>
              <a:rPr i="1"/>
              <a:t>different service categorizations</a:t>
            </a:r>
            <a:r>
              <a:rPr/>
              <a:t>;</a:t>
            </a:r>
          </a:p>
          <a:p>
            <a:pPr lvl="0"/>
            <a:r>
              <a:rPr i="1"/>
              <a:t>Evolution</a:t>
            </a:r>
            <a:r>
              <a:rPr/>
              <a:t> of cloud ecosystems is fast;</a:t>
            </a:r>
          </a:p>
          <a:p>
            <a:pPr lvl="0"/>
            <a:r>
              <a:rPr/>
              <a:t>Third parties can publish their own services on marketplaces (e.g., AWS Marketplace).</a:t>
            </a:r>
          </a:p>
          <a:p>
            <a:pPr lvl="0" indent="0" marL="0">
              <a:buNone/>
            </a:pPr>
            <a:r>
              <a:rPr/>
              <a:t>As if it was not hard enough…</a:t>
            </a:r>
          </a:p>
          <a:p>
            <a:pPr lvl="0"/>
            <a:r>
              <a:rPr i="1"/>
              <a:t>Multiple solutions could fulfill the desiderata</a:t>
            </a:r>
            <a:r>
              <a:rPr/>
              <a:t>:</a:t>
            </a:r>
          </a:p>
          <a:p>
            <a:pPr lvl="1"/>
            <a:r>
              <a:rPr/>
              <a:t>It requires vertical knowledge on the design of data pipelines…</a:t>
            </a:r>
          </a:p>
          <a:p>
            <a:pPr lvl="1"/>
            <a:r>
              <a:rPr/>
              <a:t>… And also deep knowledge of CSPs’ ecosystems.</a:t>
            </a:r>
          </a:p>
          <a:p>
            <a:pPr lvl="0"/>
            <a:r>
              <a:rPr/>
              <a:t>Several abstract big data architectures are available (e.g., NIST, Lambda, and Kappa):</a:t>
            </a:r>
          </a:p>
          <a:p>
            <a:pPr lvl="1"/>
            <a:r>
              <a:rPr/>
              <a:t>They not address their deployment!</a:t>
            </a:r>
          </a:p>
          <a:p>
            <a:pPr lvl="0" indent="0" marL="0">
              <a:buNone/>
            </a:pPr>
            <a:r>
              <a:rPr/>
              <a:t> </a:t>
            </a:r>
            <a:r>
              <a:rPr b="1"/>
              <a:t>Research question</a:t>
            </a:r>
            <a:r>
              <a:rPr/>
              <a:t>: </a:t>
            </a:r>
            <a:r>
              <a:rPr i="1"/>
              <a:t>given an ecosystem of services, which is the optimal subset enabling a data platform?</a:t>
            </a:r>
            <a:r>
              <a:rPr/>
              <a:t> 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Process-driven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description of data-driven processes should drive such activity!</a:t>
            </a:r>
          </a:p>
          <a:p>
            <a:pPr lvl="0"/>
            <a:r>
              <a:rPr i="1"/>
              <a:t>Data pipelines</a:t>
            </a:r>
            <a:r>
              <a:rPr/>
              <a:t> encode many constraints on the choices to be made…</a:t>
            </a:r>
          </a:p>
          <a:p>
            <a:pPr lvl="0"/>
            <a:r>
              <a:rPr/>
              <a:t>… And outline data flows!</a:t>
            </a:r>
          </a:p>
          <a:p>
            <a:pPr lvl="0" indent="0" marL="0">
              <a:buNone/>
            </a:pPr>
            <a:r>
              <a:rPr b="1"/>
              <a:t>Research goal</a:t>
            </a:r>
            <a:r>
              <a:rPr/>
              <a:t>: </a:t>
            </a:r>
            <a:r>
              <a:rPr i="1"/>
              <a:t>methodology to aid designers</a:t>
            </a:r>
            <a:r>
              <a:rPr/>
              <a:t> in selecting the services necessary to implement clients’ data pipelines out of the “unstructured” lists of services from CSPs.</a:t>
            </a:r>
          </a:p>
        </p:txBody>
      </p:sp>
      <p:pic>
        <p:nvPicPr>
          <p:cNvPr descr="https://w4bo.github.io/DOLAP-2024-DataPlat/img/overview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295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Methodology for the Design of Data Platforms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Three types of users</a:t>
            </a:r>
            <a:r>
              <a:rPr sz="2000"/>
              <a:t> (stakeholders):</a:t>
            </a:r>
          </a:p>
          <a:p>
            <a:pPr lvl="0"/>
            <a:r>
              <a:rPr sz="2000" i="1"/>
              <a:t>Cloud service providers</a:t>
            </a:r>
            <a:r>
              <a:rPr sz="2000"/>
              <a:t>: IT experts with in-depth knowledge of services ecosystems;</a:t>
            </a:r>
          </a:p>
          <a:p>
            <a:pPr lvl="0"/>
            <a:r>
              <a:rPr sz="2000" i="1"/>
              <a:t>Designers</a:t>
            </a:r>
            <a:r>
              <a:rPr sz="2000"/>
              <a:t>: people with expertise in designing data flows but with no vertical knowledge on service ecosystems;</a:t>
            </a:r>
          </a:p>
          <a:p>
            <a:pPr lvl="0"/>
            <a:r>
              <a:rPr sz="2000" i="1"/>
              <a:t>Clients</a:t>
            </a:r>
            <a:r>
              <a:rPr sz="2000"/>
              <a:t> asking for the design of the data platform blueprint.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(1) Define the service ecosystem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CSP</a:t>
            </a:r>
            <a:r>
              <a:rPr/>
              <a:t> identifies </a:t>
            </a:r>
            <a:r>
              <a:rPr i="1"/>
              <a:t>una tantum</a:t>
            </a:r>
            <a:r>
              <a:rPr/>
              <a:t>: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services</a:t>
            </a:r>
            <a:r>
              <a:rPr/>
              <a:t> to compose the blueprint of the data platform:</a:t>
            </a:r>
          </a:p>
          <a:p>
            <a:pPr lvl="0"/>
            <a:r>
              <a:rPr/>
              <a:t>Not necessarily all of them…</a:t>
            </a:r>
          </a:p>
          <a:p>
            <a:pPr lvl="0"/>
            <a:r>
              <a:rPr/>
              <a:t>… But they must cover the “basic” functionalities for a data platform such as the ones from NIST!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taxonomy of tags</a:t>
            </a:r>
            <a:r>
              <a:rPr/>
              <a:t> characterizing such services:</a:t>
            </a:r>
          </a:p>
          <a:p>
            <a:pPr lvl="0"/>
            <a:r>
              <a:rPr i="1"/>
              <a:t>Bottom-up</a:t>
            </a:r>
            <a:r>
              <a:rPr/>
              <a:t> feeding: built out of the experience of the CSP and/or automatically extracted using NLP algorithms;</a:t>
            </a:r>
          </a:p>
          <a:p>
            <a:pPr lvl="0"/>
            <a:r>
              <a:rPr i="1"/>
              <a:t>Top-down</a:t>
            </a:r>
            <a:r>
              <a:rPr/>
              <a:t> feeding: from the literature (e.g., Vs of big data).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Service graph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Services are organized in a directed property </a:t>
                </a:r>
                <a:r>
                  <a:rPr i="1"/>
                  <a:t>service graph</a:t>
                </a:r>
                <a:r>
                  <a:rPr/>
                  <a:t>.</a:t>
                </a:r>
              </a:p>
              <a:p>
                <a:pPr lvl="0"/>
                <a:r>
                  <a:rPr/>
                  <a:t>Nodes are engines from the service ecosystem and can be labelled as </a:t>
                </a:r>
                <a:r>
                  <a:rPr i="1"/>
                  <a:t>preferred</a:t>
                </a:r>
                <a:r>
                  <a:rPr/>
                  <a:t>.</a:t>
                </a:r>
              </a:p>
              <a:p>
                <a:pPr lvl="1"/>
                <a:r>
                  <a:rPr/>
                  <a:t>Each node is characterized with a </a:t>
                </a:r>
                <a:r>
                  <a:rPr i="1"/>
                  <a:t>set of properties</a:t>
                </a:r>
                <a:r>
                  <a:rPr/>
                  <a:t> from the previously determined taxonomy.</a:t>
                </a:r>
              </a:p>
              <a:p>
                <a:pPr lvl="0"/>
                <a:r>
                  <a:rPr/>
                  <a:t>Arcs are alternatively labeled as </a:t>
                </a:r>
                <a:r>
                  <a:rPr i="1"/>
                  <a:t>{Requires, IsCompatible}</a:t>
                </a:r>
                <a:r>
                  <a:rPr/>
                  <a:t>:</a:t>
                </a:r>
              </a:p>
              <a:p>
                <a:pPr lvl="1"/>
                <a:r>
                  <a:rPr i="1"/>
                  <a:t>Requires</a:t>
                </a:r>
                <a:r>
                  <a:rPr/>
                  <a:t>: a service mandatorily relies on another;</a:t>
                </a:r>
              </a:p>
              <a:p>
                <a:pPr lvl="1"/>
                <a:r>
                  <a:rPr i="1"/>
                  <a:t>IsCompatible</a:t>
                </a:r>
                <a:r>
                  <a:rPr/>
                  <a:t>: a service natively interfaces with another.</a:t>
                </a:r>
              </a:p>
              <a:p>
                <a:pPr lvl="0" indent="0" marL="1270000">
                  <a:buNone/>
                </a:pPr>
                <a:r>
                  <a:rPr sz="2000"/>
                  <a:t>Excerpt of service graph</a:t>
                </a:r>
              </a:p>
              <a:p>
                <a:pPr lvl="0" indent="0" marL="1270000">
                  <a:buNone/>
                </a:pPr>
                <a:r>
                  <a:rPr sz="2000"/>
                  <a:t>Excerpt of service graph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</a:p>
              <a:p>
                <a:pPr lvl="0"/>
                <a:r>
                  <a:rPr sz="2000" i="1"/>
                  <a:t>IsCompatible</a:t>
                </a:r>
                <a:r>
                  <a:rPr sz="2000"/>
                  <a:t>: </a:t>
                </a:r>
                <a:r>
                  <a:rPr sz="2000">
                    <a:latin typeface="Courier"/>
                  </a:rPr>
                  <a:t>SageMaker</a:t>
                </a:r>
                <a:r>
                  <a:rPr sz="2000"/>
                  <a:t> natively R/W from/to </a:t>
                </a:r>
                <a:r>
                  <a:rPr sz="2000">
                    <a:latin typeface="Courier"/>
                  </a:rPr>
                  <a:t>Redshift</a:t>
                </a:r>
                <a:r>
                  <a:rPr sz="2000"/>
                  <a:t>;</a:t>
                </a:r>
              </a:p>
              <a:p>
                <a:pPr lvl="0"/>
                <a:r>
                  <a:rPr sz="2000" i="1"/>
                  <a:t>Requires</a:t>
                </a:r>
                <a:r>
                  <a:rPr sz="2000"/>
                  <a:t>: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requires </a:t>
                </a:r>
                <a:r>
                  <a:rPr sz="2000">
                    <a:latin typeface="Courier"/>
                  </a:rPr>
                  <a:t>EC2</a:t>
                </a:r>
                <a:r>
                  <a:rPr sz="2000"/>
                  <a:t> since it is deployed on it.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o</m:t>
                              </m:r>
                              <m:r>
                                <m:t>S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  <m:r>
                                <m:t>v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</m:e>
                      </m:mr>
                      <m:mr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/>
                      </m:mr>
                    </m:m>
                  </m:oMath>
                </a14:m>
              </a:p>
            </p:txBody>
          </p:sp>
        </mc:Choice>
      </mc:AlternateContent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2024-10-15T12:46:47Z</dcterms:created>
  <dcterms:modified xsi:type="dcterms:W3CDTF">2024-10-15T12:46:47Z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