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4.png" /><Relationship Id="rId2" Type="http://schemas.openxmlformats.org/officeDocument/2006/relationships/image" Target="../media/image23.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Create a sorted list of the aggregate consumption in each ten minute interval in the given time period. -&gt; Create a sorted list of the average measurement (?) in each hour interval in the given time period.</a:t>
            </a:r>
          </a:p>
          <a:p>
            <a:pPr lvl="0"/>
            <a:r>
              <a:rPr/>
              <a:t>Top consumers: create a list of the distinct consumers, sorted by their total (monthly) consumption. -&gt; Top agent: create a list of the distinct agents, sorted by their total (monthly) measurements.</a:t>
            </a:r>
          </a:p>
          <a:p>
            <a:pPr lvl="0"/>
            <a:r>
              <a:rPr/>
              <a:t>Time of Usage Billing: calculate the monthly bill for each consumer based on the time of usage. -&gt; Time of Task: calculate the monthly time spent doing tasks for each agent.</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queries v.0.1</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b="1"/>
                  <a:t>Q1</a:t>
                </a:r>
                <a:r>
                  <a:rPr/>
                  <a:t> Total measurements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counts the total number of measurements for each device during the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Q2</a:t>
                </a:r>
                <a:r>
                  <a:rPr/>
                  <a:t> Average hourly measurements (η,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Create a sorted list of the average measurement of type η in each hour interval in the given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Q3</a:t>
                </a:r>
                <a:r>
                  <a:rPr/>
                  <a:t> Monthly measurements(</a:t>
                </a:r>
                <a14:m>
                  <m:oMath xmlns:m="http://schemas.openxmlformats.org/officeDocument/2006/math">
                    <m:r>
                      <m:t>A</m:t>
                    </m:r>
                  </m:oMath>
                </a14:m>
                <a:r>
                  <a:rPr/>
                  <a:t>): Create a list of the distinct agents </a:t>
                </a:r>
                <a14:m>
                  <m:oMath xmlns:m="http://schemas.openxmlformats.org/officeDocument/2006/math">
                    <m:r>
                      <m:t>a</m:t>
                    </m:r>
                  </m:oMath>
                </a14:m>
                <a:r>
                  <a:rPr/>
                  <a:t> ∈ </a:t>
                </a:r>
                <a14:m>
                  <m:oMath xmlns:m="http://schemas.openxmlformats.org/officeDocument/2006/math">
                    <m:r>
                      <m:t>A</m:t>
                    </m:r>
                  </m:oMath>
                </a14:m>
                <a:r>
                  <a:rPr/>
                  <a:t>, sorted by their total (monthly) measurements.</a:t>
                </a:r>
              </a:p>
              <a:p>
                <a:pPr lvl="0" indent="0" marL="0">
                  <a:buNone/>
                </a:pPr>
                <a:r>
                  <a:rPr b="1"/>
                  <a:t>Q4</a:t>
                </a:r>
                <a:r>
                  <a:rPr/>
                  <a:t> Latest known agents location (</a:t>
                </a:r>
                <a14:m>
                  <m:oMath xmlns:m="http://schemas.openxmlformats.org/officeDocument/2006/math">
                    <m:r>
                      <m:t>A</m:t>
                    </m:r>
                  </m:oMath>
                </a14:m>
                <a:r>
                  <a:rPr/>
                  <a:t>): Return the latest location for each agent </a:t>
                </a:r>
                <a14:m>
                  <m:oMath xmlns:m="http://schemas.openxmlformats.org/officeDocument/2006/math">
                    <m:r>
                      <m:t>a</m:t>
                    </m:r>
                  </m:oMath>
                </a14:m>
                <a:r>
                  <a:rPr/>
                  <a:t> ∈ </a:t>
                </a:r>
                <a14:m>
                  <m:oMath xmlns:m="http://schemas.openxmlformats.org/officeDocument/2006/math">
                    <m:r>
                      <m:t>A</m:t>
                    </m:r>
                  </m:oMath>
                </a14:m>
                <a:r>
                  <a:rPr/>
                  <a:t>.</a:t>
                </a:r>
              </a:p>
              <a:p>
                <a:pPr lvl="0" indent="0" marL="0">
                  <a:buNone/>
                </a:pPr>
                <a:r>
                  <a:rPr b="1"/>
                  <a:t>Q5</a:t>
                </a:r>
                <a:r>
                  <a:rPr/>
                  <a:t> Observations (τ , </a:t>
                </a:r>
                <a14:m>
                  <m:oMath xmlns:m="http://schemas.openxmlformats.org/officeDocument/2006/math">
                    <m:r>
                      <m:t>c</m:t>
                    </m:r>
                    <m:r>
                      <m:t>o</m:t>
                    </m:r>
                    <m:r>
                      <m:t>n</m:t>
                    </m:r>
                    <m:r>
                      <m:t>d</m:t>
                    </m:r>
                  </m:oMath>
                </a14:m>
                <a:r>
                  <a:rPr/>
                  <a:t>,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measurements generated by agents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a:t>
                </a:r>
                <a14:m>
                  <m:oMath xmlns:m="http://schemas.openxmlformats.org/officeDocument/2006/math">
                    <m:r>
                      <m:t>c</m:t>
                    </m:r>
                    <m:r>
                      <m:t>o</m:t>
                    </m:r>
                    <m:r>
                      <m:t>n</m:t>
                    </m:r>
                    <m:r>
                      <m:t>d</m:t>
                    </m:r>
                  </m:oMath>
                </a14:m>
                <a:r>
                  <a:rPr/>
                  <a:t>.</a:t>
                </a:r>
              </a:p>
              <a:p>
                <a:pPr lvl="0" indent="0" marL="0">
                  <a:buNone/>
                </a:pPr>
                <a:r>
                  <a:rPr b="1"/>
                  <a:t>Q6</a:t>
                </a:r>
                <a:r>
                  <a:rPr/>
                  <a:t> InverseCoverage(</a:t>
                </a:r>
                <a14:m>
                  <m:oMath xmlns:m="http://schemas.openxmlformats.org/officeDocument/2006/math">
                    <m:r>
                      <m:t>A</m:t>
                    </m:r>
                  </m:oMath>
                </a14:m>
                <a:r>
                  <a:rPr/>
                  <a:t>, </a:t>
                </a:r>
                <a14:m>
                  <m:oMath xmlns:m="http://schemas.openxmlformats.org/officeDocument/2006/math">
                    <m:r>
                      <m:t>L</m:t>
                    </m:r>
                  </m:oMath>
                </a14:m>
                <a:r>
                  <a:rPr/>
                  <a:t>, η) lists all agents </a:t>
                </a:r>
                <a14:m>
                  <m:oMath xmlns:m="http://schemas.openxmlformats.org/officeDocument/2006/math">
                    <m:r>
                      <m:t>a</m:t>
                    </m:r>
                  </m:oMath>
                </a14:m>
                <a:r>
                  <a:rPr/>
                  <a:t> ∈ </a:t>
                </a:r>
                <a14:m>
                  <m:oMath xmlns:m="http://schemas.openxmlformats.org/officeDocument/2006/math">
                    <m:r>
                      <m:t>A</m:t>
                    </m:r>
                  </m:oMath>
                </a14:m>
                <a:r>
                  <a:rPr/>
                  <a:t> that generated measurements of a given type η in the polygon specified by the set of points </a:t>
                </a:r>
                <a14:m>
                  <m:oMath xmlns:m="http://schemas.openxmlformats.org/officeDocument/2006/math">
                    <m:r>
                      <m:t>L</m:t>
                    </m:r>
                  </m:oMath>
                </a14:m>
                <a:r>
                  <a:rPr/>
                  <a:t>.</a:t>
                </a:r>
              </a:p>
              <a:p>
                <a:pPr lvl="0" indent="0" marL="0">
                  <a:buNone/>
                </a:pPr>
                <a:r>
                  <a:rPr b="1"/>
                  <a:t>Q7</a:t>
                </a:r>
                <a:r>
                  <a:rPr/>
                  <a:t> Time in environment (</a:t>
                </a:r>
                <a14:m>
                  <m:oMath xmlns:m="http://schemas.openxmlformats.org/officeDocument/2006/math">
                    <m:r>
                      <m:t>A</m:t>
                    </m:r>
                  </m:oMath>
                </a14:m>
                <a:r>
                  <a:rPr/>
                  <a:t>, </a:t>
                </a:r>
                <a14:m>
                  <m:oMath xmlns:m="http://schemas.openxmlformats.org/officeDocument/2006/math">
                    <m:r>
                      <m:t>l</m:t>
                    </m:r>
                  </m:oMath>
                </a14:m>
                <a:r>
                  <a:rPr/>
                  <a:t>): Return the times for which agents </a:t>
                </a:r>
                <a14:m>
                  <m:oMath xmlns:m="http://schemas.openxmlformats.org/officeDocument/2006/math">
                    <m:r>
                      <m:t>a</m:t>
                    </m:r>
                  </m:oMath>
                </a14:m>
                <a:r>
                  <a:rPr/>
                  <a:t> ∈ </a:t>
                </a:r>
                <a14:m>
                  <m:oMath xmlns:m="http://schemas.openxmlformats.org/officeDocument/2006/math">
                    <m:r>
                      <m:t>A</m:t>
                    </m:r>
                  </m:oMath>
                </a14:m>
                <a:r>
                  <a:rPr/>
                  <a:t> were in an environment </a:t>
                </a:r>
                <a14:m>
                  <m:oMath xmlns:m="http://schemas.openxmlformats.org/officeDocument/2006/math">
                    <m:r>
                      <m:t>l</m:t>
                    </m:r>
                  </m:oMath>
                </a14:m>
                <a:r>
                  <a:rPr/>
                  <a:t>.</a:t>
                </a:r>
              </a:p>
              <a:p>
                <a:pPr lvl="0" indent="0" marL="0">
                  <a:buNone/>
                </a:pPr>
                <a:r>
                  <a:rPr b="1"/>
                  <a:t>Q8</a:t>
                </a:r>
                <a:r>
                  <a:rPr/>
                  <a:t> Latest measurement in environment(</a:t>
                </a:r>
                <a14:m>
                  <m:oMath xmlns:m="http://schemas.openxmlformats.org/officeDocument/2006/math">
                    <m:r>
                      <m:t>A</m:t>
                    </m:r>
                  </m:oMath>
                </a14:m>
                <a:r>
                  <a:rPr/>
                  <a:t>, </a:t>
                </a:r>
                <a14:m>
                  <m:oMath xmlns:m="http://schemas.openxmlformats.org/officeDocument/2006/math">
                    <m:r>
                      <m:t>l</m:t>
                    </m:r>
                  </m:oMath>
                </a14:m>
                <a:r>
                  <a:rPr/>
                  <a:t>): Return the latest measurement for each agent </a:t>
                </a:r>
                <a14:m>
                  <m:oMath xmlns:m="http://schemas.openxmlformats.org/officeDocument/2006/math">
                    <m:r>
                      <m:t>a</m:t>
                    </m:r>
                  </m:oMath>
                </a14:m>
                <a:r>
                  <a:rPr/>
                  <a:t> ∈ </a:t>
                </a:r>
                <a14:m>
                  <m:oMath xmlns:m="http://schemas.openxmlformats.org/officeDocument/2006/math">
                    <m:r>
                      <m:t>A</m:t>
                    </m:r>
                  </m:oMath>
                </a14:m>
                <a:r>
                  <a:rPr/>
                  <a:t> that performed measurements in a given environment </a:t>
                </a:r>
                <a14:m>
                  <m:oMath xmlns:m="http://schemas.openxmlformats.org/officeDocument/2006/math">
                    <m:r>
                      <m:t>l</m:t>
                    </m:r>
                  </m:oMath>
                </a14:m>
                <a:r>
                  <a:rPr/>
                  <a:t>.</a:t>
                </a:r>
              </a:p>
              <a:p>
                <a:pPr lvl="0" indent="0" marL="0">
                  <a:buNone/>
                </a:pPr>
                <a:r>
                  <a:rPr b="1"/>
                  <a:t>Q9</a:t>
                </a:r>
                <a:r>
                  <a:rPr/>
                  <a:t> 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agents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Q10</a:t>
                </a:r>
                <a:r>
                  <a:rPr/>
                  <a:t> CoLocate(</a:t>
                </a:r>
                <a14:m>
                  <m:oMath xmlns:m="http://schemas.openxmlformats.org/officeDocument/2006/math">
                    <m:r>
                      <m:t>a</m:t>
                    </m:r>
                  </m:oMath>
                </a14:m>
                <a:r>
                  <a:rPr/>
                  <a:t> ∈ A,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agents who were in the same environment as agent </a:t>
                </a:r>
                <a14:m>
                  <m:oMath xmlns:m="http://schemas.openxmlformats.org/officeDocument/2006/math">
                    <m:r>
                      <m:t>a</m:t>
                    </m:r>
                  </m:oMath>
                </a14:m>
                <a:r>
                  <a:rPr/>
                  <a:t> during the specified time period.</a:t>
                </a:r>
              </a:p>
            </p:txBody>
          </p:sp>
        </mc:Choice>
      </mc:AlternateContent>
      <p:pic>
        <p:nvPicPr>
          <p:cNvPr descr="https://github.com/ManuelePasini/slides-markdown/blob/master/slides/images/dt/workload.png?raw=true" id="0" name="Picture 1"/>
          <p:cNvPicPr>
            <a:picLocks noGrp="1" noChangeAspect="1"/>
          </p:cNvPicPr>
          <p:nvPr/>
        </p:nvPicPr>
        <p:blipFill>
          <a:blip r:embed="rId2"/>
          <a:stretch>
            <a:fillRect/>
          </a:stretch>
        </p:blipFill>
        <p:spPr bwMode="auto">
          <a:xfrm>
            <a:off x="4648200" y="1244600"/>
            <a:ext cx="4038600" cy="2781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Workload overview</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architectures</a:t>
            </a:r>
          </a:p>
          <a:p>
            <a:pPr lvl="0"/>
            <a:r>
              <a:rPr/>
              <a:t>Wide-Column (?)</a:t>
            </a:r>
          </a:p>
          <a:p>
            <a:pPr lvl="0"/>
            <a:r>
              <a:rPr/>
              <a:t>Grafo + Relazionale (PostgreSQL + PostGIS + Apache AGE)</a:t>
            </a:r>
          </a:p>
          <a:p>
            <a:pPr lvl="0"/>
            <a:r>
              <a:rPr/>
              <a:t>Graph + Time Series (GraphDB + (ClickHouse || InfluxDB))</a:t>
            </a:r>
          </a:p>
          <a:p>
            <a:pPr lvl="0"/>
            <a:r>
              <a:rPr/>
              <a:t>AeonG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2024-10-10T15:10:44Z</dcterms:created>
  <dcterms:modified xsi:type="dcterms:W3CDTF">2024-10-10T15:10:44Z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