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1" Type="http://schemas.openxmlformats.org/officeDocument/2006/relationships/viewProps" Target="viewProps.xml" /><Relationship Id="rId40" Type="http://schemas.openxmlformats.org/officeDocument/2006/relationships/presProps" Target="presProps.xml" /><Relationship Id="rId1" Type="http://schemas.openxmlformats.org/officeDocument/2006/relationships/slideMaster" Target="slideMasters/slideMaster1.xml" /><Relationship Id="rId43" Type="http://schemas.openxmlformats.org/officeDocument/2006/relationships/tableStyles" Target="tableStyles.xml" /><Relationship Id="rId4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ocs.aws.amazon.com/iot-twinmaker/latest/guide/what-is-twinmaker.html" TargetMode="External" /><Relationship Id="rId2" Type="http://schemas.openxmlformats.org/officeDocument/2006/relationships/image" Target="../media/image10.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tsi.org/deliver/etsi_gs/CIM/001_099/009/01.06.01_60/gs_CIM009v010601p.pdf" TargetMode="External" /><Relationship Id="rId3" Type="http://schemas.openxmlformats.org/officeDocument/2006/relationships/hyperlink" Target="https://swagger.lab.fiware.org/"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FIWARE/context.Orion-LD?tab=readme-ov-file" TargetMode="External" /><Relationship Id="rId3" Type="http://schemas.openxmlformats.org/officeDocument/2006/relationships/image" Target="../media/image1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png"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digitaltwinconsortium.org/" TargetMode="External" /><Relationship Id="rId2" Type="http://schemas.openxmlformats.org/officeDocument/2006/relationships/image" Target="../media/image16.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ciencedirect.com/science/article/pii/S2405844024025349?via%3Dihub" TargetMode="Externa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igitaltwin1.org/articles/1-2/v2" TargetMode="External" /><Relationship Id="rId5" Type="http://schemas.openxmlformats.org/officeDocument/2006/relationships/hyperlink" Target="https://digitaltwin1.org/articles/1-2/v2" TargetMode="External" /><Relationship Id="rId4" Type="http://schemas.openxmlformats.org/officeDocument/2006/relationships/image" Target="../media/image18.png" /><Relationship Id="rId2" Type="http://schemas.openxmlformats.org/officeDocument/2006/relationships/image" Target="../media/image17.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9.sv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10.1145/2668930.2688055" TargetMode="External" /><Relationship Id="rId4" Type="http://schemas.openxmlformats.org/officeDocument/2006/relationships/hyperlink" Target="https://dl.acm.org/doi/abs/10.14778/3407790.3407791" TargetMode="External" /><Relationship Id="rId3" Type="http://schemas.openxmlformats.org/officeDocument/2006/relationships/image" Target="../media/image20.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1.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www.gitta.info/SpatPartitio/en/html/ObjOriDecomp_learningObject2.html" TargetMode="External" /><Relationship Id="rId4" Type="http://schemas.openxmlformats.org/officeDocument/2006/relationships/image" Target="../media/image23.png" /><Relationship Id="rId2" Type="http://schemas.openxmlformats.org/officeDocument/2006/relationships/image" Target="../media/image22.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full/10.1145/3507904" TargetMode="External"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6.png" /><Relationship Id="rId2" Type="http://schemas.openxmlformats.org/officeDocument/2006/relationships/image" Target="../media/image25.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eur-ws.org/Vol-2322/BMDA_3.pdf" TargetMode="External" /></Relationships>
</file>

<file path=ppt/slides/_rels/slide33.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27.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9.png" /><Relationship Id="rId2" Type="http://schemas.openxmlformats.org/officeDocument/2006/relationships/image" Target="../media/image28.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docs.timescale.com/api/latest/hyperfunctions/" TargetMode="External" /><Relationship Id="rId4" Type="http://schemas.openxmlformats.org/officeDocument/2006/relationships/image" Target="../media/image31.png" /><Relationship Id="rId2" Type="http://schemas.openxmlformats.org/officeDocument/2006/relationships/image" Target="../media/image30.png" /></Relationships>
</file>

<file path=ppt/slides/_rels/slide3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5.png"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7.png"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Digital Twins (DT)</a:t>
            </a:r>
          </a:p>
        </p:txBody>
      </p:sp>
      <p:sp>
        <p:nvSpPr>
          <p:cNvPr id="3" name="Content Placeholder 2"/>
          <p:cNvSpPr>
            <a:spLocks noGrp="1"/>
          </p:cNvSpPr>
          <p:nvPr>
            <p:ph idx="1"/>
          </p:nvPr>
        </p:nvSpPr>
        <p:spPr/>
        <p:txBody>
          <a:bodyPr/>
          <a:lstStyle/>
          <a:p>
            <a:pPr lvl="0"/>
            <a:r>
              <a:rPr/>
              <a:t>Differences between digital shadow, digital model, digital twin</a:t>
            </a:r>
          </a:p>
          <a:p>
            <a:pPr lvl="0"/>
            <a:r>
              <a:rPr/>
              <a:t>Enclosing on a definition…</a:t>
            </a:r>
          </a:p>
          <a:p>
            <a:pPr lvl="0"/>
            <a:r>
              <a:rPr/>
              <a:t>3 components: phyisical model, virtual model, communication services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dl.png?raw=true" id="0" name="Picture 1"/>
          <p:cNvPicPr>
            <a:picLocks noGrp="1" noChangeAspect="1"/>
          </p:cNvPicPr>
          <p:nvPr/>
        </p:nvPicPr>
        <p:blipFill>
          <a:blip r:embed="rId2"/>
          <a:stretch>
            <a:fillRect/>
          </a:stretch>
        </p:blipFill>
        <p:spPr bwMode="auto">
          <a:xfrm>
            <a:off x="711200" y="1193800"/>
            <a:ext cx="35306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Example of DTDL</a:t>
            </a:r>
          </a:p>
        </p:txBody>
      </p:sp>
      <p:pic>
        <p:nvPicPr>
          <p:cNvPr descr="https://github.com/ManuelePasini/slides-markdown/blob/master/slides/images/dt/azure_dt_historical.png?raw=true" id="0" name="Picture 1"/>
          <p:cNvPicPr>
            <a:picLocks noGrp="1" noChangeAspect="1"/>
          </p:cNvPicPr>
          <p:nvPr/>
        </p:nvPicPr>
        <p:blipFill>
          <a:blip r:embed="rId3"/>
          <a:stretch>
            <a:fillRect/>
          </a:stretch>
        </p:blipFill>
        <p:spPr bwMode="auto">
          <a:xfrm>
            <a:off x="4648200" y="1778000"/>
            <a:ext cx="4038600" cy="17272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Azure DT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AWS IoT Twin Maker</a:t>
            </a:r>
          </a:p>
        </p:txBody>
      </p:sp>
      <p:sp>
        <p:nvSpPr>
          <p:cNvPr id="3" name="Content Placeholder 2"/>
          <p:cNvSpPr>
            <a:spLocks noGrp="1"/>
          </p:cNvSpPr>
          <p:nvPr>
            <p:ph idx="1"/>
          </p:nvPr>
        </p:nvSpPr>
        <p:spPr/>
        <p:txBody>
          <a:bodyPr/>
          <a:lstStyle/>
          <a:p>
            <a:pPr lvl="0"/>
            <a:r>
              <a:rPr/>
              <a:t>Similar to Azure Digital Twins (also JSON Entity-Component model)</a:t>
            </a:r>
          </a:p>
          <a:p>
            <a:pPr lvl="0"/>
            <a:r>
              <a:rPr/>
              <a:t>Different JSON semantics</a:t>
            </a:r>
          </a:p>
          <a:p>
            <a:pPr lvl="0"/>
            <a:r>
              <a:rPr/>
              <a:t>Also graph representation</a:t>
            </a:r>
          </a:p>
          <a:p>
            <a:pPr lvl="0"/>
            <a:r>
              <a:rPr/>
              <a:t>Native support for Grafana, AWS IoT Site Wise (which leverages AWS Timestream, a time-series DB)</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aws_dt.png?raw=true" id="0" name="Picture 1"/>
          <p:cNvPicPr>
            <a:picLocks noGrp="1" noChangeAspect="1"/>
          </p:cNvPicPr>
          <p:nvPr/>
        </p:nvPicPr>
        <p:blipFill>
          <a:blip r:embed="rId2"/>
          <a:stretch>
            <a:fillRect/>
          </a:stretch>
        </p:blipFill>
        <p:spPr bwMode="auto">
          <a:xfrm>
            <a:off x="457200" y="1663700"/>
            <a:ext cx="4038600" cy="19431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Key concept and components AWS IoT Twin Maker (</a:t>
            </a:r>
            <a:r>
              <a:rPr>
                <a:hlinkClick r:id="rId3"/>
              </a:rPr>
              <a:t>documentation here</a:t>
            </a:r>
            <a:r>
              <a:rPr/>
              <a:t>)</a:t>
            </a:r>
          </a:p>
        </p:txBody>
      </p:sp>
      <p:sp>
        <p:nvSpPr>
          <p:cNvPr id="4" name="Content Placeholder 3"/>
          <p:cNvSpPr>
            <a:spLocks noGrp="1"/>
          </p:cNvSpPr>
          <p:nvPr>
            <p:ph idx="2" sz="half"/>
          </p:nvPr>
        </p:nvSpPr>
        <p:spPr/>
        <p:txBody>
          <a:bodyPr/>
          <a:lstStyle/>
          <a:p>
            <a:pPr lvl="0"/>
            <a:r>
              <a:rPr/>
              <a:t>Component JSON documents that describe the connection between a data source and AWS IoT Twin Maker. They access external datasource via a Lambda function defined in the JSON</a:t>
            </a:r>
          </a:p>
          <a:p>
            <a:pPr lvl="0"/>
            <a:r>
              <a:rPr/>
              <a:t>Each workspace is assigned an S3 Bucket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Related Aspects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Modeling</a:t>
            </a:r>
          </a:p>
        </p:txBody>
      </p:sp>
      <p:sp>
        <p:nvSpPr>
          <p:cNvPr id="3" name="Content Placeholder 2"/>
          <p:cNvSpPr>
            <a:spLocks noGrp="1"/>
          </p:cNvSpPr>
          <p:nvPr>
            <p:ph idx="1"/>
          </p:nvPr>
        </p:nvSpPr>
        <p:spPr/>
        <p:txBody>
          <a:bodyPr/>
          <a:lstStyle/>
          <a:p>
            <a:pPr lvl="0"/>
            <a:r>
              <a:rPr/>
              <a:t>Focused on entities last state</a:t>
            </a:r>
          </a:p>
          <a:p>
            <a:pPr lvl="0"/>
            <a:r>
              <a:rPr/>
              <a:t>In literature, wide spread of AutomationML, XML, etc.</a:t>
            </a:r>
          </a:p>
          <a:p>
            <a:pPr lvl="0"/>
            <a:r>
              <a:rPr/>
              <a:t>Mostly graphs (too many connections between data)</a:t>
            </a:r>
          </a:p>
          <a:p>
            <a:pPr lvl="0"/>
            <a:r>
              <a:rPr/>
              <a:t>Initially pure linked data and semantic graphs (RDF, ontologies)</a:t>
            </a:r>
          </a:p>
          <a:p>
            <a:pPr lvl="0"/>
            <a:r>
              <a:rPr/>
              <a:t>New standards (JSON-LD, NGSI-LD) to seamelessly integrate semi-structured data, property graphs and semantic graphs (also supported by RDF)</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 brief history</a:t>
            </a:r>
          </a:p>
        </p:txBody>
      </p:sp>
      <p:pic>
        <p:nvPicPr>
          <p:cNvPr descr="https://github.com/ManuelePasini/slides-markdown/blob/master/slides/images/dt/history.png?raw=true" id="0" name="Picture 1"/>
          <p:cNvPicPr>
            <a:picLocks noGrp="1" noChangeAspect="1"/>
          </p:cNvPicPr>
          <p:nvPr/>
        </p:nvPicPr>
        <p:blipFill>
          <a:blip r:embed="rId2"/>
          <a:stretch>
            <a:fillRect/>
          </a:stretch>
        </p:blipFill>
        <p:spPr bwMode="auto">
          <a:xfrm>
            <a:off x="508000" y="1193800"/>
            <a:ext cx="812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Simplified technology history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(Next Generation Service Interface – Linked Data)</a:t>
            </a:r>
          </a:p>
        </p:txBody>
      </p:sp>
      <p:sp>
        <p:nvSpPr>
          <p:cNvPr id="3" name="Content Placeholder 2"/>
          <p:cNvSpPr>
            <a:spLocks noGrp="1"/>
          </p:cNvSpPr>
          <p:nvPr>
            <p:ph idx="1"/>
          </p:nvPr>
        </p:nvSpPr>
        <p:spPr/>
        <p:txBody>
          <a:bodyPr/>
          <a:lstStyle/>
          <a:p>
            <a:pPr lvl="0"/>
            <a:r>
              <a:rPr/>
              <a:t>Evolution of NGSI v2, powered by FIWARE</a:t>
            </a:r>
          </a:p>
          <a:p>
            <a:pPr lvl="0"/>
            <a:r>
              <a:rPr/>
              <a:t>Defines a </a:t>
            </a:r>
            <a:r>
              <a:rPr>
                <a:hlinkClick r:id="rId2"/>
              </a:rPr>
              <a:t>metamodel</a:t>
            </a:r>
            <a:r>
              <a:rPr/>
              <a:t> and APIs (</a:t>
            </a:r>
            <a:r>
              <a:rPr>
                <a:hlinkClick r:id="rId3"/>
              </a:rPr>
              <a:t>Swagger URL</a:t>
            </a:r>
            <a:r>
              <a:rPr/>
              <a:t>) for property graphs</a:t>
            </a:r>
          </a:p>
          <a:p>
            <a:pPr lvl="0"/>
            <a:r>
              <a:rPr/>
              <a:t>“id” now must be an URN (or an URI HTTP)</a:t>
            </a:r>
          </a:p>
          <a:p>
            <a:pPr lvl="0"/>
            <a:r>
              <a:rPr/>
              <a:t>The entity must have a “type” attribute which represent the class of the entity</a:t>
            </a:r>
          </a:p>
          <a:p>
            <a:pPr lvl="0"/>
            <a:r>
              <a:rPr/>
              <a:t>The class must then be defined in the @context</a:t>
            </a:r>
          </a:p>
          <a:p>
            <a:pPr lvl="0"/>
            <a:r>
              <a:rPr/>
              <a:t>@context implicitly includes the core @context of NGSI-LD: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NGSI_LD_metamodel.png?raw=true" id="0" name="Picture 1"/>
          <p:cNvPicPr>
            <a:picLocks noGrp="1" noChangeAspect="1"/>
          </p:cNvPicPr>
          <p:nvPr/>
        </p:nvPicPr>
        <p:blipFill>
          <a:blip r:embed="rId2"/>
          <a:stretch>
            <a:fillRect/>
          </a:stretch>
        </p:blipFill>
        <p:spPr bwMode="auto">
          <a:xfrm>
            <a:off x="457200" y="1778000"/>
            <a:ext cx="4038600" cy="1727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NGSI-LD Metamodel</a:t>
            </a:r>
          </a:p>
        </p:txBody>
      </p:sp>
      <p:pic>
        <p:nvPicPr>
          <p:cNvPr descr="https://github.com/ManuelePasini/slides-markdown/blob/master/slides/images/dt/ngsi_example.png?raw=true" id="0" name="Picture 1"/>
          <p:cNvPicPr>
            <a:picLocks noGrp="1" noChangeAspect="1"/>
          </p:cNvPicPr>
          <p:nvPr/>
        </p:nvPicPr>
        <p:blipFill>
          <a:blip r:embed="rId3"/>
          <a:stretch>
            <a:fillRect/>
          </a:stretch>
        </p:blipFill>
        <p:spPr bwMode="auto">
          <a:xfrm>
            <a:off x="4889500" y="1193800"/>
            <a:ext cx="35433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NGSI-LD Entity Example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vs. NGSIv2</a:t>
            </a:r>
          </a:p>
        </p:txBody>
      </p:sp>
      <p:pic>
        <p:nvPicPr>
          <p:cNvPr descr="https://github.com/ManuelePasini/slides-markdown/blob/master/slides/images/dt/ngsi_ngsild.png?raw=true" id="0" name="Picture 1"/>
          <p:cNvPicPr>
            <a:picLocks noGrp="1" noChangeAspect="1"/>
          </p:cNvPicPr>
          <p:nvPr/>
        </p:nvPicPr>
        <p:blipFill>
          <a:blip r:embed="rId2"/>
          <a:stretch>
            <a:fillRect/>
          </a:stretch>
        </p:blipFill>
        <p:spPr bwMode="auto">
          <a:xfrm>
            <a:off x="1803400" y="1193800"/>
            <a:ext cx="5549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Comparison NGSIv2 - NGSI-LD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JSON-LD</a:t>
            </a:r>
          </a:p>
        </p:txBody>
      </p:sp>
      <p:sp>
        <p:nvSpPr>
          <p:cNvPr id="3" name="Content Placeholder 2"/>
          <p:cNvSpPr>
            <a:spLocks noGrp="1"/>
          </p:cNvSpPr>
          <p:nvPr>
            <p:ph idx="1"/>
          </p:nvPr>
        </p:nvSpPr>
        <p:spPr/>
        <p:txBody>
          <a:bodyPr/>
          <a:lstStyle/>
          <a:p>
            <a:pPr lvl="0"/>
            <a:r>
              <a:rPr/>
              <a:t>Make JSON machine-readable again!</a:t>
            </a:r>
          </a:p>
          <a:p>
            <a:pPr lvl="0"/>
            <a:r>
              <a:rPr/>
              <a:t>Defined to merge semantic data and commonly used JSON documents</a:t>
            </a:r>
          </a:p>
          <a:p>
            <a:pPr lvl="0"/>
            <a:r>
              <a:rPr/>
              <a:t>Standard for encoding linked data</a:t>
            </a:r>
          </a:p>
          <a:p>
            <a:pPr lvl="0"/>
            <a:r>
              <a:rPr/>
              <a:t>FIWARE is evolving as well… (</a:t>
            </a:r>
            <a:r>
              <a:rPr>
                <a:hlinkClick r:id="rId2"/>
              </a:rPr>
              <a:t>Orion-LD</a:t>
            </a:r>
            <a:r>
              <a:rPr/>
              <a:t>)</a:t>
            </a:r>
          </a:p>
        </p:txBody>
      </p:sp>
      <p:pic>
        <p:nvPicPr>
          <p:cNvPr descr="https://github.com/ManuelePasini/slides-markdown/blob/master/slides/images/dt/json_ld_example.png?raw=true" id="0" name="Picture 1"/>
          <p:cNvPicPr>
            <a:picLocks noGrp="1" noChangeAspect="1"/>
          </p:cNvPicPr>
          <p:nvPr/>
        </p:nvPicPr>
        <p:blipFill>
          <a:blip r:embed="rId3"/>
          <a:stretch>
            <a:fillRect/>
          </a:stretch>
        </p:blipFill>
        <p:spPr bwMode="auto">
          <a:xfrm>
            <a:off x="1879600" y="1193800"/>
            <a:ext cx="5384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JSON-LD Example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twin_model_shadow.png?raw=true" id="0" name="Picture 1"/>
          <p:cNvPicPr>
            <a:picLocks noGrp="1" noChangeAspect="1"/>
          </p:cNvPicPr>
          <p:nvPr/>
        </p:nvPicPr>
        <p:blipFill>
          <a:blip r:embed="rId2"/>
          <a:stretch>
            <a:fillRect/>
          </a:stretch>
        </p:blipFill>
        <p:spPr bwMode="auto">
          <a:xfrm>
            <a:off x="457200" y="1511300"/>
            <a:ext cx="4038600" cy="2235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Differences between twins</a:t>
            </a:r>
          </a:p>
        </p:txBody>
      </p:sp>
      <p:pic>
        <p:nvPicPr>
          <p:cNvPr descr="https://github.com/ManuelePasini/slides-markdown/blob/master/slides/images/dt/dt.png?raw=true" id="0" name="Picture 1"/>
          <p:cNvPicPr>
            <a:picLocks noGrp="1" noChangeAspect="1"/>
          </p:cNvPicPr>
          <p:nvPr/>
        </p:nvPicPr>
        <p:blipFill>
          <a:blip r:embed="rId3"/>
          <a:stretch>
            <a:fillRect/>
          </a:stretch>
        </p:blipFill>
        <p:spPr bwMode="auto">
          <a:xfrm>
            <a:off x="4648200" y="1422400"/>
            <a:ext cx="4038600" cy="24384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components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Architectures</a:t>
            </a:r>
          </a:p>
        </p:txBody>
      </p:sp>
      <p:sp>
        <p:nvSpPr>
          <p:cNvPr id="3" name="Content Placeholder 2"/>
          <p:cNvSpPr>
            <a:spLocks noGrp="1"/>
          </p:cNvSpPr>
          <p:nvPr>
            <p:ph idx="1"/>
          </p:nvPr>
        </p:nvSpPr>
        <p:spPr/>
        <p:txBody>
          <a:bodyPr/>
          <a:lstStyle/>
          <a:p>
            <a:pPr lvl="0"/>
            <a:r>
              <a:rPr/>
              <a:t>Most papers don’t even mention it!</a:t>
            </a:r>
          </a:p>
          <a:p>
            <a:pPr lvl="0"/>
            <a:r>
              <a:rPr/>
              <a:t>When they do, they focus on entities last-state.</a:t>
            </a:r>
          </a:p>
          <a:p>
            <a:pPr lvl="0"/>
            <a:r>
              <a:rPr/>
              <a:t>Is it really different from a Lambda-like big data architecture?</a:t>
            </a:r>
          </a:p>
          <a:p>
            <a:pPr lvl="0"/>
            <a:r>
              <a:rPr/>
              <a:t>e.g. Digital Twin Consortium</a:t>
            </a:r>
          </a:p>
        </p:txBody>
      </p:sp>
      <p:pic>
        <p:nvPicPr>
          <p:cNvPr descr="https://github.com/ManuelePasini/slides-markdown/blob/master/slides/images/dt/dt_cons_arch.png?raw=true" id="0" name="Picture 1"/>
          <p:cNvPicPr>
            <a:picLocks noGrp="1" noChangeAspect="1"/>
          </p:cNvPicPr>
          <p:nvPr/>
        </p:nvPicPr>
        <p:blipFill>
          <a:blip r:embed="rId2"/>
          <a:stretch>
            <a:fillRect/>
          </a:stretch>
        </p:blipFill>
        <p:spPr bwMode="auto">
          <a:xfrm>
            <a:off x="2032000" y="1193800"/>
            <a:ext cx="5092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hlinkClick r:id="rId3"/>
              </a:rPr>
              <a:t>Digital Twin Consortium Architecture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Lifecycle</a:t>
            </a:r>
          </a:p>
        </p:txBody>
      </p:sp>
      <p:sp>
        <p:nvSpPr>
          <p:cNvPr id="3" name="Content Placeholder 2"/>
          <p:cNvSpPr>
            <a:spLocks noGrp="1"/>
          </p:cNvSpPr>
          <p:nvPr>
            <p:ph idx="1"/>
          </p:nvPr>
        </p:nvSpPr>
        <p:spPr/>
        <p:txBody>
          <a:bodyPr/>
          <a:lstStyle/>
          <a:p>
            <a:pPr lvl="0"/>
            <a:r>
              <a:rPr/>
              <a:t>Something is starting to pop out</a:t>
            </a:r>
          </a:p>
          <a:p>
            <a:pPr lvl="0"/>
            <a:r>
              <a:rPr/>
              <a:t>“Trash” literature ? (non IT academics, e.g. </a:t>
            </a:r>
            <a:r>
              <a:rPr>
                <a:hlinkClick r:id="rId2"/>
              </a:rPr>
              <a:t>Dihan et. al., 2024</a:t>
            </a:r>
            <a:r>
              <a:rPr/>
              <a:t>)</a:t>
            </a:r>
          </a:p>
          <a:p>
            <a:pPr lvl="0"/>
            <a:r>
              <a:rPr/>
              <a:t>Are we reinventing the wheel?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data.png?raw=true" id="0" name="Picture 1"/>
          <p:cNvPicPr>
            <a:picLocks noGrp="1" noChangeAspect="1"/>
          </p:cNvPicPr>
          <p:nvPr/>
        </p:nvPicPr>
        <p:blipFill>
          <a:blip r:embed="rId2"/>
          <a:stretch>
            <a:fillRect/>
          </a:stretch>
        </p:blipFill>
        <p:spPr bwMode="auto">
          <a:xfrm>
            <a:off x="457200" y="1358900"/>
            <a:ext cx="4038600" cy="25527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Digital Twin Data (</a:t>
            </a:r>
            <a:r>
              <a:rPr>
                <a:hlinkClick r:id="rId3"/>
              </a:rPr>
              <a:t>Fei, Tao 2023</a:t>
            </a:r>
            <a:r>
              <a:rPr/>
              <a:t>)</a:t>
            </a:r>
          </a:p>
        </p:txBody>
      </p:sp>
      <p:pic>
        <p:nvPicPr>
          <p:cNvPr descr="https://github.com/ManuelePasini/slides-markdown/blob/master/slides/images/dt/dt_lifecycle.png?raw=true" id="0" name="Picture 1"/>
          <p:cNvPicPr>
            <a:picLocks noGrp="1" noChangeAspect="1"/>
          </p:cNvPicPr>
          <p:nvPr/>
        </p:nvPicPr>
        <p:blipFill>
          <a:blip r:embed="rId4"/>
          <a:stretch>
            <a:fillRect/>
          </a:stretch>
        </p:blipFill>
        <p:spPr bwMode="auto">
          <a:xfrm>
            <a:off x="4648200" y="1549400"/>
            <a:ext cx="4038600" cy="2159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Data Methodology (</a:t>
            </a:r>
            <a:r>
              <a:rPr>
                <a:hlinkClick r:id="rId5"/>
              </a:rPr>
              <a:t>Fei, Tao 2023</a:t>
            </a:r>
            <a: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next?</a:t>
            </a:r>
          </a:p>
        </p:txBody>
      </p:sp>
      <p:sp>
        <p:nvSpPr>
          <p:cNvPr id="3" name="Content Placeholder 2"/>
          <p:cNvSpPr>
            <a:spLocks noGrp="1"/>
          </p:cNvSpPr>
          <p:nvPr>
            <p:ph idx="1" sz="half"/>
          </p:nvPr>
        </p:nvSpPr>
        <p:spPr/>
        <p:txBody>
          <a:bodyPr/>
          <a:lstStyle/>
          <a:p>
            <a:pPr lvl="0"/>
            <a:r>
              <a:rPr/>
              <a:t> Data Architectures </a:t>
            </a:r>
          </a:p>
          <a:p>
            <a:pPr lvl="1"/>
            <a:r>
              <a:rPr/>
              <a:t>Focus on historical data</a:t>
            </a:r>
          </a:p>
          <a:p>
            <a:pPr lvl="1"/>
            <a:r>
              <a:rPr/>
              <a:t>Digital Twins Platforms (!!!)</a:t>
            </a:r>
          </a:p>
          <a:p>
            <a:pPr lvl="0"/>
            <a:r>
              <a:rPr/>
              <a:t> Data modeling  (on two different abstraction levels)</a:t>
            </a:r>
          </a:p>
          <a:p>
            <a:pPr lvl="1"/>
            <a:r>
              <a:rPr/>
              <a:t>Meta-Models for historicized data in a DT (domain driven?)</a:t>
            </a:r>
          </a:p>
          <a:p>
            <a:pPr lvl="1"/>
            <a:r>
              <a:rPr/>
              <a:t>Standardazing a wider concept (e.g. interoperability between different DT)</a:t>
            </a:r>
          </a:p>
          <a:p>
            <a:pPr lvl="0"/>
            <a:r>
              <a:rPr/>
              <a:t> Methodology </a:t>
            </a:r>
          </a:p>
          <a:p>
            <a:pPr lvl="1"/>
            <a:r>
              <a:rPr/>
              <a:t>Watering Digital Twin</a:t>
            </a:r>
          </a:p>
        </p:txBody>
      </p:sp>
      <p:pic>
        <p:nvPicPr>
          <p:cNvPr descr="https://github.com/ManuelePasini/slides-markdown/blob/master/slides/images/dt/gantt.svg?raw=true" id="0" name="Picture 1"/>
          <p:cNvPicPr>
            <a:picLocks noGrp="1" noChangeAspect="1"/>
          </p:cNvPicPr>
          <p:nvPr/>
        </p:nvPicPr>
        <p:blipFill>
          <a:blip r:embed="rId2"/>
          <a:stretch>
            <a:fillRect/>
          </a:stretch>
        </p:blipFill>
        <p:spPr bwMode="auto">
          <a:xfrm>
            <a:off x="4648200" y="1625600"/>
            <a:ext cx="4038600" cy="2019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P.h.D. Proposal timeline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Carbonaro 17/09</a:t>
            </a:r>
          </a:p>
        </p:txBody>
      </p:sp>
      <p:sp>
        <p:nvSpPr>
          <p:cNvPr id="3" name="Content Placeholder 2"/>
          <p:cNvSpPr>
            <a:spLocks noGrp="1"/>
          </p:cNvSpPr>
          <p:nvPr>
            <p:ph idx="1"/>
          </p:nvPr>
        </p:nvSpPr>
        <p:spPr/>
        <p:txBody>
          <a:bodyPr/>
          <a:lstStyle/>
          <a:p>
            <a:pPr lvl="0"/>
            <a:r>
              <a:rPr/>
              <a:t>Loro usano property-knowledge graph</a:t>
            </a:r>
          </a:p>
          <a:p>
            <a:pPr lvl="0"/>
            <a:r>
              <a:rPr/>
              <a:t>Open word assumption: solo in AND …</a:t>
            </a:r>
          </a:p>
          <a:p>
            <a:pPr lvl="0"/>
            <a:r>
              <a:rPr/>
              <a:t>CONSTRUCT (è quello che utilizzo per le “implementedBy”)</a:t>
            </a:r>
          </a:p>
          <a:p>
            <a:pPr lvl="0"/>
            <a:r>
              <a:rPr/>
              <a:t>Hanno necessità di separare ciò che è corrente e ciò che è passato.</a:t>
            </a:r>
          </a:p>
          <a:p>
            <a:pPr lvl="0"/>
            <a:r>
              <a:rPr/>
              <a:t>SWRL + SPARQL</a:t>
            </a:r>
          </a:p>
          <a:p>
            <a:pPr lvl="0"/>
            <a:r>
              <a:rPr/>
              <a:t>Utilizzano GraphDB (hanno provato)</a:t>
            </a:r>
          </a:p>
          <a:p>
            <a:pPr lvl="0"/>
            <a:r>
              <a:rPr/>
              <a:t>Dov’è il confine tra ciò che è nuovo e ciò che è passato? Tradeoff tra quanto velocemente cambiano le cose? Un sensore che cambia ogni 10ms non posso storicizzare.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Benchmark workload</a:t>
            </a:r>
          </a:p>
        </p:txBody>
      </p:sp>
      <p:sp>
        <p:nvSpPr>
          <p:cNvPr id="3" name="Content Placeholder 2"/>
          <p:cNvSpPr>
            <a:spLocks noGrp="1"/>
          </p:cNvSpPr>
          <p:nvPr>
            <p:ph idx="1"/>
          </p:nvPr>
        </p:nvSpPr>
        <p:spPr/>
        <p:txBody>
          <a:bodyPr/>
          <a:lstStyle/>
          <a:p>
            <a:pPr lvl="0" indent="0" marL="0">
              <a:spcBef>
                <a:spcPts val="3000"/>
              </a:spcBef>
              <a:buNone/>
            </a:pPr>
            <a:r>
              <a:rPr b="1"/>
              <a:t>Aspects</a:t>
            </a:r>
          </a:p>
          <a:p>
            <a:pPr lvl="0"/>
            <a:r>
              <a:rPr b="1"/>
              <a:t>Dimensions</a:t>
            </a:r>
          </a:p>
          <a:p>
            <a:pPr lvl="1"/>
            <a:r>
              <a:rPr/>
              <a:t>Spatial</a:t>
            </a:r>
          </a:p>
          <a:p>
            <a:pPr lvl="1"/>
            <a:r>
              <a:rPr/>
              <a:t>Temporal</a:t>
            </a:r>
          </a:p>
          <a:p>
            <a:pPr lvl="0"/>
            <a:r>
              <a:rPr b="1"/>
              <a:t>Workload</a:t>
            </a:r>
            <a:r>
              <a:rPr/>
              <a:t>:</a:t>
            </a:r>
          </a:p>
          <a:p>
            <a:pPr lvl="1"/>
            <a:r>
              <a:rPr/>
              <a:t>Operational</a:t>
            </a:r>
          </a:p>
          <a:p>
            <a:pPr lvl="1"/>
            <a:r>
              <a:rPr/>
              <a:t>Analytical</a:t>
            </a:r>
          </a:p>
          <a:p>
            <a:pPr lvl="0"/>
            <a:r>
              <a:rPr b="1"/>
              <a:t>Mode</a:t>
            </a:r>
            <a:r>
              <a:rPr/>
              <a:t>:</a:t>
            </a:r>
          </a:p>
          <a:p>
            <a:pPr lvl="1"/>
            <a:r>
              <a:rPr/>
              <a:t>Online (?)</a:t>
            </a:r>
          </a:p>
          <a:p>
            <a:pPr lvl="1"/>
            <a:r>
              <a:rPr/>
              <a:t>Offline (?)</a:t>
            </a:r>
          </a:p>
          <a:p>
            <a:pPr lvl="0" indent="0" marL="0">
              <a:spcBef>
                <a:spcPts val="3000"/>
              </a:spcBef>
              <a:buNone/>
            </a:pPr>
            <a:r>
              <a:rPr b="1"/>
              <a:t>From </a:t>
            </a:r>
            <a:r>
              <a:rPr b="1">
                <a:hlinkClick r:id="rId2"/>
              </a:rPr>
              <a:t>IoTAbench, ICPE 2015</a:t>
            </a:r>
          </a:p>
        </p:txBody>
      </p:sp>
      <p:pic>
        <p:nvPicPr>
          <p:cNvPr descr="https://github.com/ManuelePasini/slides-markdown/blob/master/slides/images/dt/data_model/iota_model.png?raw=true" id="0" name="Picture 1"/>
          <p:cNvPicPr>
            <a:picLocks noGrp="1" noChangeAspect="1"/>
          </p:cNvPicPr>
          <p:nvPr/>
        </p:nvPicPr>
        <p:blipFill>
          <a:blip r:embed="rId3"/>
          <a:stretch>
            <a:fillRect/>
          </a:stretch>
        </p:blipFill>
        <p:spPr bwMode="auto">
          <a:xfrm>
            <a:off x="457200" y="2336800"/>
            <a:ext cx="8229600" cy="596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IoTABench data model</a:t>
            </a:r>
          </a:p>
        </p:txBody>
      </p:sp>
      <p:sp>
        <p:nvSpPr>
          <p:cNvPr id="3" name="Content Placeholder 2"/>
          <p:cNvSpPr>
            <a:spLocks noGrp="1"/>
          </p:cNvSpPr>
          <p:nvPr>
            <p:ph idx="1"/>
          </p:nvPr>
        </p:nvSpPr>
        <p:spPr/>
        <p:txBody>
          <a:bodyPr/>
          <a:lstStyle/>
          <a:p>
            <a:pPr lvl="0"/>
            <a:r>
              <a:rPr/>
              <a:t>Total readings: counts the total number of readings (i.e., rows) for the given time period.</a:t>
            </a:r>
          </a:p>
          <a:p>
            <a:pPr lvl="0"/>
            <a:r>
              <a:rPr/>
              <a:t>Total consumption: sums the resource consumption for the given time period.</a:t>
            </a:r>
          </a:p>
          <a:p>
            <a:pPr lvl="0"/>
            <a:r>
              <a:rPr/>
              <a:t>Peak consumption: Create a sorted list of the aggregate consumption in each ten minute interval in the given time period.</a:t>
            </a:r>
          </a:p>
          <a:p>
            <a:pPr lvl="0"/>
            <a:r>
              <a:rPr/>
              <a:t>Top consumers: create a list of the distinct consumers, sorted by their total (monthly) consumption.</a:t>
            </a:r>
          </a:p>
          <a:p>
            <a:pPr lvl="0"/>
            <a:r>
              <a:rPr/>
              <a:t>Time of Usage Billing: calculate the monthly bill for each consumer based on the time of usage.</a:t>
            </a:r>
          </a:p>
          <a:p>
            <a:pPr lvl="0" indent="0" marL="0">
              <a:spcBef>
                <a:spcPts val="3000"/>
              </a:spcBef>
              <a:buNone/>
            </a:pPr>
            <a:r>
              <a:rPr b="1"/>
              <a:t>From </a:t>
            </a:r>
            <a:r>
              <a:rPr b="1">
                <a:hlinkClick r:id="rId4"/>
              </a:rPr>
              <a:t>SmartBench, VLDB 2020</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Coverage (s ∈ Sensors): returns the location of a given sensor s.</a:t>
                </a:r>
              </a:p>
              <a:p>
                <a:pPr lvl="0"/>
                <a:r>
                  <a:rPr/>
                  <a:t>InverseCoverage(L, τ), where L is a list of locations, and τ is a sensor type: lists all sensors that can generate observations of a given type τ that can cover the locations specied in L.</a:t>
                </a:r>
              </a:p>
              <a:p>
                <a:pPr lvl="0"/>
                <a:r>
                  <a:rPr/>
                  <a:t>Observations (S ∈ Sensors,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from sensors in the list of sensors S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 Observations (τ , cond,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generated by sensors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cond.</a:t>
                </a:r>
              </a:p>
              <a:p>
                <a:pPr lvl="0"/>
                <a:r>
                  <a:rPr/>
                  <a:t>Statistics(S ⊆ Sensors, A, F,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statistics (e.g., average) based on functions specifed in F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The statistics are generated by firstrst grouping the data by sensor, and further by the value of the attributes in the list A</a:t>
                </a:r>
              </a:p>
              <a:p>
                <a:pPr lvl="0"/>
                <a:r>
                  <a:rPr/>
                  <a:t>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users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CoLocate(</a:t>
                </a:r>
                <a14:m>
                  <m:oMath xmlns:m="http://schemas.openxmlformats.org/officeDocument/2006/math">
                    <m:r>
                      <m:t>u</m:t>
                    </m:r>
                  </m:oMath>
                </a14:m>
                <a:r>
                  <a:rPr/>
                  <a:t> ∈ Users,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users who were in the same Location as user </a:t>
                </a:r>
                <a14:m>
                  <m:oMath xmlns:m="http://schemas.openxmlformats.org/officeDocument/2006/math">
                    <m:r>
                      <m:t>u</m:t>
                    </m:r>
                  </m:oMath>
                </a14:m>
                <a:r>
                  <a:rPr/>
                  <a:t> during the specifoed time period.</a:t>
                </a:r>
              </a:p>
              <a:p>
                <a:pPr lvl="0"/>
                <a:r>
                  <a:rPr/>
                  <a:t>TimeSpent(</a:t>
                </a:r>
                <a14:m>
                  <m:oMath xmlns:m="http://schemas.openxmlformats.org/officeDocument/2006/math">
                    <m:r>
                      <m:t>u</m:t>
                    </m:r>
                  </m:oMath>
                </a14:m>
                <a:r>
                  <a:rPr/>
                  <a:t> ∈ Users, η, tb, te): retrieves the average time spent per day by subject </a:t>
                </a:r>
                <a14:m>
                  <m:oMath xmlns:m="http://schemas.openxmlformats.org/officeDocument/2006/math">
                    <m:r>
                      <m:t>u</m:t>
                    </m:r>
                  </m:oMath>
                </a14:m>
                <a:r>
                  <a:rPr/>
                  <a:t> in locations of type η,</a:t>
                </a:r>
              </a:p>
              <a:p>
                <a:pPr lvl="0"/>
                <a:r>
                  <a:rPr/>
                  <a:t>Continuous Query(τ, α, β): retrieves, after every α seconds (hop size), the minimum, maximum, and average occupancy levels of locations of type τ in the last β seconds (window size).</a:t>
                </a:r>
              </a:p>
            </p:txBody>
          </p:sp>
        </mc:Choice>
      </mc:AlternateContent>
      <p:pic>
        <p:nvPicPr>
          <p:cNvPr descr="https://github.com/ManuelePasini/slides-markdown/blob/master/slides/images/dt/data_model/smartbench_user.png?raw=true" id="0" name="Picture 1"/>
          <p:cNvPicPr>
            <a:picLocks noGrp="1" noChangeAspect="1"/>
          </p:cNvPicPr>
          <p:nvPr/>
        </p:nvPicPr>
        <p:blipFill>
          <a:blip r:embed="rId2"/>
          <a:stretch>
            <a:fillRect/>
          </a:stretch>
        </p:blipFill>
        <p:spPr bwMode="auto">
          <a:xfrm>
            <a:off x="4648200" y="1879600"/>
            <a:ext cx="4038600" cy="20320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Other benchmarks</a:t>
            </a:r>
          </a:p>
          <a:p>
            <a:pPr lvl="0" indent="0" marL="0">
              <a:spcBef>
                <a:spcPts val="3000"/>
              </a:spcBef>
              <a:buNone/>
            </a:pPr>
            <a:r>
              <a:rPr b="1"/>
              <a:t>Spatial DB</a:t>
            </a:r>
          </a:p>
          <a:p>
            <a:pPr lvl="0"/>
            <a:r>
              <a:rPr/>
              <a:t>The SEQUOIA 2000 Storage Benchmark, SIGMOD 1993</a:t>
            </a:r>
          </a:p>
          <a:p>
            <a:pPr lvl="0"/>
            <a:r>
              <a:rPr/>
              <a:t>Building a ScalableGee-SpatialDBMS: Technology, Implementation,and Evaluation SIGMOD 1997</a:t>
            </a:r>
          </a:p>
          <a:p>
            <a:pPr lvl="0" indent="0" marL="0">
              <a:spcBef>
                <a:spcPts val="3000"/>
              </a:spcBef>
              <a:buNone/>
            </a:pPr>
            <a:r>
              <a:rPr b="1"/>
              <a:t>Time Series DB</a:t>
            </a:r>
          </a:p>
          <a:p>
            <a:pPr lvl="0"/>
            <a:r>
              <a:rPr/>
              <a:t>TS-Benchmark: A Benchmark for Time Series Databases, ICDE 2021</a:t>
            </a:r>
          </a:p>
          <a:p>
            <a:pPr lvl="0"/>
            <a:r>
              <a:rPr/>
              <a:t>SciTS: A Benchmark for Time-Series Databases in Scientific Experiments and Industrial Internet of Things, International Conference on Scientific and Statistical Database Management 2022 (SSDBM) </a:t>
            </a:r>
          </a:p>
          <a:p>
            <a:pPr lvl="0"/>
            <a:r>
              <a:rPr/>
              <a:t>TSM-Bench: Benchmarking Time Series Database Systems for Monitoring Applications,  VLDB 2023 </a:t>
            </a:r>
          </a:p>
          <a:p>
            <a:pPr lvl="0" indent="0" marL="0">
              <a:spcBef>
                <a:spcPts val="3000"/>
              </a:spcBef>
              <a:buNone/>
            </a:pPr>
            <a:r>
              <a:rPr b="1"/>
              <a:t>Spatio-Temporal</a:t>
            </a:r>
          </a:p>
          <a:p>
            <a:pPr lvl="0"/>
            <a:r>
              <a:rPr/>
              <a:t>BerlinMOD: A benchmark for moving object databases, VLDB Journal 2009</a:t>
            </a:r>
          </a:p>
          <a:p>
            <a:pPr lvl="0"/>
            <a:r>
              <a:rPr/>
              <a:t>Benchmarking moving object functionalities of DBMSs using real-world spatiotemporal workload, International Conference on Mobile Data Management 2022</a:t>
            </a:r>
          </a:p>
          <a:p>
            <a:pPr lvl="0"/>
            <a:r>
              <a:rPr/>
              <a:t>Performance Evaluation of MongoDB and PostgreSQL for spatio-temporal data, EDBT/ICDT Workshops 2019</a:t>
            </a:r>
          </a:p>
          <a:p>
            <a:pPr lvl="0"/>
            <a:r>
              <a:rPr/>
              <a:t>How to manage massive spatiotemporal dataset from stationary and non-stationary sensors in commercial DBMS?, Knowledge and Information Systems 2024</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PostGIS</a:t>
            </a:r>
          </a:p>
        </p:txBody>
      </p:sp>
      <p:sp>
        <p:nvSpPr>
          <p:cNvPr id="3" name="Content Placeholder 2"/>
          <p:cNvSpPr>
            <a:spLocks noGrp="1"/>
          </p:cNvSpPr>
          <p:nvPr>
            <p:ph idx="1"/>
          </p:nvPr>
        </p:nvSpPr>
        <p:spPr/>
        <p:txBody>
          <a:bodyPr/>
          <a:lstStyle/>
          <a:p>
            <a:pPr lvl="0" indent="0" marL="0">
              <a:spcBef>
                <a:spcPts val="3000"/>
              </a:spcBef>
              <a:buNone/>
            </a:pPr>
            <a:r>
              <a:rPr b="1"/>
              <a:t>Spatial Functions</a:t>
            </a:r>
          </a:p>
          <a:p>
            <a:pPr lvl="0"/>
            <a:r>
              <a:rPr/>
              <a:t>Routing. With pgRouting and road data you can find optimal routes and do different network analytics;</a:t>
            </a:r>
          </a:p>
          <a:p>
            <a:pPr lvl="0"/>
            <a:r>
              <a:rPr/>
              <a:t>Polygon skeletonization. This function enables you to build the medial axis of a polygon on the fly;</a:t>
            </a:r>
          </a:p>
          <a:p>
            <a:pPr lvl="0"/>
            <a:r>
              <a:rPr/>
              <a:t>Geometry subdivision. Dividing your geometries for further processing can significantly speed up your processes;</a:t>
            </a:r>
          </a:p>
          <a:p>
            <a:pPr lvl="0"/>
            <a:r>
              <a:rPr/>
              <a:t>Clustering. Find clusters and patterns from your data. With the AI hype at peak, the k-means might be even more interesting for some than before…</a:t>
            </a:r>
          </a:p>
        </p:txBody>
      </p:sp>
      <p:pic>
        <p:nvPicPr>
          <p:cNvPr descr="https://github.com/ManuelePasini/slides-markdown/blob/master/slides/images/dt/postgis/geometry_hierarchy.png?raw=true" id="0" name="Picture 1"/>
          <p:cNvPicPr>
            <a:picLocks noGrp="1" noChangeAspect="1"/>
          </p:cNvPicPr>
          <p:nvPr/>
        </p:nvPicPr>
        <p:blipFill>
          <a:blip r:embed="rId2"/>
          <a:stretch>
            <a:fillRect/>
          </a:stretch>
        </p:blipFill>
        <p:spPr bwMode="auto">
          <a:xfrm>
            <a:off x="457200" y="1244600"/>
            <a:ext cx="8229600" cy="27940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PostGIS Geometry Hierarchy</a:t>
            </a:r>
          </a:p>
        </p:txBody>
      </p:sp>
      <p:sp>
        <p:nvSpPr>
          <p:cNvPr id="3" name="Content Placeholder 2"/>
          <p:cNvSpPr>
            <a:spLocks noGrp="1"/>
          </p:cNvSpPr>
          <p:nvPr>
            <p:ph idx="1"/>
          </p:nvPr>
        </p:nvSpPr>
        <p:spPr/>
        <p:txBody>
          <a:bodyPr/>
          <a:lstStyle/>
          <a:p>
            <a:pPr lvl="0" indent="0" marL="0">
              <a:spcBef>
                <a:spcPts val="3000"/>
              </a:spcBef>
              <a:buNone/>
            </a:pPr>
            <a:r>
              <a:rPr b="1"/>
              <a:t>Indexing</a:t>
            </a:r>
          </a:p>
          <a:p>
            <a:pPr lvl="0"/>
            <a:r>
              <a:rPr/>
              <a:t>Indexes have to perform quickly in order to be useful. So instead of providing exact results, as B-trees do, spatial indexes provide approximate results. The question “what lines are inside this polygon?” will be instead interpreted by a spatial index as “what lines have bounding boxes that are contained inside this polygon’s bounding box?”</a:t>
            </a:r>
          </a:p>
          <a:p>
            <a:pPr lvl="0"/>
            <a:r>
              <a:rPr/>
              <a:t>The most common implementations are the </a:t>
            </a:r>
            <a:r>
              <a:rPr>
                <a:hlinkClick r:id="rId3"/>
              </a:rPr>
              <a:t>R-Tree</a:t>
            </a:r>
            <a:r>
              <a:rPr/>
              <a:t> and Quadtree (used in PostGIS), but there are also grid-based indexes and GeoHash indexes implemented in other spatial databases.</a:t>
            </a:r>
          </a:p>
        </p:txBody>
      </p:sp>
      <p:pic>
        <p:nvPicPr>
          <p:cNvPr descr="https://github.com/ManuelePasini/slides-markdown/blob/master/slides/images/dt/postgis/bbox.png?raw=true" id="0" name="Picture 1"/>
          <p:cNvPicPr>
            <a:picLocks noGrp="1" noChangeAspect="1"/>
          </p:cNvPicPr>
          <p:nvPr/>
        </p:nvPicPr>
        <p:blipFill>
          <a:blip r:embed="rId4"/>
          <a:stretch>
            <a:fillRect/>
          </a:stretch>
        </p:blipFill>
        <p:spPr bwMode="auto">
          <a:xfrm>
            <a:off x="457200" y="1600200"/>
            <a:ext cx="8229600" cy="20574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BBox Example</a:t>
            </a:r>
          </a:p>
        </p:txBody>
      </p:sp>
      <p:sp>
        <p:nvSpPr>
          <p:cNvPr id="3" name="Content Placeholder 2"/>
          <p:cNvSpPr>
            <a:spLocks noGrp="1"/>
          </p:cNvSpPr>
          <p:nvPr>
            <p:ph idx="1"/>
          </p:nvPr>
        </p:nvSpPr>
        <p:spPr/>
        <p:txBody>
          <a:bodyPr/>
          <a:lstStyle/>
          <a:p>
            <a:pPr lvl="0"/>
            <a:r>
              <a:rPr/>
              <a:t>The way the database efficiently answers the question “what lines intersect the yellow star” is to first answer the question “what boxes intersect the yellow box” using the index (which is very fast) and then do an exact calculation of “what lines intersect the yellow star” only for those features returned by the first test.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Apache AGE</a:t>
            </a:r>
          </a:p>
        </p:txBody>
      </p:sp>
      <p:sp>
        <p:nvSpPr>
          <p:cNvPr id="3" name="Content Placeholder 2"/>
          <p:cNvSpPr>
            <a:spLocks noGrp="1"/>
          </p:cNvSpPr>
          <p:nvPr>
            <p:ph idx="1"/>
          </p:nvPr>
        </p:nvSpPr>
        <p:spPr/>
        <p:txBody>
          <a:bodyPr/>
          <a:lstStyle/>
          <a:p>
            <a:pPr lvl="0"/>
            <a:r>
              <a:rPr/>
              <a:t>Extends PostgreSQL with graph semantics</a:t>
            </a:r>
          </a:p>
          <a:p>
            <a:pPr lvl="0"/>
            <a:r>
              <a:rPr/>
              <a:t>No graph data model!</a:t>
            </a:r>
          </a:p>
          <a:p>
            <a:pPr lvl="0"/>
            <a:r>
              <a:rPr/>
              <a:t>Wrapper upon PostgreSQL relational storage</a:t>
            </a:r>
          </a:p>
          <a:p>
            <a:pPr lvl="0"/>
            <a:r>
              <a:rPr/>
              <a:t>A table for each node/vertex label</a:t>
            </a:r>
          </a:p>
        </p:txBody>
      </p:sp>
      <p:pic>
        <p:nvPicPr>
          <p:cNvPr descr="https://github.com/ManuelePasini/slides-markdown/blob/master/slides/images/dt/apache_age/architecture.png?raw=true" id="0" name="Picture 1"/>
          <p:cNvPicPr>
            <a:picLocks noGrp="1" noChangeAspect="1"/>
          </p:cNvPicPr>
          <p:nvPr/>
        </p:nvPicPr>
        <p:blipFill>
          <a:blip r:embed="rId2"/>
          <a:stretch>
            <a:fillRect/>
          </a:stretch>
        </p:blipFill>
        <p:spPr bwMode="auto">
          <a:xfrm>
            <a:off x="1866900" y="1193800"/>
            <a:ext cx="5410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Apachce AGE under the hood architecture</a:t>
            </a:r>
          </a:p>
        </p:txBody>
      </p:sp>
      <p:sp>
        <p:nvSpPr>
          <p:cNvPr id="3" name="Content Placeholder 2"/>
          <p:cNvSpPr>
            <a:spLocks noGrp="1"/>
          </p:cNvSpPr>
          <p:nvPr>
            <p:ph idx="1"/>
          </p:nvPr>
        </p:nvSpPr>
        <p:spPr/>
        <p:txBody>
          <a:bodyPr/>
          <a:lstStyle/>
          <a:p>
            <a:pPr lvl="0" indent="0" marL="0">
              <a:spcBef>
                <a:spcPts val="3000"/>
              </a:spcBef>
              <a:buNone/>
            </a:pPr>
            <a:r>
              <a:rPr b="1"/>
              <a:t>Setup</a:t>
            </a:r>
          </a:p>
          <a:p>
            <a:pPr lvl="0" indent="0" marL="0">
              <a:buNone/>
            </a:pPr>
            <a:r>
              <a:rPr/>
              <a:t>Create and load AGE extension</a:t>
            </a:r>
          </a:p>
          <a:p>
            <a:pPr lvl="0" indent="0">
              <a:buNone/>
            </a:pPr>
            <a:r>
              <a:rPr>
                <a:latin typeface="Courier"/>
              </a:rPr>
              <a:t>CREATE EXTENSION IF NOT EXISTS age;
LOAD 'age';</a:t>
            </a:r>
          </a:p>
          <a:p>
            <a:pPr lvl="0" indent="0" marL="0">
              <a:buNone/>
            </a:pPr>
            <a:r>
              <a:rPr/>
              <a:t>Allow user access to such path</a:t>
            </a:r>
          </a:p>
          <a:p>
            <a:pPr lvl="0" indent="0">
              <a:buNone/>
            </a:pPr>
            <a:r>
              <a:rPr>
                <a:latin typeface="Courier"/>
              </a:rPr>
              <a:t>SET search_path = ag_catalog, "$user", public;</a:t>
            </a:r>
          </a:p>
          <a:p>
            <a:pPr lvl="0" indent="0" marL="0">
              <a:buNone/>
            </a:pPr>
            <a:r>
              <a:rPr/>
              <a:t>Create a node A</a:t>
            </a:r>
          </a:p>
          <a:p>
            <a:pPr lvl="0" indent="0">
              <a:buNone/>
            </a:pPr>
            <a:r>
              <a:rPr>
                <a:latin typeface="Courier"/>
              </a:rPr>
              <a:t>SELECT * 
FROM cypher('test_graph', $$
    CREATE (:label {property:"Node A"})
$$) as (v agtype);</a:t>
            </a:r>
          </a:p>
          <a:p>
            <a:pPr lvl="0" indent="0" marL="0">
              <a:buNone/>
            </a:pPr>
            <a:r>
              <a:rPr/>
              <a:t>Create a node B</a:t>
            </a:r>
          </a:p>
          <a:p>
            <a:pPr lvl="0" indent="0">
              <a:buNone/>
            </a:pPr>
            <a:r>
              <a:rPr>
                <a:latin typeface="Courier"/>
              </a:rPr>
              <a:t>SELECT * 
FROM cypher('test_graph', $$
    CREATE (:label {property:"Node B"})
$$) as (v agtype);</a:t>
            </a:r>
          </a:p>
          <a:p>
            <a:pPr lvl="0" indent="0" marL="0">
              <a:buNone/>
            </a:pPr>
            <a:r>
              <a:rPr/>
              <a:t>Create an edge between node A and node B</a:t>
            </a:r>
          </a:p>
          <a:p>
            <a:pPr lvl="0" indent="0">
              <a:buNone/>
            </a:pPr>
            <a:r>
              <a:rPr>
                <a:latin typeface="Courier"/>
              </a:rPr>
              <a:t>SELECT * 
FROM cypher('test_graph', $$
    MATCH (a:label), (b:label)
    WHERE a.property = 'Node A' AND b.property = 'Node B'
    CREATE (a)-[e:RELTYPE {property:a.property + '&lt;-&gt;' + b.property}]-&gt;(b)
    RETURN e
$$) as (e agtype);</a:t>
            </a:r>
          </a:p>
          <a:p>
            <a:pPr lvl="0" indent="0" marL="0">
              <a:buNone/>
            </a:pPr>
            <a:r>
              <a:rPr/>
              <a:t>Select those edges</a:t>
            </a:r>
          </a:p>
          <a:p>
            <a:pPr lvl="0" indent="0">
              <a:buNone/>
            </a:pPr>
            <a:r>
              <a:rPr>
                <a:latin typeface="Courier"/>
              </a:rPr>
              <a:t>SELECT * from cypher('test_graph', $$
        MATCH (V)-[R]-(V2)
        RETURN V,R,V2
$$) as (V agtype, R agtype, V2 agtype);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#1</a:t>
            </a:r>
          </a:p>
        </p:txBody>
      </p:sp>
      <p:sp>
        <p:nvSpPr>
          <p:cNvPr id="3" name="Content Placeholder 2"/>
          <p:cNvSpPr>
            <a:spLocks noGrp="1"/>
          </p:cNvSpPr>
          <p:nvPr>
            <p:ph idx="1" sz="half"/>
          </p:nvPr>
        </p:nvSpPr>
        <p:spPr/>
        <p:txBody>
          <a:bodyPr/>
          <a:lstStyle/>
          <a:p>
            <a:pPr lvl="0"/>
            <a:r>
              <a:rPr/>
              <a:t>Still a buzzword</a:t>
            </a:r>
          </a:p>
          <a:p>
            <a:pPr lvl="0"/>
            <a:r>
              <a:rPr/>
              <a:t>Rising number of publications</a:t>
            </a:r>
          </a:p>
          <a:p>
            <a:pPr lvl="0"/>
            <a:r>
              <a:rPr/>
              <a:t>Mostly non IT papers</a:t>
            </a:r>
          </a:p>
          <a:p>
            <a:pPr lvl="0"/>
            <a:r>
              <a:rPr/>
              <a:t>Not really twins…</a:t>
            </a:r>
          </a:p>
        </p:txBody>
      </p:sp>
      <p:pic>
        <p:nvPicPr>
          <p:cNvPr descr="https://github.com/ManuelePasini/slides-markdown/blob/master/slides/images/dt/dt_by_year.png?raw=true" id="0" name="Picture 1"/>
          <p:cNvPicPr>
            <a:picLocks noGrp="1" noChangeAspect="1"/>
          </p:cNvPicPr>
          <p:nvPr/>
        </p:nvPicPr>
        <p:blipFill>
          <a:blip r:embed="rId2"/>
          <a:stretch>
            <a:fillRect/>
          </a:stretch>
        </p:blipFill>
        <p:spPr bwMode="auto">
          <a:xfrm>
            <a:off x="4648200" y="1676400"/>
            <a:ext cx="4038600" cy="1905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year (Fei, Tao 2022)</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Spatio Temporal DBMS</a:t>
            </a:r>
          </a:p>
        </p:txBody>
      </p:sp>
      <p:sp>
        <p:nvSpPr>
          <p:cNvPr id="3" name="Content Placeholder 2"/>
          <p:cNvSpPr>
            <a:spLocks noGrp="1"/>
          </p:cNvSpPr>
          <p:nvPr>
            <p:ph idx="1"/>
          </p:nvPr>
        </p:nvSpPr>
        <p:spPr/>
        <p:txBody>
          <a:bodyPr/>
          <a:lstStyle/>
          <a:p>
            <a:pPr lvl="0" indent="0" marL="0">
              <a:spcBef>
                <a:spcPts val="3000"/>
              </a:spcBef>
              <a:buNone/>
            </a:pPr>
            <a:r>
              <a:rPr b="1">
                <a:hlinkClick r:id="rId2"/>
              </a:rPr>
              <a:t>A Survey on Spatio-temporal Data Analytics Systems, ACM Surveys 2022</a:t>
            </a:r>
          </a:p>
          <a:p>
            <a:pPr lvl="0"/>
            <a:r>
              <a:rPr/>
              <a:t>Categorizes spatio-temporal DBMSs in groups:</a:t>
            </a:r>
          </a:p>
          <a:p>
            <a:pPr lvl="1"/>
            <a:r>
              <a:rPr/>
              <a:t>Spatial DBMS:</a:t>
            </a:r>
          </a:p>
          <a:p>
            <a:pPr lvl="2"/>
            <a:r>
              <a:rPr/>
              <a:t>RDBMS</a:t>
            </a:r>
          </a:p>
          <a:p>
            <a:pPr lvl="2"/>
            <a:r>
              <a:rPr/>
              <a:t>No-SQL DBMS</a:t>
            </a:r>
          </a:p>
          <a:p>
            <a:pPr lvl="1"/>
            <a:r>
              <a:rPr/>
              <a:t>Big data spatio-temporal processing infrastructures</a:t>
            </a:r>
          </a:p>
          <a:p>
            <a:pPr lvl="2"/>
            <a:r>
              <a:rPr/>
              <a:t>Hadoop based infrastructures</a:t>
            </a:r>
          </a:p>
          <a:p>
            <a:pPr lvl="2"/>
            <a:r>
              <a:rPr/>
              <a:t>Spark based infrastructures</a:t>
            </a:r>
          </a:p>
          <a:p>
            <a:pPr lvl="2"/>
            <a:r>
              <a:rPr/>
              <a:t>No-SQL infrastructures</a:t>
            </a:r>
          </a:p>
          <a:p>
            <a:pPr lvl="1"/>
            <a:r>
              <a:rPr/>
              <a:t>Programming languages</a:t>
            </a:r>
          </a:p>
          <a:p>
            <a:pPr lvl="2"/>
            <a:r>
              <a:rPr/>
              <a:t>DASK</a:t>
            </a:r>
          </a:p>
          <a:p>
            <a:pPr lvl="2"/>
            <a:r>
              <a:rPr/>
              <a:t>RAPIDS</a:t>
            </a:r>
          </a:p>
          <a:p>
            <a:pPr lvl="0" indent="0" marL="0">
              <a:spcBef>
                <a:spcPts val="3000"/>
              </a:spcBef>
              <a:buNone/>
            </a:pPr>
            <a:r>
              <a:rPr b="1"/>
              <a:t>Spatial DBMS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RDBMS</a:t>
            </a:r>
          </a:p>
        </p:txBody>
      </p:sp>
      <p:pic>
        <p:nvPicPr>
          <p:cNvPr descr="https://github.com/ManuelePasini/slides-markdown/blob/master/slides/images/dt/spatiotemp_dbms/rdbms.png?raw=true" id="0" name="Picture 1"/>
          <p:cNvPicPr>
            <a:picLocks noGrp="1" noChangeAspect="1"/>
          </p:cNvPicPr>
          <p:nvPr/>
        </p:nvPicPr>
        <p:blipFill>
          <a:blip r:embed="rId2"/>
          <a:stretch>
            <a:fillRect/>
          </a:stretch>
        </p:blipFill>
        <p:spPr bwMode="auto">
          <a:xfrm>
            <a:off x="457200" y="1511300"/>
            <a:ext cx="4038600" cy="2247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RDBMS for spatio-temporal data</a:t>
            </a:r>
          </a:p>
        </p:txBody>
      </p:sp>
      <p:sp>
        <p:nvSpPr>
          <p:cNvPr id="3" name="Content Placeholder 2"/>
          <p:cNvSpPr>
            <a:spLocks noGrp="1"/>
          </p:cNvSpPr>
          <p:nvPr>
            <p:ph idx="1" sz="half"/>
          </p:nvPr>
        </p:nvSpPr>
        <p:spPr/>
        <p:txBody>
          <a:bodyPr/>
          <a:lstStyle/>
          <a:p>
            <a:pPr lvl="0"/>
            <a:r>
              <a:rPr/>
              <a:t>Due to the I/O bottleneck, lack of parallelism and scalability, the performance of these systems deteriorated with the increasing volume of data.</a:t>
            </a:r>
          </a:p>
          <a:p>
            <a:pPr lvl="0"/>
            <a:r>
              <a:rPr/>
              <a:t>PostgreSQL -&gt; PostgresXL</a:t>
            </a:r>
          </a:p>
          <a:p>
            <a:pPr lvl="0"/>
            <a:r>
              <a:rPr/>
              <a:t>MobilityDB was developed as an extension of PostgreSQL/PostGIS, providing support for storing and querying moving objects data (trajectory). This support includes spatio-temporal data types, indexing techniques, and query operations. Recently, MobilityDB emerged as a distributed system by integrating with Citus for processing massive trajectory data</a:t>
            </a:r>
          </a:p>
        </p:txBody>
      </p:sp>
      <p:sp>
        <p:nvSpPr>
          <p:cNvPr id="4" name="Content Placeholder 3"/>
          <p:cNvSpPr>
            <a:spLocks noGrp="1"/>
          </p:cNvSpPr>
          <p:nvPr>
            <p:ph idx="2" sz="half"/>
          </p:nvPr>
        </p:nvSpPr>
        <p:spPr/>
        <p:txBody>
          <a:bodyPr/>
          <a:lstStyle/>
          <a:p>
            <a:pPr lvl="0" indent="0" marL="0">
              <a:spcBef>
                <a:spcPts val="3000"/>
              </a:spcBef>
              <a:buNone/>
            </a:pPr>
            <a:r>
              <a:rPr b="1"/>
              <a:t>No-SQL DBMS</a:t>
            </a:r>
          </a:p>
        </p:txBody>
      </p:sp>
      <p:pic>
        <p:nvPicPr>
          <p:cNvPr descr="https://github.com/ManuelePasini/slides-markdown/blob/master/slides/images/dt/spatiotemp_dbms/nosql.png?raw=true" id="0" name="Picture 1"/>
          <p:cNvPicPr>
            <a:picLocks noGrp="1" noChangeAspect="1"/>
          </p:cNvPicPr>
          <p:nvPr/>
        </p:nvPicPr>
        <p:blipFill>
          <a:blip r:embed="rId3"/>
          <a:stretch>
            <a:fillRect/>
          </a:stretch>
        </p:blipFill>
        <p:spPr bwMode="auto">
          <a:xfrm>
            <a:off x="4648200" y="1765300"/>
            <a:ext cx="4038600" cy="17526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No-SQL DBMS for spatio-temporal data</a:t>
            </a:r>
          </a:p>
        </p:txBody>
      </p:sp>
      <p:sp>
        <p:nvSpPr>
          <p:cNvPr id="4" name="Content Placeholder 3"/>
          <p:cNvSpPr>
            <a:spLocks noGrp="1"/>
          </p:cNvSpPr>
          <p:nvPr>
            <p:ph idx="2" sz="half"/>
          </p:nvPr>
        </p:nvSpPr>
        <p:spPr/>
        <p:txBody>
          <a:bodyPr/>
          <a:lstStyle/>
          <a:p>
            <a:pPr lvl="0"/>
            <a:r>
              <a:rPr/>
              <a:t>Currently, the spatial support of NoSQL databases lacks available spatial operations compared to spatial RDBMSs.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RDBMS vs NoSQL for Spatial Data</a:t>
            </a:r>
          </a:p>
          <a:p>
            <a:pPr lvl="0" indent="0" marL="0">
              <a:buNone/>
            </a:pPr>
            <a:r>
              <a:rPr>
                <a:hlinkClick r:id="rId2"/>
              </a:rPr>
              <a:t>Performance Evaluation of MongoDB and PostgreSQL for Spatio-temporal Data, EDBT/ICDT Workshops 2019</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indent="0" marL="0">
              <a:spcBef>
                <a:spcPts val="3000"/>
              </a:spcBef>
              <a:buNone/>
            </a:pPr>
            <a:r>
              <a:rPr b="1"/>
              <a:t>Dataset Size</a:t>
            </a:r>
          </a:p>
          <a:p>
            <a:pPr lvl="0"/>
            <a:r>
              <a:rPr/>
              <a:t>11 GB, 43 288 vessels, 146.491.511 records</a:t>
            </a:r>
          </a:p>
          <a:p>
            <a:pPr lvl="0"/>
            <a:r>
              <a:rPr/>
              <a:t>MongoDB: 116 GB</a:t>
            </a:r>
          </a:p>
          <a:p>
            <a:pPr lvl="0"/>
            <a:r>
              <a:rPr/>
              <a:t>PostgreSQL: 32 GB</a:t>
            </a:r>
          </a:p>
        </p:txBody>
      </p:sp>
      <p:sp>
        <p:nvSpPr>
          <p:cNvPr id="5" name="Text Placeholder 4"/>
          <p:cNvSpPr>
            <a:spLocks noGrp="1"/>
          </p:cNvSpPr>
          <p:nvPr>
            <p:ph idx="3" sz="quarter" type="body"/>
          </p:nvPr>
        </p:nvSpPr>
        <p:spPr/>
        <p:txBody>
          <a:bodyPr/>
          <a:lstStyle/>
          <a:p>
            <a:pPr lvl="0" indent="0" marL="0">
              <a:spcBef>
                <a:spcPts val="3000"/>
              </a:spcBef>
              <a:buNone/>
            </a:pPr>
            <a:r>
              <a:rPr b="1"/>
              <a:t>Dataset Schema</a:t>
            </a:r>
          </a:p>
        </p:txBody>
      </p:sp>
      <p:pic>
        <p:nvPicPr>
          <p:cNvPr descr="https://github.com/ManuelePasini/slides-markdown/blob/master/slides/images/dt/spatiotemp_dbms/mongo_postgre_dataset_schema.png?raw=true" id="0" name="Picture 1"/>
          <p:cNvPicPr>
            <a:picLocks noGrp="1" noChangeAspect="1"/>
          </p:cNvPicPr>
          <p:nvPr/>
        </p:nvPicPr>
        <p:blipFill>
          <a:blip r:embed="rId2"/>
          <a:stretch>
            <a:fillRect/>
          </a:stretch>
        </p:blipFill>
        <p:spPr bwMode="auto">
          <a:xfrm>
            <a:off x="5511800" y="1625600"/>
            <a:ext cx="2273300" cy="29591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MongoDB stores data in GeoJson format, each record has many extra characters + unique auto created ObjectId. PostgreSQL ingests data as CSV, with adding the_geom column that contains the POINT geometries for latitude and longitude.</a:t>
            </a:r>
          </a:p>
          <a:p>
            <a:pPr lvl="0" indent="0" marL="0">
              <a:spcBef>
                <a:spcPts val="3000"/>
              </a:spcBef>
              <a:buNone/>
            </a:pPr>
            <a:r>
              <a:rPr b="1"/>
              <a:t>Results</a:t>
            </a:r>
          </a:p>
          <a:p>
            <a:pPr lvl="0"/>
            <a:r>
              <a:rPr/>
              <a:t>The results show that PostgreSQL with the PostGIS extension, outperforms MongoDB in all queries.</a:t>
            </a:r>
          </a:p>
          <a:p>
            <a:pPr lvl="0" indent="0" marL="0">
              <a:spcBef>
                <a:spcPts val="3000"/>
              </a:spcBef>
              <a:buNone/>
            </a:pPr>
            <a:r>
              <a:rPr b="1"/>
              <a:t>Big spatio-temporal data processing infrastructures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Hadoop based</a:t>
            </a:r>
          </a:p>
        </p:txBody>
      </p:sp>
      <p:pic>
        <p:nvPicPr>
          <p:cNvPr descr="https://github.com/ManuelePasini/slides-markdown/blob/master/slides/images/dt/spatiotemp_dbms/hadoop.png?raw=true" id="0" name="Picture 1"/>
          <p:cNvPicPr>
            <a:picLocks noGrp="1" noChangeAspect="1"/>
          </p:cNvPicPr>
          <p:nvPr/>
        </p:nvPicPr>
        <p:blipFill>
          <a:blip r:embed="rId2"/>
          <a:stretch>
            <a:fillRect/>
          </a:stretch>
        </p:blipFill>
        <p:spPr bwMode="auto">
          <a:xfrm>
            <a:off x="457200" y="1778000"/>
            <a:ext cx="4038600" cy="17018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Hadoop based systems for spatial data</a:t>
            </a:r>
          </a:p>
        </p:txBody>
      </p:sp>
      <p:sp>
        <p:nvSpPr>
          <p:cNvPr id="3" name="Content Placeholder 2"/>
          <p:cNvSpPr>
            <a:spLocks noGrp="1"/>
          </p:cNvSpPr>
          <p:nvPr>
            <p:ph idx="1" sz="half"/>
          </p:nvPr>
        </p:nvSpPr>
        <p:spPr/>
        <p:txBody>
          <a:bodyPr/>
          <a:lstStyle/>
          <a:p>
            <a:pPr lvl="0"/>
            <a:r>
              <a:rPr/>
              <a:t>Due to the lack of spatio-temporal data types, partitioning, and indexing techniques, Hadoop-GIS &amp; SpatialHadoop suffer querying spatio-temporal datasets</a:t>
            </a:r>
          </a:p>
          <a:p>
            <a:pPr lvl="0"/>
            <a:r>
              <a:rPr/>
              <a:t>ST-Hadoop was developed by considering attributes of discrete spatio-temporal point data, not trajectory data. So data might be wrong-sharded when indexed.</a:t>
            </a:r>
          </a:p>
          <a:p>
            <a:pPr lvl="0"/>
            <a:r>
              <a:rPr/>
              <a:t>Summit is an extension of ST-Hadoop to include data types, partitioning and indexing techniques, and operations, for processing trajectory data.</a:t>
            </a:r>
          </a:p>
          <a:p>
            <a:pPr lvl="0"/>
            <a:r>
              <a:rPr/>
              <a:t>Bakli et al. [27] have proposed HadoopTrajectory, which adds a diverse set of data types and operators into the core of Hadoop to store and process trajectory data.</a:t>
            </a:r>
          </a:p>
        </p:txBody>
      </p:sp>
      <p:sp>
        <p:nvSpPr>
          <p:cNvPr id="4" name="Content Placeholder 3"/>
          <p:cNvSpPr>
            <a:spLocks noGrp="1"/>
          </p:cNvSpPr>
          <p:nvPr>
            <p:ph idx="2" sz="half"/>
          </p:nvPr>
        </p:nvSpPr>
        <p:spPr/>
        <p:txBody>
          <a:bodyPr/>
          <a:lstStyle/>
          <a:p>
            <a:pPr lvl="0" indent="0" marL="0">
              <a:spcBef>
                <a:spcPts val="3000"/>
              </a:spcBef>
              <a:buNone/>
            </a:pPr>
            <a:r>
              <a:rPr b="1"/>
              <a:t>Spark-based</a:t>
            </a:r>
          </a:p>
        </p:txBody>
      </p:sp>
      <p:pic>
        <p:nvPicPr>
          <p:cNvPr descr="https://github.com/ManuelePasini/slides-markdown/blob/master/slides/images/dt/spatiotemp_dbms/spark.png?raw=true" id="0" name="Picture 1"/>
          <p:cNvPicPr>
            <a:picLocks noGrp="1" noChangeAspect="1"/>
          </p:cNvPicPr>
          <p:nvPr/>
        </p:nvPicPr>
        <p:blipFill>
          <a:blip r:embed="rId3"/>
          <a:stretch>
            <a:fillRect/>
          </a:stretch>
        </p:blipFill>
        <p:spPr bwMode="auto">
          <a:xfrm>
            <a:off x="4648200" y="1244600"/>
            <a:ext cx="4038600" cy="2794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Spark based systems for spatial data</a:t>
            </a:r>
          </a:p>
        </p:txBody>
      </p:sp>
      <p:sp>
        <p:nvSpPr>
          <p:cNvPr id="4" name="Content Placeholder 3"/>
          <p:cNvSpPr>
            <a:spLocks noGrp="1"/>
          </p:cNvSpPr>
          <p:nvPr>
            <p:ph idx="2" sz="half"/>
          </p:nvPr>
        </p:nvSpPr>
        <p:spPr/>
        <p:txBody>
          <a:bodyPr/>
          <a:lstStyle/>
          <a:p>
            <a:pPr lvl="0"/>
            <a:r>
              <a:rPr/>
              <a:t>First five spatial data processing solutions are not fully compliant with the ISO standard and OGC specifications.</a:t>
            </a:r>
          </a:p>
          <a:p>
            <a:pPr lvl="0"/>
            <a:r>
              <a:rPr/>
              <a:t>STARK integrates spatio-temporal support to Spark RDDs</a:t>
            </a:r>
          </a:p>
          <a:p>
            <a:pPr lvl="0"/>
            <a:r>
              <a:rPr/>
              <a:t>DiStRDF is a distributed system for processing spatio-temporal RDF data; however, these last two focus on discrete data points and not trajectories.</a:t>
            </a:r>
          </a:p>
          <a:p>
            <a:pPr lvl="0"/>
            <a:r>
              <a:rPr/>
              <a:t>TrajSpark does not have any support for SQL-like queries.</a:t>
            </a:r>
          </a:p>
          <a:p>
            <a:pPr lvl="0"/>
            <a:r>
              <a:rPr/>
              <a:t>UITraMan has added an off-heap key-value store, Chronicle Map</a:t>
            </a:r>
          </a:p>
          <a:p>
            <a:pPr lvl="0"/>
            <a:r>
              <a:rPr/>
              <a:t>Among TrajSpark, DITA, and UITraMan, only TrajSpark alleviates the overhead of repartitioning the whole dataset when a new batch of dataset arrives. Thus, TrajSpark achieves near real-time trajectory processing capability. Besides, this newbatch of data is loaded as RDDs in Spark, which are immutable, and any updates on RDD create a new RDD, which is costly.</a:t>
            </a:r>
          </a:p>
          <a:p>
            <a:pPr lvl="0"/>
            <a:r>
              <a:rPr/>
              <a:t>Dragoon [93] is a hybrid system for processing both historical (offline) and streaming (online) trajectories. The offline module of Dragoon is similar to UITraMan, but Dragoon has utilized Chronicle Map in such a way that it works for both historical and streaming trajectories.</a:t>
            </a:r>
          </a:p>
          <a:p>
            <a:pPr lvl="0"/>
            <a:r>
              <a:rPr/>
              <a:t> All these systems are for processing vector spatial and spatio-temporal data. None of these systems has support for raster data except Apache Sedona. </a:t>
            </a:r>
          </a:p>
          <a:p>
            <a:pPr lvl="0"/>
            <a:r>
              <a:rPr/>
              <a:t>Beast supports both vector and raster data with multidimensional data types and partition and index structures.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Big spatio-temporal data processing infrastructures</a:t>
            </a:r>
          </a:p>
          <a:p>
            <a:pPr lvl="0" indent="0" marL="0">
              <a:spcBef>
                <a:spcPts val="3000"/>
              </a:spcBef>
              <a:buNone/>
            </a:pPr>
            <a:r>
              <a:rPr b="1"/>
              <a:t>NoSQL based</a:t>
            </a:r>
          </a:p>
        </p:txBody>
      </p:sp>
      <p:pic>
        <p:nvPicPr>
          <p:cNvPr descr="https://github.com/ManuelePasini/slides-markdown/blob/master/slides/images/dt/spatiotemp_dbms/nosql_big.png?raw=true" id="0" name="Picture 1"/>
          <p:cNvPicPr>
            <a:picLocks noGrp="1" noChangeAspect="1"/>
          </p:cNvPicPr>
          <p:nvPr/>
        </p:nvPicPr>
        <p:blipFill>
          <a:blip r:embed="rId2"/>
          <a:stretch>
            <a:fillRect/>
          </a:stretch>
        </p:blipFill>
        <p:spPr bwMode="auto">
          <a:xfrm>
            <a:off x="1295400" y="1193800"/>
            <a:ext cx="6540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Taxonmy of NoSql based big systems for spatial data</a:t>
            </a:r>
          </a:p>
        </p:txBody>
      </p:sp>
      <p:sp>
        <p:nvSpPr>
          <p:cNvPr id="3" name="Content Placeholder 2"/>
          <p:cNvSpPr>
            <a:spLocks noGrp="1"/>
          </p:cNvSpPr>
          <p:nvPr>
            <p:ph idx="1"/>
          </p:nvPr>
        </p:nvSpPr>
        <p:spPr/>
        <p:txBody>
          <a:bodyPr/>
          <a:lstStyle/>
          <a:p>
            <a:pPr lvl="0"/>
            <a:r>
              <a:rPr/>
              <a:t>GeoMesa linearizes the keyspace by transforming multi-dimensional data (location, timestamp) into 1D keys using space-filling curves.</a:t>
            </a:r>
          </a:p>
          <a:p>
            <a:pPr lvl="0"/>
            <a:r>
              <a:rPr/>
              <a:t>JUST incorporates leverages HBase, GeoMesa, and Spark. Introduces two new indexing techniques, Z2T and XZ2T and efficient compression mechanism that improves the query performance significantly.</a:t>
            </a:r>
          </a:p>
          <a:p>
            <a:pPr lvl="0"/>
            <a:r>
              <a:rPr/>
              <a:t>TrajMesa, horizontal storage schema (H-Store) is proposed. Allowing to store an entire trajectory in one-row with compression.</a:t>
            </a:r>
          </a:p>
          <a:p>
            <a:pPr lvl="0" indent="0" marL="0">
              <a:spcBef>
                <a:spcPts val="3000"/>
              </a:spcBef>
              <a:buNone/>
            </a:pPr>
            <a:r>
              <a:rPr b="1"/>
              <a:t>Recent literature</a:t>
            </a:r>
          </a:p>
          <a:p>
            <a:pPr lvl="0"/>
            <a:r>
              <a:rPr/>
              <a:t>SpaceTimeDB (commercial, (?))</a:t>
            </a:r>
          </a:p>
          <a:p>
            <a:pPr lvl="0"/>
            <a:r>
              <a:rPr/>
              <a:t>Springbok, ICDE 2024</a:t>
            </a:r>
          </a:p>
          <a:p>
            <a:pPr lvl="0"/>
            <a:r>
              <a:rPr/>
              <a:t>CUPID, Future Generation Computer Systems 2024</a:t>
            </a:r>
          </a:p>
          <a:p>
            <a:pPr lvl="0"/>
            <a:r>
              <a:rPr/>
              <a:t>TMan, ICDE 2024</a:t>
            </a:r>
          </a:p>
          <a:p>
            <a:pPr lvl="0" indent="0" marL="0">
              <a:spcBef>
                <a:spcPts val="3000"/>
              </a:spcBef>
              <a:buNone/>
            </a:pPr>
            <a:r>
              <a:rPr b="1"/>
              <a:t>Other Research Trends</a:t>
            </a:r>
          </a:p>
          <a:p>
            <a:pPr lvl="0" indent="0" marL="0">
              <a:spcBef>
                <a:spcPts val="3000"/>
              </a:spcBef>
              <a:buNone/>
            </a:pPr>
            <a:r>
              <a:rPr b="1"/>
              <a:t>ML for query optimization</a:t>
            </a:r>
          </a:p>
          <a:p>
            <a:pPr lvl="0"/>
            <a:r>
              <a:rPr/>
              <a:t>Spatial Query Optimization With Learning, VLDB 2024</a:t>
            </a:r>
          </a:p>
          <a:p>
            <a:pPr lvl="0" indent="0" marL="0">
              <a:spcBef>
                <a:spcPts val="3000"/>
              </a:spcBef>
              <a:buNone/>
            </a:pPr>
            <a:r>
              <a:rPr b="1"/>
              <a:t>Indexing</a:t>
            </a:r>
          </a:p>
          <a:p>
            <a:pPr lvl="0"/>
            <a:r>
              <a:rPr/>
              <a:t>A Time-Identified R-Tree: A Workload-Controllable Dynamic Spatio-Temporal Index Scheme for Streaming Processing, International Journal of Geo-Information 2024</a:t>
            </a:r>
          </a:p>
          <a:p>
            <a:pPr lvl="0" indent="0" marL="0">
              <a:spcBef>
                <a:spcPts val="3000"/>
              </a:spcBef>
              <a:buNone/>
            </a:pPr>
            <a:r>
              <a:rPr b="1"/>
              <a:t>A case study for Digital Twins</a:t>
            </a:r>
          </a:p>
          <a:p>
            <a:pPr lvl="0"/>
            <a:r>
              <a:rPr/>
              <a:t>Graph + TimeSeries (Apache AGE + PostgreSQL + PostGIS + Timescale)</a:t>
            </a:r>
          </a:p>
          <a:p>
            <a:pPr lvl="0"/>
            <a:r>
              <a:rPr/>
              <a:t>MobilityDB (PostgreSQL + PostGIS + trajectory data support)</a:t>
            </a:r>
          </a:p>
          <a:p>
            <a:pPr lvl="0"/>
            <a:r>
              <a:rPr/>
              <a:t>Beast</a:t>
            </a:r>
          </a:p>
          <a:p>
            <a:pPr lvl="0"/>
            <a:r>
              <a:rPr/>
              <a:t>CUPID</a:t>
            </a:r>
          </a:p>
          <a:p>
            <a:pPr lvl="0"/>
            <a:r>
              <a:rPr/>
              <a:t>Springbok</a:t>
            </a:r>
          </a:p>
          <a:p>
            <a:pPr lvl="0" indent="0" marL="0">
              <a:spcBef>
                <a:spcPts val="3000"/>
              </a:spcBef>
              <a:buNone/>
            </a:pPr>
            <a:r>
              <a:rPr b="1"/>
              <a:t>Case study 0 - Apache Age + TimescaleDB + PostGIS</a:t>
            </a:r>
          </a:p>
          <a:p>
            <a:pPr lvl="0" indent="0" marL="0">
              <a:spcBef>
                <a:spcPts val="3000"/>
              </a:spcBef>
              <a:buNone/>
            </a:pPr>
            <a:r>
              <a:rPr b="1"/>
              <a:t>Emerged considerations</a:t>
            </a:r>
          </a:p>
          <a:p>
            <a:pPr lvl="0"/>
            <a:r>
              <a:rPr/>
              <a:t>Given a FIWARE document, what’s a Property and what’s an Edge? - It’s an edge if it links to an NGSI URN</a:t>
            </a:r>
          </a:p>
          <a:p>
            <a:pPr lvl="1"/>
            <a:r>
              <a:rPr/>
              <a:t>Should the graph enforce some kind of schema? E.g. metamodel - I beleve so but dunno</a:t>
            </a:r>
          </a:p>
          <a:p>
            <a:pPr lvl="1"/>
            <a:r>
              <a:rPr/>
              <a:t>If not, Do I have to check wether a FIWARE key-value pair links to a node?</a:t>
            </a:r>
          </a:p>
          <a:p>
            <a:pPr lvl="2"/>
            <a:r>
              <a:rPr/>
              <a:t>But then, I have to check all properties, understand if its an edge or a property, remove it from the entity if it’s an edge, check if the edge destination already exists and if it does not, create it and link it to the source node-</a:t>
            </a:r>
          </a:p>
          <a:p>
            <a:pPr lvl="1"/>
            <a:r>
              <a:rPr/>
              <a:t>What about device composition? e.g. moisture grid</a:t>
            </a:r>
          </a:p>
          <a:p>
            <a:pPr lvl="0"/>
            <a:r>
              <a:rPr/>
              <a:t>What about Ids? Apache AGE uses its own custom IDs that  cannot  be disabled</a:t>
            </a:r>
          </a:p>
          <a:p>
            <a:pPr lvl="0"/>
            <a:r>
              <a:rPr/>
              <a:t> What happens when a new measurements comes by?</a:t>
            </a:r>
          </a:p>
          <a:p>
            <a:pPr lvl="1"/>
            <a:r>
              <a:rPr/>
              <a:t>I have to check if such node exists, if not, it’s a new edge, if it is</a:t>
            </a:r>
          </a:p>
          <a:p>
            <a:pPr lvl="0"/>
            <a:r>
              <a:rPr/>
              <a:t>An entity comes in: there’s already a node with such id; is it an update? Is it a measurement?</a:t>
            </a:r>
          </a:p>
          <a:p>
            <a:pPr lvl="0" indent="0" marL="0">
              <a:spcBef>
                <a:spcPts val="3000"/>
              </a:spcBef>
              <a:buNone/>
            </a:pPr>
            <a:r>
              <a:rPr b="1"/>
              <a:t>Modellazioni Measurement</a:t>
            </a:r>
          </a:p>
          <a:p>
            <a:pPr lvl="0"/>
            <a:r>
              <a:rPr/>
              <a:t>AgriRobot non è un device, come capisco se qualcosa ha dei measurement da storicizzare?</a:t>
            </a:r>
          </a:p>
          <a:p>
            <a:pPr lvl="0"/>
            <a:r>
              <a:rPr/>
              <a:t>Agri robot non storicizza le controlled property, come faccio a capire cosa devo storicizzare?</a:t>
            </a:r>
          </a:p>
          <a:p>
            <a:pPr lvl="0" indent="0" marL="0">
              <a:spcBef>
                <a:spcPts val="3000"/>
              </a:spcBef>
              <a:buNone/>
            </a:pPr>
            <a:r>
              <a:rPr b="1"/>
              <a:t>Problemi sui dati</a:t>
            </a:r>
          </a:p>
          <a:p>
            <a:pPr lvl="0"/>
            <a:r>
              <a:rPr/>
              <a:t>I dati dei pinotech hanno il dateObserved sbagliato (“Z” alla fine della data)</a:t>
            </a:r>
          </a:p>
          <a:p>
            <a:pPr lvl="0"/>
            <a:r>
              <a:rPr/>
              <a:t>Per creare un arco, devo prima avere entrambi i nodi altrimenti non funzia</a:t>
            </a:r>
          </a:p>
          <a:p>
            <a:pPr lvl="0" indent="0" marL="0">
              <a:spcBef>
                <a:spcPts val="3000"/>
              </a:spcBef>
              <a:buNone/>
            </a:pPr>
            <a:r>
              <a:rPr b="1"/>
              <a:t>Age Middleware</a:t>
            </a:r>
          </a:p>
          <a:p>
            <a:pPr lvl="0"/>
            <a:r>
              <a:rPr/>
              <a:t>Builds a connection to a Apache Age + PostGIS + Timescale DBMSs.</a:t>
            </a:r>
          </a:p>
          <a:p>
            <a:pPr lvl="0"/>
            <a:r>
              <a:rPr/>
              <a:t>Processes JSON entities following the NGSI schema.</a:t>
            </a:r>
          </a:p>
          <a:p>
            <a:pPr lvl="0" indent="0" marL="0">
              <a:spcBef>
                <a:spcPts val="3000"/>
              </a:spcBef>
              <a:buNone/>
            </a:pPr>
            <a:r>
              <a:rPr b="1"/>
              <a:t>Entity required schema</a:t>
            </a:r>
          </a:p>
          <a:p>
            <a:pPr lvl="1"/>
            <a:r>
              <a:rPr/>
              <a:t>“id”: follows the NGSI standard (urn-ngsi-[…]) and define the existence of an entity in the graph</a:t>
            </a:r>
          </a:p>
          <a:p>
            <a:pPr lvl="1"/>
            <a:r>
              <a:rPr/>
              <a:t>“type”: defines the label of the node/edge in the graph.</a:t>
            </a:r>
          </a:p>
          <a:p>
            <a:pPr lvl="0" indent="0" marL="0">
              <a:spcBef>
                <a:spcPts val="3000"/>
              </a:spcBef>
              <a:buNone/>
            </a:pPr>
            <a:r>
              <a:rPr b="1"/>
              <a:t>Entity optional schema</a:t>
            </a:r>
          </a:p>
          <a:p>
            <a:pPr lvl="1"/>
            <a:r>
              <a:rPr/>
              <a:t>“hasDevice”: defines device composition. Each value of this key needs to be a json representing an entity.</a:t>
            </a:r>
          </a:p>
          <a:p>
            <a:pPr lvl="0" indent="0" marL="0">
              <a:spcBef>
                <a:spcPts val="3000"/>
              </a:spcBef>
              <a:buNone/>
            </a:pPr>
            <a:r>
              <a:rPr b="1"/>
              <a:t>Building the graph</a:t>
            </a:r>
          </a:p>
          <a:p>
            <a:pPr lvl="0"/>
            <a:r>
              <a:rPr/>
              <a:t>Each distinct entity (unique “id”) gets mapped into the graph as a node.</a:t>
            </a:r>
          </a:p>
          <a:p>
            <a:pPr lvl="0"/>
            <a:r>
              <a:rPr/>
              <a:t>Each entity key that has an ID as a value becomes an edge with the key as the edge label.</a:t>
            </a:r>
          </a:p>
          <a:p>
            <a:pPr lvl="0"/>
            <a:r>
              <a:rPr/>
              <a:t>If an entity with the given “id” exists, update such entity in the graph</a:t>
            </a:r>
          </a:p>
          <a:p>
            <a:pPr lvl="0" indent="0" marL="0">
              <a:spcBef>
                <a:spcPts val="3000"/>
              </a:spcBef>
              <a:buNone/>
            </a:pPr>
            <a:r>
              <a:rPr b="1"/>
              <a:t>Parsing into measurement</a:t>
            </a:r>
          </a:p>
          <a:p>
            <a:pPr lvl="0" indent="0" marL="0">
              <a:buNone/>
            </a:pPr>
            <a:r>
              <a:rPr/>
              <a:t>Measurement = TimescaleTable(timestamp, device_id, controlledProperty, value, raw_value)</a:t>
            </a:r>
          </a:p>
          <a:p>
            <a:pPr lvl="0"/>
            <a:r>
              <a:rPr/>
              <a:t>A mapping can defined for each entity “type”: it’s a Python functions that extracts the measurements from a JSON entity with the Measurement table structure</a:t>
            </a:r>
          </a:p>
          <a:p>
            <a:pPr lvl="0" indent="0" marL="0">
              <a:spcBef>
                <a:spcPts val="3000"/>
              </a:spcBef>
              <a:buNone/>
            </a:pPr>
            <a:r>
              <a:rPr b="1"/>
              <a:t>Environment setup</a:t>
            </a:r>
          </a:p>
          <a:p>
            <a:pPr lvl="0" indent="0" marL="0">
              <a:buNone/>
            </a:pPr>
            <a:r>
              <a:rPr/>
              <a:t>CREATE EXTENSION IF NOT EXISTS age; CREATE EXTENSION IF NOT EXISTS postgis; LOAD ‘age’; SET search_path = ag_catalog, “$user”, public;</a:t>
            </a:r>
          </a:p>
          <a:p>
            <a:pPr lvl="0" indent="0" marL="0">
              <a:buNone/>
            </a:pPr>
            <a:r>
              <a:rPr/>
              <a:t>CREATE TABLE measurements( timestamp timestamp, device_id text, controlled_property text, location geometry, value float, raw_value text ) SELECT create_hypertable(‘measurements’, ‘timestamp’);</a:t>
            </a:r>
          </a:p>
          <a:p>
            <a:pPr lvl="0" indent="0" marL="0">
              <a:buNone/>
            </a:pPr>
            <a:r>
              <a:rPr/>
              <a:t>ALTER TABLE measurement ADD PRIMARY KEY(timestamp, device_id, controlled_property)</a:t>
            </a:r>
          </a:p>
          <a:p>
            <a:pPr lvl="0" indent="0" marL="0">
              <a:buNone/>
            </a:pPr>
            <a:r>
              <a:rPr/>
              <a:t>CREATE INDEX location_index ON measurements USING GIST (timestamp);</a:t>
            </a:r>
          </a:p>
          <a:p>
            <a:pPr lvl="0" indent="0" marL="0">
              <a:spcBef>
                <a:spcPts val="3000"/>
              </a:spcBef>
              <a:buNone/>
            </a:pPr>
            <a:r>
              <a:rPr b="1"/>
              <a:t>Problematiche</a:t>
            </a:r>
          </a:p>
          <a:p>
            <a:pPr lvl="0" indent="0" marL="0">
              <a:buNone/>
            </a:pPr>
            <a:r>
              <a:rPr/>
              <a:t>Tre cause delle problematiche: - Modellazione concettuale (e.g. no tipo di device in measurements) - Architetturale (Apache Age) - Ottimizzazione query (e.g. no tabella location ausiliaria)</a:t>
            </a:r>
          </a:p>
          <a:p>
            <a:pPr lvl="0" indent="0" marL="0">
              <a:spcBef>
                <a:spcPts val="3000"/>
              </a:spcBef>
              <a:buNone/>
            </a:pPr>
            <a:r>
              <a:rPr b="1"/>
              <a:t>Espressività</a:t>
            </a:r>
          </a:p>
          <a:p>
            <a:pPr lvl="0"/>
            <a:r>
              <a:rPr/>
              <a:t>Mancanza di un’interfaccia uniforme sul modello, devi interfacciarti e integrare due tipologie di modelli dati diversi</a:t>
            </a:r>
          </a:p>
          <a:p>
            <a:pPr lvl="0"/>
            <a:r>
              <a:rPr/>
              <a:t>No storicizzazione di ciò che non è measurement</a:t>
            </a:r>
          </a:p>
          <a:p>
            <a:pPr lvl="0" indent="0" marL="0">
              <a:spcBef>
                <a:spcPts val="3000"/>
              </a:spcBef>
              <a:buNone/>
            </a:pPr>
            <a:r>
              <a:rPr b="1"/>
              <a:t>Modellazione</a:t>
            </a:r>
          </a:p>
          <a:p>
            <a:pPr lvl="0"/>
            <a:r>
              <a:rPr/>
              <a:t>Se parti dal grafo arrivi ad un punto in cui joini sul relazionale, va fatta attenzione alla query su grafo in quanto è molto facile ritorni un insieme di valori ridondanti che fanno esplodere il tempo computazionale</a:t>
            </a:r>
          </a:p>
          <a:p>
            <a:pPr lvl="0"/>
            <a:r>
              <a:rPr/>
              <a:t>Cosa succede sul grafo se il nodo esiste già? Lo aggiorno, ma in che modo? Sovrascrivo il vecchio? Aggiungo le diff? E le diff in negativo vanno tolte? Cosa succede ai suoi archi? Se nella nuova versione non vedo un arco?</a:t>
            </a:r>
          </a:p>
          <a:p>
            <a:pPr lvl="0" indent="0" marL="0">
              <a:spcBef>
                <a:spcPts val="3000"/>
              </a:spcBef>
              <a:buNone/>
            </a:pPr>
            <a:r>
              <a:rPr b="1"/>
              <a:t>Random considerations (constantly updated)</a:t>
            </a:r>
          </a:p>
          <a:p>
            <a:pPr lvl="0" indent="0" marL="0">
              <a:spcBef>
                <a:spcPts val="3000"/>
              </a:spcBef>
              <a:buNone/>
            </a:pPr>
            <a:r>
              <a:rPr b="1"/>
              <a:t>Timescale DB</a:t>
            </a:r>
          </a:p>
          <a:p>
            <a:pPr lvl="0"/>
            <a:r>
              <a:rPr/>
              <a:t>Based on hypertables</a:t>
            </a:r>
          </a:p>
          <a:p>
            <a:pPr lvl="1"/>
            <a:r>
              <a:rPr/>
              <a:t>Logical table</a:t>
            </a:r>
          </a:p>
          <a:p>
            <a:pPr lvl="1"/>
            <a:r>
              <a:rPr/>
              <a:t>Organizes the data in chunks (of a predefined time range) based on some time/bigint column of the table</a:t>
            </a:r>
          </a:p>
          <a:p>
            <a:pPr lvl="1"/>
            <a:r>
              <a:rPr/>
              <a:t>Support for distributed hypertables</a:t>
            </a:r>
          </a:p>
          <a:p>
            <a:pPr lvl="0" indent="0" marL="0">
              <a:spcBef>
                <a:spcPts val="3000"/>
              </a:spcBef>
              <a:buNone/>
            </a:pPr>
            <a:r>
              <a:rPr b="1"/>
              <a:t>Query language</a:t>
            </a:r>
          </a:p>
          <a:p>
            <a:pPr lvl="0" indent="0" marL="0">
              <a:buNone/>
            </a:pPr>
            <a:r>
              <a:rPr/>
              <a:t>Uses standard SQL with a few more operators:</a:t>
            </a:r>
          </a:p>
          <a:p>
            <a:pPr lvl="0"/>
            <a:r>
              <a:rPr/>
              <a:t>time_bucket(‘1 hour’, column_name): same as date_trunc in postgres</a:t>
            </a:r>
          </a:p>
          <a:p>
            <a:pPr lvl="0"/>
            <a:r>
              <a:rPr>
                <a:hlinkClick r:id="rId3"/>
              </a:rPr>
              <a:t>Hyperfunctions</a:t>
            </a:r>
            <a:r>
              <a:rPr/>
              <a:t>:</a:t>
            </a:r>
          </a:p>
          <a:p>
            <a:pPr lvl="1"/>
            <a:r>
              <a:rPr/>
              <a:t>Time-weighted averages;</a:t>
            </a:r>
          </a:p>
          <a:p>
            <a:pPr lvl="1"/>
            <a:r>
              <a:rPr/>
              <a:t>Percentile approximation;</a:t>
            </a:r>
          </a:p>
        </p:txBody>
      </p:sp>
      <p:pic>
        <p:nvPicPr>
          <p:cNvPr descr="https://github.com/ManuelePasini/slides-markdown/blob/master/slides/images/dt/timescale/hypertables.png?raw=true" id="0" name="Picture 1"/>
          <p:cNvPicPr>
            <a:picLocks noGrp="1" noChangeAspect="1"/>
          </p:cNvPicPr>
          <p:nvPr/>
        </p:nvPicPr>
        <p:blipFill>
          <a:blip r:embed="rId4"/>
          <a:stretch>
            <a:fillRect/>
          </a:stretch>
        </p:blipFill>
        <p:spPr bwMode="auto">
          <a:xfrm>
            <a:off x="4025900" y="1193800"/>
            <a:ext cx="1092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Timescale Hybrid model</a:t>
            </a:r>
          </a:p>
        </p:txBody>
      </p:sp>
      <p:sp>
        <p:nvSpPr>
          <p:cNvPr id="3" name="Content Placeholder 2"/>
          <p:cNvSpPr>
            <a:spLocks noGrp="1"/>
          </p:cNvSpPr>
          <p:nvPr>
            <p:ph idx="1"/>
          </p:nvPr>
        </p:nvSpPr>
        <p:spPr/>
        <p:txBody>
          <a:bodyPr/>
          <a:lstStyle/>
          <a:p>
            <a:pPr lvl="0" indent="0" marL="0">
              <a:spcBef>
                <a:spcPts val="3000"/>
              </a:spcBef>
              <a:buNone/>
            </a:pPr>
            <a:r>
              <a:rPr b="1"/>
              <a:t>Further functionalities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Hybrid row-column oriented data model: define a retention period where data older will be stored as column-oriented data.</a:t>
            </a:r>
          </a:p>
          <a:p>
            <a:pPr lvl="0"/>
            <a:r>
              <a:rPr/>
              <a:t>Column-Oriented data can still be performed DML/DDL operations upon. Timescale Hybrid model</a:t>
            </a:r>
          </a:p>
        </p:txBody>
      </p:sp>
      <p:sp>
        <p:nvSpPr>
          <p:cNvPr id="4" name="Content Placeholder 3"/>
          <p:cNvSpPr>
            <a:spLocks noGrp="1"/>
          </p:cNvSpPr>
          <p:nvPr>
            <p:ph idx="2" sz="half"/>
          </p:nvPr>
        </p:nvSpPr>
        <p:spPr/>
        <p:txBody>
          <a:bodyPr/>
          <a:lstStyle/>
          <a:p>
            <a:pPr lvl="0" indent="0" marL="0">
              <a:spcBef>
                <a:spcPts val="3000"/>
              </a:spcBef>
              <a:buNone/>
            </a:pPr>
            <a:r>
              <a:rPr b="1"/>
              <a:t>Hybrid model optimizations:</a:t>
            </a:r>
          </a:p>
          <a:p>
            <a:pPr lvl="0"/>
            <a:r>
              <a:rPr/>
              <a:t>segmentby&lt;: partions data in a chunk based on [column1, …] Segmeny-by example</a:t>
            </a:r>
          </a:p>
          <a:p>
            <a:pPr lvl="0"/>
            <a:r>
              <a:rPr/>
              <a:t>orderby&lt;: orders data within a chunk based on time and stores metadata w.r.t min/max values in the chunk (similar to Databricks data-skipping)</a:t>
            </a:r>
          </a:p>
          <a:p>
            <a:pPr lvl="0" indent="0" marL="0">
              <a:buNone/>
            </a:pPr>
            <a:r>
              <a:rPr/>
              <a:t>Together: data is first grouped by the segmentby column, then ordered based on the orderby parameter, and finally divided into smaller, timestamp-ordered “mini-batches,” each containing up to 1,000 rows.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Further functionalities</a:t>
            </a:r>
          </a:p>
          <a:p>
            <a:pPr lvl="0" indent="0" marL="0">
              <a:spcBef>
                <a:spcPts val="3000"/>
              </a:spcBef>
              <a:buNone/>
            </a:pPr>
            <a:r>
              <a:rPr b="1"/>
              <a:t>Continuous aggregates</a:t>
            </a:r>
          </a:p>
          <a:p>
            <a:pPr lvl="0"/>
            <a:r>
              <a:rPr/>
              <a:t>Automatically (in background) maintain the results from the query.</a:t>
            </a:r>
          </a:p>
          <a:p>
            <a:pPr lvl="0"/>
            <a:r>
              <a:rPr/>
              <a:t>TRefreshed automatically in the background as new data is added, or old data is modified.</a:t>
            </a:r>
          </a:p>
        </p:txBody>
      </p:sp>
      <p:pic>
        <p:nvPicPr>
          <p:cNvPr descr="https://github.com/ManuelePasini/slides-markdown/blob/master/slides/images/dt/timescale/segmentby.png?raw=true" id="0" name="Picture 1"/>
          <p:cNvPicPr>
            <a:picLocks noGrp="1" noChangeAspect="1"/>
          </p:cNvPicPr>
          <p:nvPr/>
        </p:nvPicPr>
        <p:blipFill>
          <a:blip r:embed="rId2"/>
          <a:stretch>
            <a:fillRect/>
          </a:stretch>
        </p:blipFill>
        <p:spPr bwMode="auto">
          <a:xfrm>
            <a:off x="457200" y="1981200"/>
            <a:ext cx="8229600" cy="13081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Creating a continuous view</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by_journal.png?raw=true" id="0" name="Picture 1"/>
          <p:cNvPicPr>
            <a:picLocks noGrp="1" noChangeAspect="1"/>
          </p:cNvPicPr>
          <p:nvPr/>
        </p:nvPicPr>
        <p:blipFill>
          <a:blip r:embed="rId2"/>
          <a:stretch>
            <a:fillRect/>
          </a:stretch>
        </p:blipFill>
        <p:spPr bwMode="auto">
          <a:xfrm>
            <a:off x="762000" y="1193800"/>
            <a:ext cx="34290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DT by journal (Fei, Tao 2022)</a:t>
            </a:r>
          </a:p>
        </p:txBody>
      </p:sp>
      <p:pic>
        <p:nvPicPr>
          <p:cNvPr descr="https://github.com/ManuelePasini/slides-markdown/blob/master/slides/images/dt/goal.png?raw=true" id="0" name="Picture 1"/>
          <p:cNvPicPr>
            <a:picLocks noGrp="1" noChangeAspect="1"/>
          </p:cNvPicPr>
          <p:nvPr/>
        </p:nvPicPr>
        <p:blipFill>
          <a:blip r:embed="rId3"/>
          <a:stretch>
            <a:fillRect/>
          </a:stretch>
        </p:blipFill>
        <p:spPr bwMode="auto">
          <a:xfrm>
            <a:off x="5524500" y="1193800"/>
            <a:ext cx="2286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goal (Fei, Tao 2022)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#2</a:t>
            </a:r>
          </a:p>
        </p:txBody>
      </p:sp>
      <p:sp>
        <p:nvSpPr>
          <p:cNvPr id="3" name="Content Placeholder 2"/>
          <p:cNvSpPr>
            <a:spLocks noGrp="1"/>
          </p:cNvSpPr>
          <p:nvPr>
            <p:ph idx="1"/>
          </p:nvPr>
        </p:nvSpPr>
        <p:spPr/>
        <p:txBody>
          <a:bodyPr/>
          <a:lstStyle/>
          <a:p>
            <a:pPr lvl="0"/>
            <a:r>
              <a:rPr/>
              <a:t>Mostly manufacturing, smart cities, health domain</a:t>
            </a:r>
          </a:p>
          <a:p>
            <a:pPr lvl="0"/>
            <a:r>
              <a:rPr/>
              <a:t>Still mostly application oriented, focused on visualization (e.g. Unity3D)</a:t>
            </a:r>
          </a:p>
          <a:p>
            <a:pPr lvl="0"/>
            <a:r>
              <a:rPr/>
              <a:t>While concept of data as a core component is arising..</a:t>
            </a:r>
          </a:p>
          <a:p>
            <a:pPr lvl="0"/>
            <a:r>
              <a:rPr/>
              <a:t>… Still left unconsidered in most research papers.</a:t>
            </a:r>
          </a:p>
          <a:p>
            <a:pPr lvl="0"/>
            <a:r>
              <a:rPr/>
              <a:t>However, some standard models are emerging…</a:t>
            </a:r>
          </a:p>
          <a:p>
            <a:pPr lvl="0"/>
            <a:r>
              <a:rPr/>
              <a:t>Most cited: Fei Tao, Univ. of Beijing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5dim.png?raw=true" id="0" name="Picture 1"/>
          <p:cNvPicPr>
            <a:picLocks noGrp="1" noChangeAspect="1"/>
          </p:cNvPicPr>
          <p:nvPr/>
        </p:nvPicPr>
        <p:blipFill>
          <a:blip r:embed="rId2"/>
          <a:stretch>
            <a:fillRect/>
          </a:stretch>
        </p:blipFill>
        <p:spPr bwMode="auto">
          <a:xfrm>
            <a:off x="457200" y="1435100"/>
            <a:ext cx="4038600" cy="24130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5-Dimensional DT (Fei, Tao 2020)</a:t>
            </a:r>
          </a:p>
        </p:txBody>
      </p:sp>
      <p:pic>
        <p:nvPicPr>
          <p:cNvPr descr="https://github.com/ManuelePasini/slides-markdown/blob/master/slides/images/dt/digital_model.png?raw=true" id="0" name="Picture 1"/>
          <p:cNvPicPr>
            <a:picLocks noGrp="1" noChangeAspect="1"/>
          </p:cNvPicPr>
          <p:nvPr/>
        </p:nvPicPr>
        <p:blipFill>
          <a:blip r:embed="rId3"/>
          <a:stretch>
            <a:fillRect/>
          </a:stretch>
        </p:blipFill>
        <p:spPr bwMode="auto">
          <a:xfrm>
            <a:off x="4648200" y="1511300"/>
            <a:ext cx="4038600" cy="2247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Virtual Entity architecture (Fei, Tao, 2020)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industry</a:t>
            </a:r>
          </a:p>
        </p:txBody>
      </p:sp>
      <p:sp>
        <p:nvSpPr>
          <p:cNvPr id="3" name="Content Placeholder 2"/>
          <p:cNvSpPr>
            <a:spLocks noGrp="1"/>
          </p:cNvSpPr>
          <p:nvPr>
            <p:ph idx="1"/>
          </p:nvPr>
        </p:nvSpPr>
        <p:spPr/>
        <p:txBody>
          <a:bodyPr/>
          <a:lstStyle/>
          <a:p>
            <a:pPr lvl="0"/>
            <a:r>
              <a:rPr/>
              <a:t>Azure Digital Twins</a:t>
            </a:r>
          </a:p>
          <a:p>
            <a:pPr lvl="0"/>
            <a:r>
              <a:rPr/>
              <a:t>AWS IoT Twin Maker</a:t>
            </a:r>
          </a:p>
          <a:p>
            <a:pPr lvl="0"/>
            <a:r>
              <a:rPr/>
              <a:t>Digital Twin Consortium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Azure Digital Twins</a:t>
            </a:r>
          </a:p>
        </p:txBody>
      </p:sp>
      <p:sp>
        <p:nvSpPr>
          <p:cNvPr id="3" name="Content Placeholder 2"/>
          <p:cNvSpPr>
            <a:spLocks noGrp="1"/>
          </p:cNvSpPr>
          <p:nvPr>
            <p:ph idx="1"/>
          </p:nvPr>
        </p:nvSpPr>
        <p:spPr/>
        <p:txBody>
          <a:bodyPr/>
          <a:lstStyle/>
          <a:p>
            <a:pPr lvl="0"/>
            <a:r>
              <a:rPr/>
              <a:t>FIWARE like</a:t>
            </a:r>
          </a:p>
          <a:p>
            <a:pPr lvl="0"/>
            <a:r>
              <a:rPr/>
              <a:t>Digital Twin Definition Language (DTDL) - JSON-LD/NGSI-LDgi</a:t>
            </a:r>
          </a:p>
          <a:p>
            <a:pPr lvl="0"/>
            <a:r>
              <a:rPr/>
              <a:t>Offers interfaces to control the physical device (not supported)</a:t>
            </a:r>
          </a:p>
          <a:p>
            <a:pPr lvl="0"/>
            <a:r>
              <a:rPr/>
              <a:t>Native support for Azure Data Explorer (Relational, time-series, ingestion &amp; analytics)</a:t>
            </a:r>
          </a:p>
          <a:p>
            <a:pPr lvl="0"/>
            <a:r>
              <a:rPr/>
              <a:t>Not clear if it facilitates or provides integration with Azure big data services.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2024-11-21T16:13:53Z</dcterms:created>
  <dcterms:modified xsi:type="dcterms:W3CDTF">2024-11-21T16:13:53Z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