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5" Type="http://schemas.openxmlformats.org/officeDocument/2006/relationships/viewProps" Target="viewProps.xml" /><Relationship Id="rId34" Type="http://schemas.openxmlformats.org/officeDocument/2006/relationships/presProps" Target="presProps.xml" /><Relationship Id="rId1" Type="http://schemas.openxmlformats.org/officeDocument/2006/relationships/slideMaster" Target="slideMasters/slideMaster1.xml" /><Relationship Id="rId37" Type="http://schemas.openxmlformats.org/officeDocument/2006/relationships/tableStyles" Target="tableStyles.xml" /><Relationship Id="rId3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4" Type="http://schemas.openxmlformats.org/officeDocument/2006/relationships/hyperlink" Target="https://dl.acm.org/doi/abs/10.14778/3407790.3407791" TargetMode="External" /><Relationship Id="rId3" Type="http://schemas.openxmlformats.org/officeDocument/2006/relationships/image" Target="../media/image2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3.png" /><Relationship Id="rId2" Type="http://schemas.openxmlformats.org/officeDocument/2006/relationships/image" Target="../media/image2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6.png" /><Relationship Id="rId2" Type="http://schemas.openxmlformats.org/officeDocument/2006/relationships/image" Target="../media/image25.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8.png" /><Relationship Id="rId2" Type="http://schemas.openxmlformats.org/officeDocument/2006/relationships/image" Target="../media/image27.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p:sp>
        <p:nvSpPr>
          <p:cNvPr id="3" name="Content Placeholder 2"/>
          <p:cNvSpPr>
            <a:spLocks noGrp="1"/>
          </p:cNvSpPr>
          <p:nvPr>
            <p:ph idx="1"/>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1"/>
            <a:r>
              <a:rPr/>
              <a:t>Frequency (?)</a:t>
            </a:r>
          </a:p>
          <a:p>
            <a:pPr lvl="0"/>
            <a:r>
              <a:rPr b="1"/>
              <a:t>Workload</a:t>
            </a:r>
            <a:r>
              <a:rPr/>
              <a:t>:</a:t>
            </a:r>
          </a:p>
          <a:p>
            <a:pPr lvl="1"/>
            <a:r>
              <a:rPr/>
              <a:t>Operational</a:t>
            </a:r>
          </a:p>
          <a:p>
            <a:pPr lvl="1"/>
            <a:r>
              <a:rPr/>
              <a:t>Analytical</a:t>
            </a:r>
          </a:p>
          <a:p>
            <a:pPr lvl="0"/>
            <a:r>
              <a:rPr b="1"/>
              <a:t>Mode</a:t>
            </a:r>
            <a:r>
              <a:rPr/>
              <a:t>:</a:t>
            </a:r>
          </a:p>
          <a:p>
            <a:pPr lvl="1"/>
            <a:r>
              <a:rPr/>
              <a:t>Online (?)</a:t>
            </a:r>
          </a:p>
          <a:p>
            <a:pPr lvl="1"/>
            <a:r>
              <a:rPr/>
              <a:t>Offline (?)</a:t>
            </a:r>
          </a:p>
          <a:p>
            <a:pPr lvl="0" indent="0" marL="0">
              <a:spcBef>
                <a:spcPts val="3000"/>
              </a:spcBef>
              <a:buNone/>
            </a:pPr>
            <a:r>
              <a:rPr b="1"/>
              <a:t>From </a:t>
            </a:r>
            <a:r>
              <a:rPr b="1">
                <a:hlinkClick r:id="rId2"/>
              </a:rPr>
              <a:t>IoTAbench, ICPE 2015</a:t>
            </a:r>
          </a:p>
        </p:txBody>
      </p:sp>
      <p:pic>
        <p:nvPicPr>
          <p:cNvPr descr="https://github.com/ManuelePasini/slides-markdown/blob/master/slides/images/dt/data_model/iota_model.png?raw=true" id="0" name="Picture 1"/>
          <p:cNvPicPr>
            <a:picLocks noGrp="1" noChangeAspect="1"/>
          </p:cNvPicPr>
          <p:nvPr/>
        </p:nvPicPr>
        <p:blipFill>
          <a:blip r:embed="rId3"/>
          <a:stretch>
            <a:fillRect/>
          </a:stretch>
        </p:blipFill>
        <p:spPr bwMode="auto">
          <a:xfrm>
            <a:off x="457200" y="2336800"/>
            <a:ext cx="8229600" cy="596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IoTABench data model</a:t>
            </a:r>
          </a:p>
        </p:txBody>
      </p:sp>
      <p:sp>
        <p:nvSpPr>
          <p:cNvPr id="3" name="Content Placeholder 2"/>
          <p:cNvSpPr>
            <a:spLocks noGrp="1"/>
          </p:cNvSpPr>
          <p:nvPr>
            <p:ph idx="1"/>
          </p:nvPr>
        </p:nvSpPr>
        <p:spPr/>
        <p:txBody>
          <a:bodyPr/>
          <a:lstStyle/>
          <a:p>
            <a:pPr lvl="0"/>
            <a:r>
              <a:rPr/>
              <a:t>Total readings: counts the total number of readings (i.e., rows) for the given time period.</a:t>
            </a:r>
          </a:p>
          <a:p>
            <a:pPr lvl="0"/>
            <a:r>
              <a:rPr/>
              <a:t>Total consumption: sums the resource consumption for the given time period.</a:t>
            </a:r>
          </a:p>
          <a:p>
            <a:pPr lvl="0"/>
            <a:r>
              <a:rPr/>
              <a:t>Peak consumption: Create a sorted list of the aggregate consumption in each ten minute interval in the given time period.</a:t>
            </a:r>
          </a:p>
          <a:p>
            <a:pPr lvl="0"/>
            <a:r>
              <a:rPr/>
              <a:t>Top consumers: create a list of the distinct consumers, sorted by their total (monthly) consumption.</a:t>
            </a:r>
          </a:p>
          <a:p>
            <a:pPr lvl="0"/>
            <a:r>
              <a:rPr/>
              <a:t>Time of Usage Billing: calculate the monthly bill for each consumer based on the time of usage.</a:t>
            </a:r>
          </a:p>
          <a:p>
            <a:pPr lvl="0" indent="0" marL="0">
              <a:spcBef>
                <a:spcPts val="3000"/>
              </a:spcBef>
              <a:buNone/>
            </a:pPr>
            <a:r>
              <a:rPr b="1"/>
              <a:t>From </a:t>
            </a:r>
            <a:r>
              <a:rPr b="1">
                <a:hlinkClick r:id="rId4"/>
              </a:rPr>
              <a:t>SmartBench, VLDB 2020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p:txBody>
          </p:sp>
        </mc:Choice>
      </mc:AlternateContent>
      <p:pic>
        <p:nvPicPr>
          <p:cNvPr descr="https://github.com/ManuelePasini/slides-markdown/blob/master/slides/images/dt/data_model/smartbench_user.png?raw=true" id="0" name="Picture 1"/>
          <p:cNvPicPr>
            <a:picLocks noGrp="1" noChangeAspect="1"/>
          </p:cNvPicPr>
          <p:nvPr/>
        </p:nvPicPr>
        <p:blipFill>
          <a:blip r:embed="rId2"/>
          <a:stretch>
            <a:fillRect/>
          </a:stretch>
        </p:blipFill>
        <p:spPr bwMode="auto">
          <a:xfrm>
            <a:off x="4648200" y="1879600"/>
            <a:ext cx="4038600" cy="20320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Data architectures</a:t>
            </a:r>
          </a:p>
          <a:p>
            <a:pPr lvl="0"/>
            <a:r>
              <a:rPr/>
              <a:t>Wide-Column (?)</a:t>
            </a:r>
          </a:p>
          <a:p>
            <a:pPr lvl="0"/>
            <a:r>
              <a:rPr/>
              <a:t>Graph + Relational (PostgreSQL + PostGIS + Apache AGE)</a:t>
            </a:r>
          </a:p>
          <a:p>
            <a:pPr lvl="0"/>
            <a:r>
              <a:rPr/>
              <a:t>Graph + Time Series (GraphDB + (ClickHouse || InfluxDB))</a:t>
            </a:r>
          </a:p>
          <a:p>
            <a:pPr lvl="0"/>
            <a:r>
              <a:rPr/>
              <a:t>AeonG (?)</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 label</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a:p>
            <a:pPr lvl="0" indent="0" marL="0">
              <a:spcBef>
                <a:spcPts val="3000"/>
              </a:spcBef>
              <a:buNone/>
            </a:pPr>
            <a:r>
              <a:rPr b="1"/>
              <a:t>A Survey on Spatio-temporal Data Analytics Systems (ACM Surveys, 2022)</a:t>
            </a:r>
          </a:p>
          <a:p>
            <a:pPr lvl="0"/>
            <a:r>
              <a:rPr/>
              <a:t>Categorizes spatio-temporal dmbs in groups:</a:t>
            </a:r>
          </a:p>
          <a:p>
            <a:pPr lvl="1"/>
            <a:r>
              <a:rPr/>
              <a:t>Spatio-temporal DBMS:</a:t>
            </a:r>
          </a:p>
          <a:p>
            <a:pPr lvl="2"/>
            <a:r>
              <a:rPr/>
              <a:t>RDBMS</a:t>
            </a:r>
          </a:p>
          <a:p>
            <a:pPr lvl="2"/>
            <a:r>
              <a:rPr/>
              <a:t>No-SQL DBMS</a:t>
            </a:r>
          </a:p>
          <a:p>
            <a:pPr lvl="1"/>
            <a:r>
              <a:rPr/>
              <a:t>Big data spatio-temporal processing infrastructures</a:t>
            </a:r>
          </a:p>
          <a:p>
            <a:pPr lvl="2"/>
            <a:r>
              <a:rPr/>
              <a:t>Hadoop based infrastructures</a:t>
            </a:r>
          </a:p>
          <a:p>
            <a:pPr lvl="2"/>
            <a:r>
              <a:rPr/>
              <a:t>Spark based infrastructures</a:t>
            </a:r>
          </a:p>
          <a:p>
            <a:pPr lvl="2"/>
            <a:r>
              <a:rPr/>
              <a:t>No-SQL infrastructures</a:t>
            </a:r>
          </a:p>
          <a:p>
            <a:pPr lvl="1"/>
            <a:r>
              <a:rPr/>
              <a:t>Programming languages</a:t>
            </a:r>
          </a:p>
          <a:p>
            <a:pPr lvl="2"/>
            <a:r>
              <a:rPr/>
              <a:t>DASK</a:t>
            </a:r>
          </a:p>
          <a:p>
            <a:pPr lvl="2"/>
            <a:r>
              <a:rPr/>
              <a:t>RAPIDS</a:t>
            </a:r>
          </a:p>
          <a:p>
            <a:pPr lvl="0" indent="0" marL="0">
              <a:spcBef>
                <a:spcPts val="3000"/>
              </a:spcBef>
              <a:buNone/>
            </a:pPr>
            <a:r>
              <a:rPr b="1"/>
              <a:t>Spatial DBMS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RDBMS</a:t>
            </a:r>
          </a:p>
        </p:txBody>
      </p:sp>
      <p:pic>
        <p:nvPicPr>
          <p:cNvPr descr="https://github.com/ManuelePasini/slides-markdown/blob/master/slides/images/dt/spatiotemp_dbms/rdbms.png?raw=true" id="0" name="Picture 1"/>
          <p:cNvPicPr>
            <a:picLocks noGrp="1" noChangeAspect="1"/>
          </p:cNvPicPr>
          <p:nvPr/>
        </p:nvPicPr>
        <p:blipFill>
          <a:blip r:embed="rId2"/>
          <a:stretch>
            <a:fillRect/>
          </a:stretch>
        </p:blipFill>
        <p:spPr bwMode="auto">
          <a:xfrm>
            <a:off x="457200" y="1511300"/>
            <a:ext cx="4038600" cy="2247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RDBMS for spatio-temporal data</a:t>
            </a:r>
          </a:p>
        </p:txBody>
      </p:sp>
      <p:sp>
        <p:nvSpPr>
          <p:cNvPr id="3" name="Content Placeholder 2"/>
          <p:cNvSpPr>
            <a:spLocks noGrp="1"/>
          </p:cNvSpPr>
          <p:nvPr>
            <p:ph idx="1" sz="half"/>
          </p:nvPr>
        </p:nvSpPr>
        <p:spPr/>
        <p:txBody>
          <a:bodyPr/>
          <a:lstStyle/>
          <a:p>
            <a:pPr lvl="0"/>
            <a:r>
              <a:rPr/>
              <a:t>Due to the I/O bottleneck, lack of parallelism and scalability, the performance of these systems deteriorated with the increasing volume of data.</a:t>
            </a:r>
          </a:p>
          <a:p>
            <a:pPr lvl="0"/>
            <a:r>
              <a:rPr/>
              <a:t>PostgreSQL -&gt; PostgreXL</a:t>
            </a:r>
          </a:p>
          <a:p>
            <a:pPr lvl="0"/>
            <a:r>
              <a:rPr/>
              <a:t>MobilityDB was developed as an extension of PostgreSQL/PostGIS, providing support for storing and querying moving objects data (trajectory). This support includes spatio-temporal data types, indexing techniques, and query operations. Recently, MobilityDB emerged as a distributed system by integrating with Citus for processing massive trajectory data</a:t>
            </a:r>
          </a:p>
        </p:txBody>
      </p:sp>
      <p:sp>
        <p:nvSpPr>
          <p:cNvPr id="4" name="Content Placeholder 3"/>
          <p:cNvSpPr>
            <a:spLocks noGrp="1"/>
          </p:cNvSpPr>
          <p:nvPr>
            <p:ph idx="2" sz="half"/>
          </p:nvPr>
        </p:nvSpPr>
        <p:spPr/>
        <p:txBody>
          <a:bodyPr/>
          <a:lstStyle/>
          <a:p>
            <a:pPr lvl="0" indent="0" marL="0">
              <a:spcBef>
                <a:spcPts val="3000"/>
              </a:spcBef>
              <a:buNone/>
            </a:pPr>
            <a:r>
              <a:rPr b="1"/>
              <a:t>No-SQL DBMS</a:t>
            </a:r>
          </a:p>
        </p:txBody>
      </p:sp>
      <p:pic>
        <p:nvPicPr>
          <p:cNvPr descr="https://github.com/ManuelePasini/slides-markdown/blob/master/slides/images/dt/spatiotemp_dbms/nosql.png?raw=true" id="0" name="Picture 1"/>
          <p:cNvPicPr>
            <a:picLocks noGrp="1" noChangeAspect="1"/>
          </p:cNvPicPr>
          <p:nvPr/>
        </p:nvPicPr>
        <p:blipFill>
          <a:blip r:embed="rId3"/>
          <a:stretch>
            <a:fillRect/>
          </a:stretch>
        </p:blipFill>
        <p:spPr bwMode="auto">
          <a:xfrm>
            <a:off x="4648200" y="1765300"/>
            <a:ext cx="4038600" cy="17526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No-SQL DBMS for spatio-temporal data</a:t>
            </a:r>
          </a:p>
        </p:txBody>
      </p:sp>
      <p:sp>
        <p:nvSpPr>
          <p:cNvPr id="4" name="Content Placeholder 3"/>
          <p:cNvSpPr>
            <a:spLocks noGrp="1"/>
          </p:cNvSpPr>
          <p:nvPr>
            <p:ph idx="2" sz="half"/>
          </p:nvPr>
        </p:nvSpPr>
        <p:spPr/>
        <p:txBody>
          <a:bodyPr/>
          <a:lstStyle/>
          <a:p>
            <a:pPr lvl="0"/>
            <a:r>
              <a:rPr/>
              <a:t>Currently, the spatial support of NoSQL databases lacks available spatial operations compared to spatial RDBMSs.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Big spatio-temporal data processing infrastructures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Hadoop based</a:t>
            </a:r>
          </a:p>
        </p:txBody>
      </p:sp>
      <p:pic>
        <p:nvPicPr>
          <p:cNvPr descr="https://github.com/ManuelePasini/slides-markdown/blob/master/slides/images/dt/spatiotemp_dbms/hadoop.png?raw=true" id="0" name="Picture 1"/>
          <p:cNvPicPr>
            <a:picLocks noGrp="1" noChangeAspect="1"/>
          </p:cNvPicPr>
          <p:nvPr/>
        </p:nvPicPr>
        <p:blipFill>
          <a:blip r:embed="rId2"/>
          <a:stretch>
            <a:fillRect/>
          </a:stretch>
        </p:blipFill>
        <p:spPr bwMode="auto">
          <a:xfrm>
            <a:off x="457200" y="1778000"/>
            <a:ext cx="4038600" cy="17018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Hadoop based systems for spatial data</a:t>
            </a:r>
          </a:p>
        </p:txBody>
      </p:sp>
      <p:sp>
        <p:nvSpPr>
          <p:cNvPr id="4" name="Content Placeholder 3"/>
          <p:cNvSpPr>
            <a:spLocks noGrp="1"/>
          </p:cNvSpPr>
          <p:nvPr>
            <p:ph idx="2" sz="half"/>
          </p:nvPr>
        </p:nvSpPr>
        <p:spPr/>
        <p:txBody>
          <a:bodyPr/>
          <a:lstStyle/>
          <a:p>
            <a:pPr lvl="0" indent="0" marL="0">
              <a:spcBef>
                <a:spcPts val="3000"/>
              </a:spcBef>
              <a:buNone/>
            </a:pPr>
            <a:r>
              <a:rPr b="1"/>
              <a:t>Spark-based</a:t>
            </a:r>
          </a:p>
        </p:txBody>
      </p:sp>
      <p:pic>
        <p:nvPicPr>
          <p:cNvPr descr="https://github.com/ManuelePasini/slides-markdown/blob/master/slides/images/dt/spatiotemp_dbms/spark.png?raw=true" id="0" name="Picture 1"/>
          <p:cNvPicPr>
            <a:picLocks noGrp="1" noChangeAspect="1"/>
          </p:cNvPicPr>
          <p:nvPr/>
        </p:nvPicPr>
        <p:blipFill>
          <a:blip r:embed="rId3"/>
          <a:stretch>
            <a:fillRect/>
          </a:stretch>
        </p:blipFill>
        <p:spPr bwMode="auto">
          <a:xfrm>
            <a:off x="4648200" y="1244600"/>
            <a:ext cx="4038600" cy="2794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Spark based systems for spatial data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2024-10-15T12:29:19Z</dcterms:created>
  <dcterms:modified xsi:type="dcterms:W3CDTF">2024-10-15T12:29:19Z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