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bmp" ContentType="image/bmp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bmp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sv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0"/>
                <a:r>
                  <a:rPr/>
                  <a:t>Knowing </a:t>
                </a:r>
                <a:r>
                  <a:rPr i="1"/>
                  <a:t>which types</a:t>
                </a:r>
                <a:r>
                  <a:rPr/>
                  <a:t> of repositories/processes compose the processes is </a:t>
                </a:r>
                <a:r>
                  <a:rPr b="1"/>
                  <a:t>enough to return a blueprint</a:t>
                </a:r>
                <a:r>
                  <a:rPr/>
                  <a:t>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platform;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contain heterogeneous data types.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images.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graphs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 of all matching services, only some of them must be selected:</a:t>
            </a:r>
          </a:p>
          <a:p>
            <a:pPr lvl="0" indent="-342900" marL="342900">
              <a:buAutoNum type="arabicPeriod"/>
            </a:pPr>
            <a:r>
              <a:rPr/>
              <a:t>The amount of </a:t>
            </a:r>
            <a:r>
              <a:rPr i="1"/>
              <a:t>selected services is minimized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 i="1"/>
              <a:t>Coverage</a:t>
            </a:r>
            <a:r>
              <a:rPr/>
              <a:t>: all processes/repositories in the DFD must be covered.</a:t>
            </a:r>
          </a:p>
          <a:p>
            <a:pPr lvl="0" indent="-342900" marL="342900">
              <a:buAutoNum type="arabicPeriod"/>
            </a:pPr>
            <a:r>
              <a:rPr i="1"/>
              <a:t>Dependency</a:t>
            </a:r>
            <a:r>
              <a:rPr/>
              <a:t>: if a service is selected, all its required services must be selected too.</a:t>
            </a:r>
          </a:p>
          <a:p>
            <a:pPr lvl="0" indent="-342900" marL="342900">
              <a:buAutoNum type="arabicPeriod"/>
            </a:pPr>
            <a:r>
              <a:rPr i="1"/>
              <a:t>Compatibility</a:t>
            </a:r>
            <a:r>
              <a:rPr/>
              <a:t>: a service can be selected only if it is compatible with the services selected for the adjacent nodes in the DFD.</a:t>
            </a:r>
          </a:p>
          <a:p>
            <a:pPr lvl="0" indent="-342900" marL="342900">
              <a:buAutoNum type="arabicPeriod"/>
            </a:pPr>
            <a:r>
              <a:rPr i="1"/>
              <a:t>Preference</a:t>
            </a:r>
            <a:r>
              <a:rPr/>
              <a:t>: preferred services should have more chances to be selected.</a:t>
            </a:r>
          </a:p>
          <a:p>
            <a:pPr lvl="0" indent="0" marL="0">
              <a:buNone/>
            </a:pPr>
            <a:r>
              <a:rPr/>
              <a:t>This is a </a:t>
            </a:r>
            <a:r>
              <a:rPr i="1"/>
              <a:t>facility location optimization</a:t>
            </a:r>
            <a:r>
              <a:rPr/>
              <a:t> linear programming problem (available on </a:t>
            </a:r>
            <a:r>
              <a:rPr>
                <a:hlinkClick r:id="rId2"/>
              </a:rPr>
              <a:t>Github</a:t>
            </a:r>
            <a:r>
              <a:rPr/>
              <a:t> w/ Python + CPlex library).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as well as support additional constraints.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required.</a:t>
            </a:r>
          </a:p>
          <a:p>
            <a:pPr lvl="0"/>
            <a:r>
              <a:rPr i="1"/>
              <a:t>Graphs formalization</a:t>
            </a:r>
            <a:r>
              <a:rPr/>
              <a:t>: the definition both graphs relies on manual work, more automated techniques should be explored.</a:t>
            </a:r>
          </a:p>
          <a:p>
            <a:pPr lvl="0"/>
            <a:r>
              <a:rPr i="1"/>
              <a:t>Metadata integration</a:t>
            </a:r>
            <a:r>
              <a:rPr/>
              <a:t>: the design should also recommend services helping in the management of the platform itself.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Cloud Data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 a </a:t>
            </a:r>
            <a:r>
              <a:rPr i="1"/>
              <a:t>centralized</a:t>
            </a:r>
            <a:r>
              <a:rPr/>
              <a:t> infrastructre composed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  <a:p>
            <a:pPr lvl="0" indent="0" marL="0">
              <a:buNone/>
            </a:pPr>
            <a:r>
              <a:rPr/>
              <a:t>Cloud DP are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</p:txBody>
      </p:sp>
      <p:pic>
        <p:nvPicPr>
          <p:cNvPr descr="https://github.com/ManuelePasini/slides-markdown/blob/4893698e949da4ee45c95087b170c011a4b9f687/slides/images/aws_services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0800" y="1193800"/>
            <a:ext cx="6515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analytics nowadays mostly rely on cloud infrastructures.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CSPs categorize their services in relation to the role they play in an analytical data pipeline…</a:t>
            </a:r>
          </a:p>
          <a:p>
            <a:pPr lvl="1"/>
            <a:r>
              <a:rPr/>
              <a:t>… So data pipelines might serve as pivotal points in the design of data platforms!</a:t>
            </a:r>
          </a:p>
          <a:p>
            <a:pPr lvl="1"/>
            <a:r>
              <a:rPr/>
              <a:t>But even for experienced data pipeline designers, this is a non trivial task…</a:t>
            </a:r>
          </a:p>
        </p:txBody>
      </p:sp>
      <p:pic>
        <p:nvPicPr>
          <p:cNvPr descr="https://raw.githubusercontent.com/ManuelePasini/slides-markdown/master/slides/images/cloud_platform.bm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CSPs offer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;</a:t>
            </a:r>
          </a:p>
          <a:p>
            <a:pPr lvl="0"/>
            <a:r>
              <a:rPr i="1"/>
              <a:t>Evolution</a:t>
            </a:r>
            <a:r>
              <a:rPr/>
              <a:t> of cloud ecosystems is fast;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  <a:p>
            <a:pPr lvl="0" indent="0" marL="0">
              <a:buNone/>
            </a:pPr>
            <a:r>
              <a:rPr/>
              <a:t>As if it was not hard enough…</a:t>
            </a:r>
          </a:p>
          <a:p>
            <a:pPr lvl="0"/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vertical knowledge on the design of data pipelines…</a:t>
            </a:r>
          </a:p>
          <a:p>
            <a:pPr lvl="1"/>
            <a:r>
              <a:rPr/>
              <a:t>… And also deep knowledge of CSPs’ ecosystems.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not address their deployment!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</p:txBody>
      </p:sp>
      <p:pic>
        <p:nvPicPr>
          <p:cNvPr descr="https://w4bo.github.io/DOLAP-2024-DataPlat/img/overview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characterizing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/>
                <a:r>
                  <a:rPr/>
                  <a:t>Nodes are engines from the service ecosystem and can be labelled as </a:t>
                </a:r>
                <a:r>
                  <a:rPr i="1"/>
                  <a:t>preferred</a:t>
                </a:r>
                <a:r>
                  <a:rPr/>
                  <a:t>.</a:t>
                </a:r>
              </a:p>
              <a:p>
                <a:pPr lvl="1"/>
                <a:r>
                  <a:rPr/>
                  <a:t>Each node is characterized with a </a:t>
                </a:r>
                <a:r>
                  <a:rPr i="1"/>
                  <a:t>set of properties</a:t>
                </a:r>
                <a:r>
                  <a:rPr/>
                  <a:t> from the previously determined taxonomy.</a:t>
                </a:r>
              </a:p>
              <a:p>
                <a:pPr lvl="0"/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1"/>
                <a:r>
                  <a:rPr i="1"/>
                  <a:t>Requires</a:t>
                </a:r>
                <a:r>
                  <a:rPr/>
                  <a:t>: a service mandatorily relies on another;</a:t>
                </a:r>
              </a:p>
              <a:p>
                <a:pPr lvl="1"/>
                <a:r>
                  <a:rPr i="1"/>
                  <a:t>IsCompatible</a:t>
                </a:r>
                <a:r>
                  <a:rPr/>
                  <a:t>: a service natively interfaces with another.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</a:p>
              <a:p>
                <a:pPr lvl="0"/>
                <a:r>
                  <a:rPr sz="2000" i="1"/>
                  <a:t>IsCompatible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SageMaker</a:t>
                </a:r>
                <a:r>
                  <a:rPr sz="2000"/>
                  <a:t> natively R/W from/to </a:t>
                </a:r>
                <a:r>
                  <a:rPr sz="2000">
                    <a:latin typeface="Courier"/>
                  </a:rPr>
                  <a:t>Redshift</a:t>
                </a:r>
                <a:r>
                  <a:rPr sz="2000"/>
                  <a:t>;</a:t>
                </a:r>
              </a:p>
              <a:p>
                <a:pPr lvl="0"/>
                <a:r>
                  <a:rPr sz="2000" i="1"/>
                  <a:t>Requires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requires </a:t>
                </a:r>
                <a:r>
                  <a:rPr sz="2000">
                    <a:latin typeface="Courier"/>
                  </a:rPr>
                  <a:t>EC2</a:t>
                </a:r>
                <a:r>
                  <a:rPr sz="2000"/>
                  <a:t> since it is deployed on it.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</m:e>
                      </m:mr>
                      <m:m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</m:mr>
                    </m:m>
                  </m:oMath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2024-11-11T13:43:09Z</dcterms:created>
  <dcterms:modified xsi:type="dcterms:W3CDTF">2024-11-11T13:43:09Z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