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vs" ContentType="text/plain; charset=utf-8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4" Type="http://schemas.openxmlformats.org/officeDocument/2006/relationships/viewProps" Target="viewProps.xml" /><Relationship Id="rId13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6" Type="http://schemas.openxmlformats.org/officeDocument/2006/relationships/tableStyles" Target="tableStyles.xml" /><Relationship Id="rId15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doi.org/10.1016/J.ESWA.2023.122055" TargetMode="Externa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image" Target="../media/image1.vs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Title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Subtitle</a:t>
            </a:r>
            <a:br/>
            <a:br/>
            <a:r>
              <a:rPr/>
              <a:t>John Doe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2023-12-04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Some other slides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>
              <a:buNone/>
            </a:pPr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a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b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 b="1">
                <a:solidFill>
                  <a:srgbClr val="007020"/>
                </a:solidFill>
                <a:latin typeface="Courier"/>
              </a:rPr>
              <a:t>let</a:t>
            </a:r>
            <a:r>
              <a:rPr>
                <a:latin typeface="Courier"/>
              </a:rPr>
              <a:t> c </a:t>
            </a:r>
            <a:r>
              <a:rPr>
                <a:solidFill>
                  <a:srgbClr val="666666"/>
                </a:solidFill>
                <a:latin typeface="Courier"/>
              </a:rPr>
              <a:t>=</a:t>
            </a:r>
            <a:r>
              <a:rPr>
                <a:latin typeface="Courier"/>
              </a:rPr>
              <a:t> x </a:t>
            </a:r>
            <a:r>
              <a:rPr b="1">
                <a:solidFill>
                  <a:srgbClr val="007020"/>
                </a:solidFill>
                <a:latin typeface="Courier"/>
              </a:rPr>
              <a:t>=&gt;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1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40A070"/>
                </a:solidFill>
                <a:latin typeface="Courier"/>
              </a:rPr>
              <a:t>2</a:t>
            </a:r>
            <a:r>
              <a:rPr>
                <a:latin typeface="Courier"/>
              </a:rPr>
              <a:t> </a:t>
            </a:r>
            <a:r>
              <a:rPr>
                <a:solidFill>
                  <a:srgbClr val="666666"/>
                </a:solidFill>
                <a:latin typeface="Courier"/>
              </a:rPr>
              <a:t>+</a:t>
            </a:r>
            <a:r>
              <a:rPr>
                <a:latin typeface="Courier"/>
              </a:rPr>
              <a:t> x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  <a:br/>
            <a:r>
              <a:rPr>
                <a:solidFill>
                  <a:srgbClr val="06287E"/>
                </a:solidFill>
                <a:latin typeface="Courier"/>
              </a:rPr>
              <a:t>c</a:t>
            </a:r>
            <a:r>
              <a:rPr>
                <a:latin typeface="Courier"/>
              </a:rPr>
              <a:t>(</a:t>
            </a:r>
            <a:r>
              <a:rPr>
                <a:solidFill>
                  <a:srgbClr val="40A070"/>
                </a:solidFill>
                <a:latin typeface="Courier"/>
              </a:rPr>
              <a:t>3</a:t>
            </a:r>
            <a:r>
              <a:rPr>
                <a:latin typeface="Courier"/>
              </a:rPr>
              <a:t>)</a:t>
            </a:r>
            <a:r>
              <a:rPr>
                <a:solidFill>
                  <a:srgbClr val="666666"/>
                </a:solidFill>
                <a:latin typeface="Courier"/>
              </a:rPr>
              <a:t>;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Francia, Matteo, Enrico Gallinucci, and Matteo Golfarelli. 2024. “Colossal Trajectory Mining: A Unifying Approach to Mine Behavioral Mobility Patterns.” </a:t>
            </a:r>
            <a:r>
              <a:rPr i="1"/>
              <a:t>Expert Syst. Appl.</a:t>
            </a:r>
            <a:r>
              <a:rPr/>
              <a:t> 238 (Part E): 122055. </a:t>
            </a:r>
            <a:r>
              <a:rPr>
                <a:hlinkClick r:id="rId2"/>
              </a:rPr>
              <a:t>https://doi.org/10.1016/J.ESWA.2023.122055</a:t>
            </a:r>
            <a:r>
              <a:rPr/>
              <a:t>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Left column (Francia, Gallinucci, and Golfarelli 2024)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Right column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This is some latex</a:t>
                </a:r>
              </a:p>
              <a:p>
                <a:pPr lvl="0"/>
                <a14:m>
                  <m:oMath xmlns:m="http://schemas.openxmlformats.org/officeDocument/2006/math">
                    <m:r>
                      <m:t>A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</a:p>
              <a:p>
                <a:pPr lvl="0"/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A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</m:rPr>
                        <m:t>{</m:t>
                      </m:r>
                      <m:r>
                        <m:t>0</m:t>
                      </m:r>
                      <m:r>
                        <m:rPr>
                          <m:sty m:val="p"/>
                        </m:rPr>
                        <m:t>,</m:t>
                      </m:r>
                      <m:r>
                        <m:t>1</m:t>
                      </m:r>
                      <m:r>
                        <m:rPr>
                          <m:sty m:val="p"/>
                        </m:rPr>
                        <m:t>}</m:t>
                      </m:r>
                    </m:oMath>
                  </m:oMathPara>
                </a14:m>
              </a:p>
            </p:txBody>
          </p:sp>
        </mc:Choice>
      </mc:AlternateContent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This is embedded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Main slide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Hi from embedded document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Bbb</a:t>
            </a:r>
          </a:p>
        </p:txBody>
      </p:sp>
      <p:pic>
        <p:nvPicPr>
          <p:cNvPr descr="https://github.com/w4bo/img-dump/assets/18005592/edb97112-e9bb-45f8-8f2c-3121ebd80b7d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immagine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Section</a:t>
            </a:r>
          </a:p>
          <a:p>
            <a:pPr lvl="0" indent="0" marL="0">
              <a:buNone/>
            </a:pPr>
            <a:r>
              <a:rPr/>
              <a:t>Xxx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Ccc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subsection</a:t>
            </a:r>
          </a:p>
          <a:p>
            <a:pPr lvl="0" indent="0" marL="0">
              <a:buNone/>
            </a:pPr>
            <a:r>
              <a:rPr/>
              <a:t>Yyy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subsubsection</a:t>
            </a:r>
          </a:p>
          <a:p>
            <a:pPr lvl="0" indent="0" marL="0">
              <a:buNone/>
            </a:pPr>
            <a:r>
              <a:rPr/>
              <a:t>Ddd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subsubsubsection</a:t>
            </a:r>
          </a:p>
          <a:p>
            <a:pPr lvl="0" indent="0" marL="0">
              <a:buNone/>
            </a:pPr>
            <a:r>
              <a:rPr/>
              <a:t>Eee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Title</dc:title>
  <dc:creator>John Doe</dc:creator>
  <cp:keywords/>
  <dcterms:created xsi:type="dcterms:W3CDTF">2025-01-08T09:57:20Z</dcterms:created>
  <dcterms:modified xsi:type="dcterms:W3CDTF">2025-01-08T09:57:20Z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>prova.bib</vt:lpwstr>
  </property>
  <property fmtid="{D5CDD505-2E9C-101B-9397-08002B2CF9AE}" pid="5" name="by-author">
    <vt:lpwstr/>
  </property>
  <property fmtid="{D5CDD505-2E9C-101B-9397-08002B2CF9AE}" pid="6" name="date">
    <vt:lpwstr>2023-12-04</vt:lpwstr>
  </property>
  <property fmtid="{D5CDD505-2E9C-101B-9397-08002B2CF9AE}" pid="7" name="header-includes">
    <vt:lpwstr/>
  </property>
  <property fmtid="{D5CDD505-2E9C-101B-9397-08002B2CF9AE}" pid="8" name="include-after">
    <vt:lpwstr/>
  </property>
  <property fmtid="{D5CDD505-2E9C-101B-9397-08002B2CF9AE}" pid="9" name="include-before">
    <vt:lpwstr/>
  </property>
  <property fmtid="{D5CDD505-2E9C-101B-9397-08002B2CF9AE}" pid="10" name="labels">
    <vt:lpwstr/>
  </property>
  <property fmtid="{D5CDD505-2E9C-101B-9397-08002B2CF9AE}" pid="11" name="subtitle">
    <vt:lpwstr>Subtitle</vt:lpwstr>
  </property>
  <property fmtid="{D5CDD505-2E9C-101B-9397-08002B2CF9AE}" pid="12" name="toc-title">
    <vt:lpwstr>Table of contents</vt:lpwstr>
  </property>
</Properties>
</file>