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extensions/" TargetMode="External"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docs.timescale.com/api/latest/hyperfunctions/" TargetMode="External" /><Relationship Id="rId3" Type="http://schemas.openxmlformats.org/officeDocument/2006/relationships/image" Target="../media/image31.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3.png" /><Relationship Id="rId2" Type="http://schemas.openxmlformats.org/officeDocument/2006/relationships/image" Target="../media/image3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hlinkClick r:id="rId3"/>
              </a:rPr>
              <a:t>Timescale DB</a:t>
            </a:r>
          </a:p>
          <a:p>
            <a:pPr lvl="0"/>
            <a:r>
              <a:rPr/>
              <a:t>Based on hypertables:</a:t>
            </a:r>
          </a:p>
          <a:p>
            <a:pPr lvl="1"/>
            <a:r>
              <a:rPr/>
              <a:t>Logical table</a:t>
            </a:r>
          </a:p>
          <a:p>
            <a:pPr lvl="1"/>
            <a:r>
              <a:rPr/>
              <a:t>Organizes the data in chunks (of a predefined time range) based on some time/bigint column of the table</a:t>
            </a:r>
          </a:p>
          <a:p>
            <a:pPr lvl="1"/>
            <a:r>
              <a:rPr/>
              <a:t>Support for distributed hypertables</a:t>
            </a:r>
          </a:p>
          <a:p>
            <a:pPr lvl="1"/>
            <a:r>
              <a:rPr/>
              <a:t>Supports a large set of PostgreSQL extensions (e.g. PostGIS, PostGIS_Raster)</a:t>
            </a:r>
          </a:p>
          <a:p>
            <a:pPr lvl="0" indent="0" marL="0">
              <a:spcBef>
                <a:spcPts val="3000"/>
              </a:spcBef>
              <a:buNone/>
            </a:pPr>
            <a:r>
              <a:rPr b="1"/>
              <a:t>Query language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Uses standard SQL with a more operators/functions:</a:t>
            </a:r>
          </a:p>
          <a:p>
            <a:pPr lvl="1"/>
            <a:r>
              <a:rPr/>
              <a:t>time_bucket(‘1 hour’, column_name): same as date_trunc in PostgreSQL</a:t>
            </a:r>
          </a:p>
          <a:p>
            <a:pPr lvl="1"/>
            <a:r>
              <a:rPr>
                <a:hlinkClick r:id="rId2"/>
              </a:rPr>
              <a:t>Hyperfunctions</a:t>
            </a:r>
            <a:r>
              <a:rPr/>
              <a:t>:</a:t>
            </a:r>
          </a:p>
          <a:p>
            <a:pPr lvl="2"/>
            <a:r>
              <a:rPr/>
              <a:t>Time-weighted averages;</a:t>
            </a:r>
          </a:p>
          <a:p>
            <a:pPr lvl="2"/>
            <a:r>
              <a:rPr/>
              <a:t>Percentile approximation;</a:t>
            </a:r>
          </a:p>
        </p:txBody>
      </p:sp>
      <p:pic>
        <p:nvPicPr>
          <p:cNvPr descr="https://github.com/ManuelePasini/slides-markdown/blob/master/slides/images/dt/timescale/hyperfunctions.png?raw=true" id="0" name="Picture 1"/>
          <p:cNvPicPr>
            <a:picLocks noGrp="1" noChangeAspect="1"/>
          </p:cNvPicPr>
          <p:nvPr/>
        </p:nvPicPr>
        <p:blipFill>
          <a:blip r:embed="rId3"/>
          <a:stretch>
            <a:fillRect/>
          </a:stretch>
        </p:blipFill>
        <p:spPr bwMode="auto">
          <a:xfrm>
            <a:off x="6121400" y="1193800"/>
            <a:ext cx="10922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Hyperfunctions list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1"/>
            <a:r>
              <a:rPr/>
              <a:t>Column-Oriented data can still be performed DML/DDL operations upon.</a:t>
            </a:r>
          </a:p>
        </p:txBody>
      </p:sp>
      <p:pic>
        <p:nvPicPr>
          <p:cNvPr descr="https://github.com/ManuelePasini/slides-markdown/blob/master/slides/images/dt/timescale/hybrid_model.png?raw=true" id="0" name="Picture 1"/>
          <p:cNvPicPr>
            <a:picLocks noGrp="1" noChangeAspect="1"/>
          </p:cNvPicPr>
          <p:nvPr/>
        </p:nvPicPr>
        <p:blipFill>
          <a:blip r:embed="rId2"/>
          <a:stretch>
            <a:fillRect/>
          </a:stretch>
        </p:blipFill>
        <p:spPr bwMode="auto">
          <a:xfrm>
            <a:off x="457200" y="1409700"/>
            <a:ext cx="4038600" cy="2451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Timescale hybrid model</a:t>
            </a:r>
          </a:p>
        </p:txBody>
      </p:sp>
      <p:sp>
        <p:nvSpPr>
          <p:cNvPr id="4" name="Content Placeholder 3"/>
          <p:cNvSpPr>
            <a:spLocks noGrp="1"/>
          </p:cNvSpPr>
          <p:nvPr>
            <p:ph idx="2" sz="half"/>
          </p:nvPr>
        </p:nvSpPr>
        <p:spPr/>
        <p:txBody>
          <a:bodyPr/>
          <a:lstStyle/>
          <a:p>
            <a:pPr lvl="0" indent="0" marL="0">
              <a:spcBef>
                <a:spcPts val="3000"/>
              </a:spcBef>
              <a:buNone/>
            </a:pPr>
            <a:r>
              <a:rPr b="1"/>
              <a:t>Hybrid model optimizations</a:t>
            </a:r>
          </a:p>
          <a:p>
            <a:pPr lvl="0"/>
            <a:r>
              <a:rPr/>
              <a:t>segmentby: partion data inside chunk on [column1, …]</a:t>
            </a:r>
          </a:p>
        </p:txBody>
      </p:sp>
      <p:pic>
        <p:nvPicPr>
          <p:cNvPr descr="https://github.com/ManuelePasini/slides-markdown/blob/master/slides/images/dt/timescale/segmentby.png?raw=true" id="0" name="Picture 1"/>
          <p:cNvPicPr>
            <a:picLocks noGrp="1" noChangeAspect="1"/>
          </p:cNvPicPr>
          <p:nvPr/>
        </p:nvPicPr>
        <p:blipFill>
          <a:blip r:embed="rId3"/>
          <a:stretch>
            <a:fillRect/>
          </a:stretch>
        </p:blipFill>
        <p:spPr bwMode="auto">
          <a:xfrm>
            <a:off x="4648200" y="2311400"/>
            <a:ext cx="4038600" cy="63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Segmeny-by example</a:t>
            </a:r>
          </a:p>
        </p:txBody>
      </p:sp>
      <p:sp>
        <p:nvSpPr>
          <p:cNvPr id="4" name="Content Placeholder 3"/>
          <p:cNvSpPr>
            <a:spLocks noGrp="1"/>
          </p:cNvSpPr>
          <p:nvPr>
            <p:ph idx="2" sz="half"/>
          </p:nvPr>
        </p:nvSpPr>
        <p:spPr/>
        <p:txBody>
          <a:bodyPr/>
          <a:lstStyle/>
          <a:p>
            <a:pPr lvl="0"/>
            <a:r>
              <a:rPr/>
              <a:t>orderby: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 .2</a:t>
            </a:r>
          </a:p>
          <a:p>
            <a:pPr lvl="0" indent="0" marL="0">
              <a:spcBef>
                <a:spcPts val="3000"/>
              </a:spcBef>
              <a:buNone/>
            </a:pPr>
            <a:r>
              <a:rPr b="1"/>
              <a:t>Continuous aggregates</a:t>
            </a:r>
          </a:p>
          <a:p>
            <a:pPr lvl="0"/>
            <a:r>
              <a:rPr/>
              <a:t>Automatically (in background) maintain the results from the query.</a:t>
            </a:r>
          </a:p>
          <a:p>
            <a:pPr lvl="0"/>
            <a:r>
              <a:rPr/>
              <a:t>Refreshed automatically in the background as new data is added, or old data is modified.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2024-11-22T07:35:32Z</dcterms:created>
  <dcterms:modified xsi:type="dcterms:W3CDTF">2024-11-22T07:35:32Z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