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Graph + LLM state of the art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Aligner</a:t>
            </a:r>
          </a:p>
          <a:p>
            <a:pPr lvl="0"/>
            <a:r>
              <a:rPr/>
              <a:t>Two components: LLM for text encoding and GNN for structure encoding. They iteratively interact with each other. According to how they interact:</a:t>
            </a:r>
          </a:p>
          <a:p>
            <a:pPr lvl="1"/>
            <a:r>
              <a:rPr/>
              <a:t> LLM-GNN Prediction Alignment : Iteratively train LLM with graph text data, train GNN with graph structure data. LLM generates labels for nodes from the text perspective and serve them as pseudo-labels for GNN training; GNN generates labels for nodes from the structure perspective and serve them as pseudo-labels for LLM training.</a:t>
            </a:r>
          </a:p>
          <a:p>
            <a:pPr lvl="1"/>
            <a:r>
              <a:rPr/>
              <a:t> LLM-GNN Latent Space Alignment : connecting text encoding (LLM) and structure encoding (GNN) with cross-modality contrastive learning. The integration between the two models happens in the latent space, similar text encoding and structure encoding will be close in the latent space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Heterogeneous semantic relations: the semantic relationships between data units can be multiplex. Different relations have different distributions and a single semantic alignment will fail to capture the comprehensively. Risks of flatting the semantics of data</a:t>
            </a:r>
          </a:p>
          <a:p>
            <a:pPr lvl="1"/>
            <a:r>
              <a:rPr/>
              <a:t>Low efficient knowledge distillation: it’s promising, but costly. Potential solution is to distill the model into a smaller LM or even an MLP</a:t>
            </a:r>
          </a:p>
        </p:txBody>
      </p:sp>
      <p:pic>
        <p:nvPicPr>
          <p:cNvPr descr="https://github.com/ManuelePasini/slides-markdown/blob/master/slides/images/graphllm/llmaligne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981200"/>
            <a:ext cx="4038600" cy="129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Aligner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Moro Takeouts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RAG only if the question lies beyond the typical training data, if the knowledge we’re asking is not embedded in parameters, otherwise performances might get worse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Text-Paired graphs - LLM as Aligner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Surveys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Unifying Large Language Models and Knowledge Graphs: A Roadmap - TKDE, 2023</a:t>
            </a:r>
          </a:p>
          <a:p>
            <a:pPr lvl="0"/>
            <a:r>
              <a:rPr/>
              <a:t>A survey on augmenting knowledge graphs (KGs) with large language models (LLMs): models, evaluation metrics, benchmarks, and challenges - Discover artificial intelligence, 2024</a:t>
            </a:r>
          </a:p>
          <a:p>
            <a:pPr lvl="0"/>
            <a:r>
              <a:rPr/>
              <a:t>Graph Retrieval-Augmented Generation for Large Language Models: A Survey - Conference on AI, Science, Engineering, and Technology (AIxSET), 2024</a:t>
            </a:r>
          </a:p>
          <a:p>
            <a:pPr lvl="0"/>
            <a:r>
              <a:rPr/>
              <a:t>A Survey of Large Language Models for Graphs - KDD, 2024</a:t>
            </a:r>
          </a:p>
          <a:p>
            <a:pPr lvl="0"/>
            <a:r>
              <a:rPr/>
              <a:t>Research Trends for the Interplay between Large Language Models and Knowledge Graphs - PVLD, 2024</a:t>
            </a:r>
          </a:p>
          <a:p>
            <a:pPr lvl="0"/>
            <a:r>
              <a:rPr/>
              <a:t>Large Language Models on Graphs: A Comprehensive Survey - TKDE, 2024</a:t>
            </a:r>
          </a:p>
          <a:p>
            <a:pPr lvl="0"/>
            <a:r>
              <a:rPr/>
              <a:t>Think-on-Graph: Deep and Responsible Reasoning of Large Language Model on Knowledge Graph - ICLR, 2024</a:t>
            </a:r>
          </a:p>
          <a:p>
            <a:pPr lvl="0"/>
            <a:r>
              <a:rPr/>
              <a:t>A survey of large language models for data challenges in graphs - Expert systems with Applications, 2025</a:t>
            </a:r>
          </a:p>
          <a:p>
            <a:pPr lvl="0"/>
            <a:r>
              <a:rPr/>
              <a:t>Bring Your Own Knowledge: A Survey of Methods for LLM Knowledge Expansion - ??, 2025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Three types of graphs</a:t>
            </a:r>
            <a:r>
              <a:rPr/>
              <a:t>:</a:t>
            </a:r>
          </a:p>
          <a:p>
            <a:pPr lvl="1"/>
            <a:r>
              <a:rPr/>
              <a:t>Pure Graphs without Textual Information</a:t>
            </a:r>
          </a:p>
          <a:p>
            <a:pPr lvl="1"/>
            <a:r>
              <a:rPr/>
              <a:t>Text-Attributed Graphs: nodes or edges are associated with semantically rich text information</a:t>
            </a:r>
          </a:p>
          <a:p>
            <a:pPr lvl="1"/>
            <a:r>
              <a:rPr/>
              <a:t>Text-Paired Graphs: have textual descriptions defined for the entire graph structure.</a:t>
            </a:r>
          </a:p>
          <a:p>
            <a:pPr lvl="0"/>
            <a:r>
              <a:rPr b="1"/>
              <a:t>HOW TO Input graph into LLM</a:t>
            </a:r>
            <a:r>
              <a:rPr/>
              <a:t>:</a:t>
            </a:r>
          </a:p>
          <a:p>
            <a:pPr lvl="1"/>
            <a:r>
              <a:rPr/>
              <a:t>Plainly verbailizing graph: Verbalizing the graph structure in natural language (e.g., describe edges and adjacency lists)</a:t>
            </a:r>
          </a:p>
          <a:p>
            <a:pPr lvl="1"/>
            <a:r>
              <a:rPr/>
              <a:t>Paraphrasing graph: paraphrase the graph structure into more natural or concise sentences.</a:t>
            </a:r>
          </a:p>
          <a:p>
            <a:pPr lvl="2" indent="0">
              <a:buNone/>
            </a:pPr>
            <a:r>
              <a:rPr>
                <a:latin typeface="Courier"/>
              </a:rPr>
              <a:t>[125] find that
by prompting LLMs to generate a format explanation of the raw graph inputs for itself (Format-Explanation) or to pretend to play a role in a natural task (Role Prompting), the performance on some problems can be improved but not systematically.
[130] explores the effect of grounding the pure graph in a real-world scenario, such as social networks, friendship graphs, or co-authorship graphs. In such graphs, nodes are described as people, and edges are relationships between people.</a:t>
            </a:r>
          </a:p>
          <a:p>
            <a:pPr lvl="1"/>
            <a:r>
              <a:rPr/>
              <a:t> Encoding Graphs Into Implicit Feature Sequences : Usually train a graph encoder to encode the graph structure into a sequence of features and fine-tuning the LLMs to adapt to the new input format.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Pure graphs</a:t>
            </a:r>
          </a:p>
          <a:p>
            <a:pPr lvl="0"/>
            <a:r>
              <a:rPr/>
              <a:t>Direct answering: just provide me an answer.</a:t>
            </a:r>
          </a:p>
          <a:p>
            <a:pPr lvl="1"/>
            <a:r>
              <a:rPr/>
              <a:t>On verbalized/paragraphed graphs…</a:t>
            </a:r>
          </a:p>
          <a:p>
            <a:pPr lvl="2"/>
            <a:r>
              <a:rPr/>
              <a:t>LLMs can answer easy questions (e.g., connectivity, neighbor identification, graph size counting) but fail to answer more complex questions (e.g., cycle detection and Hamiltonian pathfinding).</a:t>
            </a:r>
          </a:p>
          <a:p>
            <a:pPr lvl="1"/>
            <a:r>
              <a:rPr/>
              <a:t>On encoded graphs…</a:t>
            </a:r>
          </a:p>
          <a:p>
            <a:pPr lvl="2"/>
            <a:r>
              <a:rPr/>
              <a:t>Drastic performance improvement on problems including substructure counting, maximum triplet sum, shortest path, and bipartite matching.</a:t>
            </a:r>
          </a:p>
          <a:p>
            <a:pPr lvl="0"/>
            <a:r>
              <a:rPr/>
              <a:t>Heuristic Reasoning: Perform a series of intermediate reasoning steps that might heuristically lead to the correct answer</a:t>
            </a:r>
          </a:p>
          <a:p>
            <a:pPr lvl="1"/>
            <a:r>
              <a:rPr/>
              <a:t>Reasoning step-by-step: Chain of Thouhg (CoT) like, improves performances on simpler problems (e.g., cycle detection, shortest-path) but fails on complex problems(e.g, hamiltonian PF, topological sorting).</a:t>
            </a:r>
          </a:p>
          <a:p>
            <a:pPr lvl="1"/>
            <a:r>
              <a:rPr/>
              <a:t>Retrieving subgraphs as evidence: when not all graph is relevant to the task, LLM retrieve the subgraphs as evidence first and then perform reasoning on it.</a:t>
            </a:r>
          </a:p>
          <a:p>
            <a:pPr lvl="2"/>
            <a:r>
              <a:rPr/>
              <a:t>Build-a-Graph: reconstruct the relevant graph structures and then perform reasoning on them. This</a:t>
            </a:r>
          </a:p>
          <a:p>
            <a:pPr lvl="2"/>
            <a:r>
              <a:rPr/>
              <a:t>Context-Summarization: summarize the key nodes, edges, or sub-graphs and perform reasoning.</a:t>
            </a:r>
          </a:p>
          <a:p>
            <a:pPr lvl="1"/>
            <a:r>
              <a:rPr/>
              <a:t>Searching on Graphs: e.g., DFS, BFS.</a:t>
            </a:r>
          </a:p>
          <a:p>
            <a:pPr lvl="2"/>
            <a:r>
              <a:rPr/>
              <a:t>At each step LLM decides if answer the question or explore one node through an edge (good for scaling in graph size)</a:t>
            </a:r>
          </a:p>
          <a:p>
            <a:pPr lvl="0"/>
            <a:r>
              <a:rPr/>
              <a:t>Algorithmic Reasoning: prompts the LLMs to recall the algorithms that are relevant to the questions and then perform reasoning step by step according to the algorithms. bad results</a:t>
            </a:r>
          </a:p>
          <a:p>
            <a:pPr lvl="0"/>
            <a:r>
              <a:rPr b="1"/>
              <a:t>Overall, no consensus on how to represent graphs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</a:t>
            </a:r>
          </a:p>
          <a:p>
            <a:pPr lvl="0"/>
            <a:r>
              <a:rPr/>
              <a:t> LLM as Predictor : LLM as the main model architecture to capture both the text information and graph structure information, depending on how structure information in graphs is injected:</a:t>
            </a:r>
          </a:p>
          <a:p>
            <a:pPr lvl="0"/>
            <a:r>
              <a:rPr/>
              <a:t> LLM as Encoder : LLMs extract textual features to serve as initial node feature vectors for GNNs, which then generate node/edge representations and make predictions</a:t>
            </a:r>
          </a:p>
          <a:p>
            <a:pPr lvl="0"/>
            <a:r>
              <a:rPr/>
              <a:t> LLM as Aligner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Predictor</a:t>
            </a:r>
          </a:p>
          <a:p>
            <a:pPr lvl="0"/>
            <a:r>
              <a:rPr/>
              <a:t> Graph as Sequence : The ego-graphs associated with nodes/edges are serialized into a sequence, depending on how it gets serialized:</a:t>
            </a:r>
          </a:p>
          <a:p>
            <a:pPr lvl="1"/>
            <a:r>
              <a:rPr/>
              <a:t> Rule-based methods </a:t>
            </a:r>
          </a:p>
          <a:p>
            <a:pPr lvl="1"/>
            <a:r>
              <a:rPr/>
              <a:t> GNN-based methods: graph encoder models (i.e., GNN) to ego-graph associated with nodes into token representations which are concatenated with the text information</a:t>
            </a:r>
          </a:p>
          <a:p>
            <a:pPr lvl="0"/>
            <a:r>
              <a:rPr/>
              <a:t> Graph-Empowered LLMs : modify the architecture of Transformersb to encode text and graph structure simultaneously.</a:t>
            </a:r>
          </a:p>
          <a:p>
            <a:pPr lvl="0"/>
            <a:r>
              <a:rPr/>
              <a:t> Graph-AwareLLM finetuning methods :adopt vanilla language mode and finetune them with structure signals on the graph. </a:t>
            </a:r>
            <a:r>
              <a:rPr b="1"/>
              <a:t>tons of methods on this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 Graph as Code Sequence : GraphsASequence are rule-or GNN-based. Another way is to obtain a structure-aware sequence that can capture structures (e.g., graph XML or JSON) and utilize code LLMs.</a:t>
            </a:r>
          </a:p>
          <a:p>
            <a:pPr lvl="1"/>
            <a:r>
              <a:rPr/>
              <a:t> More powerful Graph-Empowered LLms</a:t>
            </a:r>
          </a:p>
        </p:txBody>
      </p:sp>
      <p:pic>
        <p:nvPicPr>
          <p:cNvPr descr="https://github.com/ManuelePasini/slides-markdown/blob/master/slides/images/graphllm/graphpredicto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260600"/>
            <a:ext cx="4038600" cy="74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encoder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Encoder</a:t>
            </a:r>
          </a:p>
          <a:p>
            <a:pPr lvl="0"/>
            <a:r>
              <a:rPr/>
              <a:t>LLMs extract textual features to serve as initial node feature vectors for GNNs, which then generate node/edge representations and make predictions</a:t>
            </a:r>
          </a:p>
          <a:p>
            <a:pPr lvl="0"/>
            <a:r>
              <a:rPr/>
              <a:t>Goals:</a:t>
            </a:r>
          </a:p>
          <a:p>
            <a:pPr lvl="1"/>
            <a:r>
              <a:rPr/>
              <a:t> Optimization : of the GNN output</a:t>
            </a:r>
          </a:p>
          <a:p>
            <a:pPr lvl="1"/>
            <a:r>
              <a:rPr/>
              <a:t> Data Augmentation: LLMs generate additional text data for theLLM-GNNcascaded architecture.</a:t>
            </a:r>
          </a:p>
          <a:p>
            <a:pPr lvl="1"/>
            <a:r>
              <a:rPr/>
              <a:t> Knowledge Distillation : Train a GNN+LLM, but using it is costly because of GNN. So we train a “teacher” GNN+LLM model and save embeddings/output, and then a student LLM model leverage those in order to avoid inference costs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LLM is just used for encoding, but not to generate anything</a:t>
            </a:r>
          </a:p>
          <a:p>
            <a:pPr lvl="1"/>
            <a:r>
              <a:rPr/>
              <a:t>Low efficient knowledge distillation: it’s promising, but costly. Potential solution is to distill the model into a smaller LM or even an MLP</a:t>
            </a:r>
          </a:p>
        </p:txBody>
      </p:sp>
      <p:pic>
        <p:nvPicPr>
          <p:cNvPr descr="https://github.com/ManuelePasini/slides-markdown/blob/master/slides/images/graphllm/llmencode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095500"/>
            <a:ext cx="4038600" cy="106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encoder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2025-09-30T10:11:27Z</dcterms:created>
  <dcterms:modified xsi:type="dcterms:W3CDTF">2025-09-30T10:11:27Z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