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Default Extension="svg" ContentType="image/svg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6" Type="http://schemas.openxmlformats.org/officeDocument/2006/relationships/viewProps" Target="viewProps.xml" /><Relationship Id="rId15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8" Type="http://schemas.openxmlformats.org/officeDocument/2006/relationships/tableStyles" Target="tableStyles.xml" /><Relationship Id="rId17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3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8.svg" /><Relationship Id="rId2" Type="http://schemas.openxmlformats.org/officeDocument/2006/relationships/image" Target="../media/image7.png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3" Type="http://schemas.openxmlformats.org/officeDocument/2006/relationships/hyperlink" Target="https://vldb.org/2026/" TargetMode="External" /><Relationship Id="rId2" Type="http://schemas.openxmlformats.org/officeDocument/2006/relationships/image" Target="../media/image9.svg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1.png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Relationship Id="rId2" Type="http://schemas.openxmlformats.org/officeDocument/2006/relationships/hyperlink" Target="https://agritechcenter.it/it/" TargetMode="External" /><Relationship Id="rId3" Type="http://schemas.openxmlformats.org/officeDocument/2006/relationships/hyperlink" Target="https://big.csr.unibo.it/projects/smarter/" TargetMode="External" /><Relationship Id="rId4" Type="http://schemas.openxmlformats.org/officeDocument/2006/relationships/hyperlink" Target="https://www.sciencedirect.com/journal/computers-and-electronics-in-agriculture" TargetMode="Externa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5.png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hyperlink" Target="https://www.fiware.org/" TargetMode="External" /><Relationship Id="rId2" Type="http://schemas.openxmlformats.org/officeDocument/2006/relationships/image" Target="../media/image6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/>
          <a:lstStyle/>
          <a:p>
            <a:pPr lvl="0" indent="0" marL="0">
              <a:buNone/>
            </a:pPr>
            <a:r>
              <a:rPr/>
              <a:t>Architectures and Methods for Digital Twin Platforms</a:t>
            </a:r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From application-oriented to domain-oriented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b="1"/>
              <a:t>Research Question 1.</a:t>
            </a:r>
            <a:r>
              <a:rPr/>
              <a:t>: Can we move from application-level DT platforms to domain-level platforms?</a:t>
            </a:r>
          </a:p>
          <a:p>
            <a:pPr lvl="0" indent="0" marL="0">
              <a:buNone/>
            </a:pPr>
            <a:r>
              <a:rPr/>
              <a:t>Takeaway: a DT can be represented as a data pipeline that collects, processes, and exploits data.</a:t>
            </a:r>
          </a:p>
          <a:p>
            <a:pPr lvl="0"/>
            <a:r>
              <a:rPr b="1"/>
              <a:t>Research question 2.</a:t>
            </a:r>
            <a:r>
              <a:rPr/>
              <a:t>: given a data pipeline, can we identify the set of data platform services required to support it?</a:t>
            </a:r>
          </a:p>
          <a:p>
            <a:pPr lvl="0" indent="0" marL="0">
              <a:buNone/>
            </a:pPr>
            <a:r>
              <a:rPr/>
              <a:t>References:</a:t>
            </a:r>
          </a:p>
          <a:p>
            <a:pPr lvl="0" indent="0" marL="0">
              <a:buNone/>
            </a:pPr>
            <a:r>
              <a:rPr/>
              <a:t>Matteo Francia, Matteo Golfarelli, Manuele Pasini — Towards a Process-Driven Design of Data Platforms. In DOLAP, pp. 28–35, 2024.</a:t>
            </a:r>
          </a:p>
          <a:p>
            <a:pPr lvl="0" indent="0" marL="0">
              <a:buNone/>
            </a:pPr>
            <a:r>
              <a:rPr/>
              <a:t>Matteo Francia, Matteo Golfarelli, Manuele Pasini — Process-Driven Design of Cloud Data Platforms. Information Systems Journal, Manuscript No. INFOSYS-D-24-00444.</a:t>
            </a:r>
          </a:p>
          <a:p>
            <a:pPr lvl="0"/>
            <a:r>
              <a:rPr/>
              <a:t>But an issue emerged: pipelines of different DTs entail different data models &amp; storage systems, yet they share some of the same recurrent requirements….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Modelling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DT data involve highly interconnected entitieS (e.g., a fruit tree and the IoT network describing it), suggesting the use of graph data layout for efficient storage and querying…</a:t>
            </a:r>
          </a:p>
          <a:p>
            <a:pPr lvl="1"/>
            <a:r>
              <a:rPr/>
              <a:t>… yet, they struggle with such volume of data</a:t>
            </a:r>
          </a:p>
          <a:p>
            <a:pPr lvl="0"/>
            <a:r>
              <a:rPr/>
              <a:t>Time-Series storage systems efficiently manage large volumes of temporal data…</a:t>
            </a:r>
          </a:p>
          <a:p>
            <a:pPr lvl="1"/>
            <a:r>
              <a:rPr/>
              <a:t>… but fall short in capturing the complex inter-entity dynamics.</a:t>
            </a:r>
          </a:p>
          <a:p>
            <a:pPr lvl="0"/>
            <a:r>
              <a:rPr/>
              <a:t>Even the Data Platform Design methodology suggested different architectures tailored to each DT…</a:t>
            </a:r>
          </a:p>
          <a:p>
            <a:pPr lvl="0"/>
            <a:r>
              <a:rPr/>
              <a:t>Yet, no multi-store solution has yet achieved broad adoption in the literature.</a:t>
            </a:r>
          </a:p>
          <a:p>
            <a:pPr lvl="0"/>
            <a:r>
              <a:rPr b="1"/>
              <a:t>What about an hybrid data structure?</a:t>
            </a:r>
          </a:p>
        </p:txBody>
      </p:sp>
      <p:pic>
        <p:nvPicPr>
          <p:cNvPr descr="https://github.com/ManuelePasini/slides-markdown/blob/master/slides/images/phd2ndyear/agrigraph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99000" y="1193800"/>
            <a:ext cx="39243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 representation of Precision Irrigation DT</a:t>
            </a:r>
          </a:p>
        </p:txBody>
      </p:sp>
      <p:pic>
        <p:nvPicPr>
          <p:cNvPr descr="https://raw.githubusercontent.com/ManuelePasini/slides-markdown/refs/heads/master/slides/images/phd2ndyear/agrits.sv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2019300"/>
            <a:ext cx="4038600" cy="1231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Time-Series representation of Precision Irrigation DT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An Hybryd data structure enabling Digital Twin Data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Combining the strength of Graph and Time-Series data layouts with a novel, hybrid data structure.</a:t>
            </a:r>
          </a:p>
        </p:txBody>
      </p:sp>
      <p:pic>
        <p:nvPicPr>
          <p:cNvPr descr="https://raw.githubusercontent.com/ManuelePasini/slides-markdown/refs/heads/master/slides/images/ioanninaSlides/dt_graph.sv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2413000" y="1193800"/>
            <a:ext cx="4318000" cy="2882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8229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Graph+TimeSeries Hybrid data model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 representative query workload has been designed, capturing the core of Digital Twin applications by integrating IoT, Time-Series, and Graph queries.</a:t>
            </a:r>
          </a:p>
          <a:p>
            <a:pPr lvl="0"/>
            <a:r>
              <a:rPr/>
              <a:t>The data structure has been implemented in Kotlin and benchmarked against state-of-the-art techniques, showing promising performance gains.</a:t>
            </a:r>
          </a:p>
          <a:p>
            <a:pPr lvl="0"/>
            <a:r>
              <a:rPr/>
              <a:t>The paper is curently under writing and to be submitted to </a:t>
            </a:r>
            <a:r>
              <a:rPr>
                <a:hlinkClick r:id="rId3"/>
              </a:rPr>
              <a:t>VLDB 2026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Other activities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Tutoring</a:t>
            </a:r>
          </a:p>
          <a:p>
            <a:pPr lvl="0"/>
            <a:r>
              <a:rPr/>
              <a:t>95631 - MACHINE LEARNING AND DATA MINING - 6 cfu (a.a. 23/24)</a:t>
            </a:r>
          </a:p>
          <a:p>
            <a:pPr lvl="0"/>
            <a:r>
              <a:rPr/>
              <a:t>95631 - MACHINE LEARNING AND DATA MINING - 6 cfu (a.a. 24/25)</a:t>
            </a:r>
          </a:p>
          <a:p>
            <a:pPr lvl="0"/>
            <a:r>
              <a:rPr/>
              <a:t>95631 - MACHINE LEARNING AND DATA MINING - 6 cfu (a.a. 25/26)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Summer schools</a:t>
            </a:r>
          </a:p>
          <a:p>
            <a:pPr lvl="0"/>
            <a:r>
              <a:rPr/>
              <a:t>6th ACM Europe Summer School on Data Science, Ioannina (Greece)</a:t>
            </a:r>
          </a:p>
          <a:p>
            <a:pPr lvl="1"/>
            <a:r>
              <a:rPr/>
              <a:t>Graph foundatons and Graph Data Science</a:t>
            </a:r>
          </a:p>
          <a:p>
            <a:pPr lvl="1"/>
            <a:r>
              <a:rPr/>
              <a:t>IoT Edge Computing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Conferences</a:t>
            </a:r>
          </a:p>
          <a:p>
            <a:pPr lvl="0"/>
            <a:r>
              <a:rPr/>
              <a:t>EDBT/ICDT 2024 Joint Conference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spcBef>
                <a:spcPts val="3000"/>
              </a:spcBef>
              <a:buNone/>
            </a:pPr>
            <a:r>
              <a:rPr b="1"/>
              <a:t>External activities</a:t>
            </a:r>
          </a:p>
          <a:p>
            <a:pPr lvl="0"/>
            <a:r>
              <a:rPr/>
              <a:t>Teaching Relational Database, 30 hrs, ITS Olivetti (2023/2024)</a:t>
            </a:r>
          </a:p>
          <a:p>
            <a:pPr lvl="0"/>
            <a:r>
              <a:rPr/>
              <a:t>Teaching NoSQL Database, 30 hrs, ITS Olivetti (2024/2025)</a:t>
            </a:r>
          </a:p>
          <a:p>
            <a:pPr lvl="0"/>
            <a:r>
              <a:rPr/>
              <a:t>Teaching NoSQL Database, 30 hrs, ITS Olivetti (2025/2026)</a:t>
            </a:r>
          </a:p>
          <a:p>
            <a:pPr lvl="0"/>
            <a:r>
              <a:rPr/>
              <a:t>Consultancy on Digitalization in Precision Agriculture, iFarming s.r.l.</a:t>
            </a:r>
          </a:p>
          <a:p>
            <a:pPr lvl="0" indent="0" marL="0">
              <a:spcBef>
                <a:spcPts val="3000"/>
              </a:spcBef>
              <a:buNone/>
            </a:pPr>
            <a:r>
              <a:rPr b="1"/>
              <a:t>Bachelor Thesis advisor</a:t>
            </a:r>
          </a:p>
          <a:p>
            <a:pPr lvl="0"/>
            <a:r>
              <a:rPr/>
              <a:t>Denis Nikaj (Progettazione e prototipazione di un’applicazione web per l’irrigazione di precisione), March 2024.</a:t>
            </a:r>
          </a:p>
          <a:p>
            <a:pPr lvl="0"/>
            <a:r>
              <a:rPr/>
              <a:t>Davide Speziali (Progettazione e realizzazione di un simulatore per l’irrigazione di precisione), December 2024.</a:t>
            </a:r>
          </a:p>
          <a:p>
            <a:pPr lvl="0"/>
            <a:r>
              <a:rPr/>
              <a:t>Federico Capponi (Progettazione e prototipazione di un sistema di irrigazione di precisione), July 2025.</a:t>
            </a:r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Differences between digital shadow, digital model, Digital Twin (DT)</a:t>
            </a:r>
          </a:p>
          <a:p>
            <a:pPr lvl="0"/>
            <a:r>
              <a:rPr/>
              <a:t>Still a buzzword, but enclosing on a definition…</a:t>
            </a:r>
          </a:p>
          <a:p>
            <a:pPr lvl="0"/>
            <a:r>
              <a:rPr/>
              <a:t>4 components: phyisical model, virtual model, communication services and the data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twin_model_shadow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511300"/>
            <a:ext cx="4038600" cy="22352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Differences between twins</a:t>
            </a:r>
          </a:p>
        </p:txBody>
      </p:sp>
      <p:pic>
        <p:nvPicPr>
          <p:cNvPr descr="https://github.com/ManuelePasini/slides-markdown/blob/master/slides/images/dt/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422400"/>
            <a:ext cx="4038600" cy="24384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DT components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Introduction to Digital Twins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The role of data as a core component of Digital Twins is increasingly recognized…</a:t>
            </a:r>
          </a:p>
          <a:p>
            <a:pPr lvl="0"/>
            <a:r>
              <a:rPr/>
              <a:t>… yet it is often overlooked in research contributions.</a:t>
            </a:r>
          </a:p>
          <a:p>
            <a:pPr lvl="0"/>
            <a:r>
              <a:rPr/>
              <a:t>Some reference models are emerging (e.g., Fei Tao, Univ. of Beijing).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dt/5di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35100"/>
            <a:ext cx="4038600" cy="24130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5-Dimensional DT (Fei, Tao 2020)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However…</a:t>
            </a:r>
          </a:p>
          <a:p>
            <a:pPr lvl="1"/>
            <a:r>
              <a:rPr/>
              <a:t>Each solution develops its own data model and storage system;</a:t>
            </a:r>
          </a:p>
          <a:p>
            <a:pPr lvl="1"/>
            <a:r>
              <a:rPr/>
              <a:t>No interoperability between DTs, even when relying on the same data;</a:t>
            </a:r>
          </a:p>
          <a:p>
            <a:pPr lvl="1"/>
            <a:r>
              <a:rPr/>
              <a:t>Capabilities of DTs are thus limited;</a:t>
            </a:r>
          </a:p>
          <a:p>
            <a:pPr lvl="1"/>
            <a:r>
              <a:rPr b="1"/>
              <a:t>A standardization effort is required to foster integration.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Digital Twin for Precision Agriculture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Five year ongoing project (within PNRR - </a:t>
            </a:r>
            <a:r>
              <a:rPr>
                <a:hlinkClick r:id="rId2"/>
              </a:rPr>
              <a:t>Agritech</a:t>
            </a:r>
            <a:r>
              <a:rPr/>
              <a:t> Spoke 9) on precision irrigation of fruit orchards</a:t>
            </a:r>
          </a:p>
          <a:p>
            <a:pPr lvl="0"/>
            <a:r>
              <a:rPr/>
              <a:t>Demo available at </a:t>
            </a:r>
            <a:r>
              <a:rPr>
                <a:hlinkClick r:id="rId3"/>
              </a:rPr>
              <a:t>this link</a:t>
            </a:r>
          </a:p>
          <a:p>
            <a:pPr lvl="0"/>
            <a:r>
              <a:rPr/>
              <a:t>Paper submitted to </a:t>
            </a:r>
            <a:r>
              <a:rPr>
                <a:hlinkClick r:id="rId4"/>
              </a:rPr>
              <a:t>Computer and Electronics in Agriculture</a:t>
            </a:r>
            <a:r>
              <a:rPr/>
              <a:t> (September 2025).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dt_agro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701800"/>
            <a:ext cx="4038600" cy="18796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Soil moisture distribution within a monitored plant</a:t>
            </a:r>
          </a:p>
        </p:txBody>
      </p:sp>
      <p:pic>
        <p:nvPicPr>
          <p:cNvPr descr="https://github.com/ManuelePasini/slides-markdown/blob/master/slides/images/phd2ndyear/action_agro_dt.png?raw=true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4648200" y="1270000"/>
            <a:ext cx="4038600" cy="2730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648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Example of controlling action to the physical entity - applying irrigation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Data Platform fostering collaboration between DTs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Within Agritech - Spoke 3, a data platform fostering integration across research projects has been developed.</a:t>
            </a:r>
          </a:p>
          <a:p>
            <a:pPr lvl="0"/>
            <a:r>
              <a:rPr/>
              <a:t>When defining integration policies and standards, several recurrent data requirements were identified:</a:t>
            </a:r>
          </a:p>
          <a:p>
            <a:pPr lvl="1"/>
            <a:r>
              <a:rPr/>
              <a:t>Heterogeneous data: from structured to unstructured (including images).</a:t>
            </a:r>
          </a:p>
          <a:p>
            <a:pPr lvl="1"/>
            <a:r>
              <a:rPr/>
              <a:t>Interconnected data: capturing physical entities together with the IoT networks describing them.</a:t>
            </a:r>
          </a:p>
          <a:p>
            <a:pPr lvl="1"/>
            <a:r>
              <a:rPr/>
              <a:t>Temporal aspects: datasets often evolve as time series.</a:t>
            </a:r>
          </a:p>
          <a:p>
            <a:pPr lvl="1"/>
            <a:r>
              <a:rPr/>
              <a:t>Spatial aspects: data are often geo-referenced.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descr="https://github.com/ManuelePasini/slides-markdown/blob/master/slides/images/phd2ndyear/agriplatform.png?raw=true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57200" y="1460500"/>
            <a:ext cx="4038600" cy="2349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sp>
        <p:nvSpPr>
          <p:cNvPr id="1" name="TextBox 3"/>
          <p:cNvSpPr txBox="1"/>
          <p:nvPr/>
        </p:nvSpPr>
        <p:spPr>
          <a:xfrm>
            <a:off x="457200" y="4076700"/>
            <a:ext cx="4038600" cy="508000"/>
          </a:xfrm>
          <a:prstGeom prst="rect">
            <a:avLst/>
          </a:prstGeom>
          <a:noFill/>
        </p:spPr>
        <p:txBody>
          <a:bodyPr/>
          <a:lstStyle/>
          <a:p>
            <a:pPr lvl="0" indent="0" marL="0" algn="ctr">
              <a:buNone/>
            </a:pPr>
            <a:r>
              <a:rPr/>
              <a:t>Excerpt of the Agricolture Data Platform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/>
            <a:r>
              <a:rPr/>
              <a:t>General purpose: supporting heterogeneous data through heterogeneous storage systems;</a:t>
            </a:r>
          </a:p>
          <a:p>
            <a:pPr lvl="0"/>
            <a:r>
              <a:rPr/>
              <a:t>Interoperable: Interoperable: integration and sharing via common data models (e.g., </a:t>
            </a:r>
            <a:r>
              <a:rPr>
                <a:hlinkClick r:id="rId3"/>
              </a:rPr>
              <a:t>FIWARE</a:t>
            </a:r>
            <a:r>
              <a:rPr/>
              <a:t>);</a:t>
            </a:r>
          </a:p>
          <a:p>
            <a:pPr lvl="0"/>
            <a:r>
              <a:rPr b="1"/>
              <a:t>Ongoing work</a:t>
            </a:r>
            <a:r>
              <a:rPr/>
              <a:t>: supporting and sharing data processes (e.g., donwload ESA images) and applications.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2025-10-02T13:48:02Z</dcterms:created>
  <dcterms:modified xsi:type="dcterms:W3CDTF">2025-10-02T13:48:02Z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