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ig.csr.unibo.it/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svg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11.sv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espri.com/it-IT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svg" /><Relationship Id="rId2" Type="http://schemas.openxmlformats.org/officeDocument/2006/relationships/image" Target="../media/image6.sv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Manuele Pasini</a:t>
            </a:r>
            <a:r>
              <a:rPr/>
              <a:t>, Student ID: 0001129119</a:t>
            </a:r>
          </a:p>
          <a:p>
            <a:pPr lvl="1"/>
            <a:r>
              <a:rPr>
                <a:hlinkClick r:id="rId2"/>
              </a:rPr>
              <a:t>Business Intelligence Group</a:t>
            </a:r>
          </a:p>
          <a:p>
            <a:pPr lvl="1"/>
            <a:r>
              <a:rPr/>
              <a:t>Supervisor: Prof. Matteo Golfarelli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Digital Twins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Four key components: physical model, virtual model, data, and communication services.</a:t>
            </a:r>
          </a:p>
          <a:p>
            <a:pPr lvl="0"/>
            <a:r>
              <a:rPr/>
              <a:t>Mostly standalone, application-oriented systems with limited or none interoperability, in both data and processes.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aspects</a:t>
            </a:r>
          </a:p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Interoperable: integration and sharing via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Ongoing work</a:t>
            </a:r>
            <a:r>
              <a:rPr/>
              <a:t>: supporting and sharing data processes (e.g., donwload ESA images) and applications.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Modelling Digital Twin Data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DT data involve highly interconnected entities (e.g., a fruit tree and the IoT network describing it), suggesting the use of graph data layout for efficient storage and querying…</a:t>
            </a:r>
          </a:p>
          <a:p>
            <a:pPr lvl="1"/>
            <a:r>
              <a:rPr/>
              <a:t>… yet, they struggle with such volume of data</a:t>
            </a:r>
          </a:p>
          <a:p>
            <a:pPr lvl="0"/>
            <a:r>
              <a:rPr/>
              <a:t>Time-Series storage systems efficiently manage large volumes of temporal data…</a:t>
            </a:r>
          </a:p>
          <a:p>
            <a:pPr lvl="1"/>
            <a:r>
              <a:rPr/>
              <a:t>… but fall short in capturing the complex inter-entity dynamics.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  <p:pic>
        <p:nvPicPr>
          <p:cNvPr descr="https://github.com/ManuelePasini/slides-markdown/blob/master/slides/images/phd2ndyear/agrigrap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0" y="1193800"/>
            <a:ext cx="3924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representation of Precision Irrigation DT</a:t>
            </a:r>
          </a:p>
        </p:txBody>
      </p:sp>
      <p:pic>
        <p:nvPicPr>
          <p:cNvPr descr="https://raw.githubusercontent.com/ManuelePasini/slides-markdown/refs/heads/master/slides/images/phd2ndyear/agrits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019300"/>
            <a:ext cx="40386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Time-Series representation of Precision Irrigation DT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 Hybryd data structure enabling Digital Twin Data</a:t>
            </a:r>
          </a:p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Future Work</a:t>
            </a:r>
          </a:p>
          <a:p>
            <a:pPr lvl="0"/>
            <a:r>
              <a:rPr/>
              <a:t>Efficient querying: The semantic capabilities of Large Language Models (LLMs) make them a compelling solution for managing the inherent complexity of transparent querying in hybrid storage environments.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Methodology aspects</a:t>
            </a:r>
          </a:p>
          <a:p>
            <a:pPr lvl="0"/>
            <a:r>
              <a:rPr/>
              <a:t>How can we efficiently deploy digital twin applications on a DTP?</a:t>
            </a:r>
          </a:p>
          <a:p>
            <a:pPr lvl="0"/>
            <a:r>
              <a:rPr/>
              <a:t>A digital twin application is essentially a sequence of data processes powering its functionalities.</a:t>
            </a:r>
          </a:p>
          <a:p>
            <a:pPr lvl="0"/>
            <a:r>
              <a:rPr/>
              <a:t>Even for experts and within cloud environments, identifying the right services enabling a data pipeline is far from trivial.</a:t>
            </a:r>
          </a:p>
          <a:p>
            <a:pPr lvl="0"/>
            <a:r>
              <a:rPr b="1"/>
              <a:t>Research question</a:t>
            </a:r>
            <a:r>
              <a:rPr/>
              <a:t>: given a data pipeline, can we define a methodology to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Other activities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(2023/2024)</a:t>
            </a:r>
          </a:p>
          <a:p>
            <a:pPr lvl="0"/>
            <a:r>
              <a:rPr/>
              <a:t>95631 - MACHINE LEARNING AND DATA MINING - 6 cfu (2024/2025)</a:t>
            </a:r>
          </a:p>
          <a:p>
            <a:pPr lvl="0"/>
            <a:r>
              <a:rPr/>
              <a:t>95631 - MACHINE LEARNING AND DATA MINING - 6 cfu (2025/2026)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  <a:p>
            <a:pPr lvl="0"/>
            <a:r>
              <a:rPr/>
              <a:t>SEBD 2024, 2025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Digital Twins</a:t>
            </a:r>
          </a:p>
          <a:p>
            <a:pPr lvl="0"/>
            <a:r>
              <a:rPr/>
              <a:t>The role of data as a core component in Digital Twins is increasingly recognized…</a:t>
            </a:r>
          </a:p>
          <a:p>
            <a:pPr lvl="0"/>
            <a:r>
              <a:rPr/>
              <a:t>… yet it is often overlooked in research contributions.</a:t>
            </a:r>
          </a:p>
          <a:p>
            <a:pPr lvl="0"/>
            <a:r>
              <a:rPr/>
              <a:t>Some reference models are emerging (e.g., Fei Tao, Univ. of Beijing).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is independent in both data modelling and semantics;</a:t>
            </a:r>
          </a:p>
          <a:p>
            <a:pPr lvl="1"/>
            <a:r>
              <a:rPr/>
              <a:t>No interoperability between DTs, even when relying on the same data;</a:t>
            </a:r>
          </a:p>
          <a:p>
            <a:pPr lvl="1"/>
            <a:r>
              <a:rPr/>
              <a:t>Capabilities of DTs are thus limited.</a:t>
            </a:r>
          </a:p>
          <a:p>
            <a:pPr lvl="1"/>
            <a:r>
              <a:rPr b="1"/>
              <a:t>A standardization effort is required to foster integration.</a:t>
            </a:r>
          </a:p>
          <a:p>
            <a:pPr lvl="1"/>
            <a:r>
              <a:rPr b="1"/>
              <a:t>Standardization should begin at the data layer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Digital Twin in Precision Agriculture</a:t>
            </a:r>
          </a:p>
          <a:p>
            <a:pPr lvl="0"/>
            <a:r>
              <a:rPr/>
              <a:t>Three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on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Ongoing work</a:t>
            </a:r>
            <a:r>
              <a:rPr/>
              <a:t>: </a:t>
            </a:r>
            <a:r>
              <a:rPr>
                <a:hlinkClick r:id="rId2"/>
              </a:rPr>
              <a:t>ZESPRI</a:t>
            </a:r>
            <a:r>
              <a:rPr/>
              <a:t>, the world’s largest kiwifruit producer, has decided to undertake large-scale experimental implementation of the system for the 2026 irrigation season.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From application-oriented to domain-oriented</a:t>
            </a:r>
          </a:p>
          <a:p>
            <a:pPr lvl="0"/>
            <a:r>
              <a:rPr/>
              <a:t>The precision irrigation digital twin is still a standalone system with a tailored data model and semantics.</a:t>
            </a:r>
          </a:p>
          <a:p>
            <a:pPr lvl="0"/>
            <a:r>
              <a:rPr/>
              <a:t>Integration with different application in the agriculture domain is still limited…</a:t>
            </a:r>
          </a:p>
          <a:p>
            <a:pPr lvl="0"/>
            <a:r>
              <a:rPr b="1"/>
              <a:t>Research Question 1.</a:t>
            </a:r>
            <a:r>
              <a:rPr/>
              <a:t>: can we move from application-level DT to domain-level Digital Twin Platforms (DTP) that can facilitate the standardization and integration of DT applications?</a:t>
            </a:r>
          </a:p>
          <a:p>
            <a:pPr lvl="0"/>
            <a:r>
              <a:rPr/>
              <a:t>A first attempt was made within the agriculture domain: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raw.githubusercontent.com/ManuelePasini/slides-markdown/refs/heads/master/slides/images/phd2ndyear/agritech_d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20800"/>
            <a:ext cx="40386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Precision agriculture UML data model, blue = domain level, green = application level</a:t>
            </a:r>
          </a:p>
        </p:txBody>
      </p:sp>
      <p:pic>
        <p:nvPicPr>
          <p:cNvPr descr="https://raw.githubusercontent.com/ManuelePasini/slides-markdown/refs/heads/master/slides/images/phd2ndyear/platform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05400" y="1193800"/>
            <a:ext cx="312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Component schema of the Agriculture Data Platform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Data Platform fostering collaboration between DTs</a:t>
            </a:r>
          </a:p>
          <a:p>
            <a:pPr lvl="0"/>
            <a:r>
              <a:rPr/>
              <a:t>Within Agritech - Spoke 3, a data platform fostering integration across research projects has been developed.</a:t>
            </a:r>
          </a:p>
          <a:p>
            <a:pPr lvl="0"/>
            <a:r>
              <a:rPr/>
              <a:t>When defining integration policies and standards, several recurrent data requirements were identified:</a:t>
            </a:r>
          </a:p>
          <a:p>
            <a:pPr lvl="1"/>
            <a:r>
              <a:rPr/>
              <a:t>Heterogeneous data: from structured to unstructured (including images).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datasets often evolve as time series.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2025-10-05T14:07:44Z</dcterms:created>
  <dcterms:modified xsi:type="dcterms:W3CDTF">2025-10-05T14:07:44Z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