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9" Type="http://schemas.openxmlformats.org/officeDocument/2006/relationships/viewProps" Target="viewProps.xml" /><Relationship Id="rId38" Type="http://schemas.openxmlformats.org/officeDocument/2006/relationships/presProps" Target="presProps.xml" /><Relationship Id="rId1" Type="http://schemas.openxmlformats.org/officeDocument/2006/relationships/slideMaster" Target="slideMasters/slideMaster1.xml" /><Relationship Id="rId41" Type="http://schemas.openxmlformats.org/officeDocument/2006/relationships/tableStyles" Target="tableStyles.xml" /><Relationship Id="rId4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3.png"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full/10.1145/3507904"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6.png" /><Relationship Id="rId2" Type="http://schemas.openxmlformats.org/officeDocument/2006/relationships/image" Target="../media/image25.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eur-ws.org/Vol-2322/BMDA_3.pdf" TargetMode="External" /></Relationships>
</file>

<file path=ppt/slides/_rels/slide3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9.png" /><Relationship Id="rId2" Type="http://schemas.openxmlformats.org/officeDocument/2006/relationships/image" Target="../media/image28.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0.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a:r>
              <a:rPr b="1"/>
              <a:t>Mode</a:t>
            </a:r>
            <a:r>
              <a:rPr/>
              <a:t>:</a:t>
            </a:r>
          </a:p>
          <a:p>
            <a:pPr lvl="1"/>
            <a:r>
              <a:rPr/>
              <a:t>Online (?)</a:t>
            </a:r>
          </a:p>
          <a:p>
            <a:pPr lvl="1"/>
            <a:r>
              <a:rPr/>
              <a:t>Offline (?)</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Total consumption: sums the resource consumption for the given time period.</a:t>
            </a:r>
          </a:p>
          <a:p>
            <a:pPr lvl="0"/>
            <a:r>
              <a:rPr/>
              <a:t>Peak consumption: Create a sorted list of the aggregate consumption in each ten minute interval in the given time period.</a:t>
            </a:r>
          </a:p>
          <a:p>
            <a:pPr lvl="0"/>
            <a:r>
              <a:rPr/>
              <a:t>Top consumers: create a list of the distinct consumers, sorted by their total (monthly) consumption.</a:t>
            </a:r>
          </a:p>
          <a:p>
            <a:pPr lvl="0"/>
            <a:r>
              <a:rPr/>
              <a:t>Time of Usage Billing: calculate the monthly bill for each consumer based on the time of usage.</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Other benchmarks</a:t>
            </a:r>
          </a:p>
          <a:p>
            <a:pPr lvl="0" indent="0" marL="0">
              <a:spcBef>
                <a:spcPts val="3000"/>
              </a:spcBef>
              <a:buNone/>
            </a:pPr>
            <a:r>
              <a:rPr b="1"/>
              <a:t>Spatial DB</a:t>
            </a:r>
          </a:p>
          <a:p>
            <a:pPr lvl="0"/>
            <a:r>
              <a:rPr/>
              <a:t>The SEQUOIA 2000 Storage Benchmark, SIGMOD 1993</a:t>
            </a:r>
          </a:p>
          <a:p>
            <a:pPr lvl="0"/>
            <a:r>
              <a:rPr/>
              <a:t>Building a ScalableGee-SpatialDBMS: Technology, Implementation,and Evaluation SIGMOD 1997</a:t>
            </a:r>
          </a:p>
          <a:p>
            <a:pPr lvl="0" indent="0" marL="0">
              <a:spcBef>
                <a:spcPts val="3000"/>
              </a:spcBef>
              <a:buNone/>
            </a:pPr>
            <a:r>
              <a:rPr b="1"/>
              <a:t>Time Series DB</a:t>
            </a:r>
          </a:p>
          <a:p>
            <a:pPr lvl="0"/>
            <a:r>
              <a:rPr/>
              <a:t>TS-Benchmark: A Benchmark for Time Series Databases, ICDE 2021</a:t>
            </a:r>
          </a:p>
          <a:p>
            <a:pPr lvl="0"/>
            <a:r>
              <a:rPr/>
              <a:t>SciTS: A Benchmark for Time-Series Databases in Scientific Experiments and Industrial Internet of Things, International Conference on Scientific and Statistical Database Management 2022 (SSDBM) </a:t>
            </a:r>
          </a:p>
          <a:p>
            <a:pPr lvl="0"/>
            <a:r>
              <a:rPr/>
              <a:t>TSM-Bench: Benchmarking Time Series Database Systems for Monitoring Applications,  VLDB 2023 </a:t>
            </a:r>
          </a:p>
          <a:p>
            <a:pPr lvl="0" indent="0" marL="0">
              <a:spcBef>
                <a:spcPts val="3000"/>
              </a:spcBef>
              <a:buNone/>
            </a:pPr>
            <a:r>
              <a:rPr b="1"/>
              <a:t>Spatio-Temporal</a:t>
            </a:r>
          </a:p>
          <a:p>
            <a:pPr lvl="0"/>
            <a:r>
              <a:rPr/>
              <a:t>BerlinMOD: A benchmark for moving object databases, VLDB Journal 2009</a:t>
            </a:r>
          </a:p>
          <a:p>
            <a:pPr lvl="0"/>
            <a:r>
              <a:rPr/>
              <a:t>Benchmarking moving object functionalities of DBMSs using real-world spatiotemporal workload, International Conference on Mobile Data Management 2022</a:t>
            </a:r>
          </a:p>
          <a:p>
            <a:pPr lvl="0"/>
            <a:r>
              <a:rPr/>
              <a:t>Performance Evaluation of MongoDB and PostgreSQL for spatio-temporal data, EDBT/ICDT Workshops 2019</a:t>
            </a:r>
          </a:p>
          <a:p>
            <a:pPr lvl="0"/>
            <a:r>
              <a:rPr/>
              <a:t>How to manage massive spatiotemporal dataset from stationary and non-stationary sensors in commercial DBMS?, Knowledge and Information Systems 2024</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 label</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Spatio Temporal DBMS</a:t>
            </a:r>
          </a:p>
        </p:txBody>
      </p:sp>
      <p:sp>
        <p:nvSpPr>
          <p:cNvPr id="3" name="Content Placeholder 2"/>
          <p:cNvSpPr>
            <a:spLocks noGrp="1"/>
          </p:cNvSpPr>
          <p:nvPr>
            <p:ph idx="1"/>
          </p:nvPr>
        </p:nvSpPr>
        <p:spPr/>
        <p:txBody>
          <a:bodyPr/>
          <a:lstStyle/>
          <a:p>
            <a:pPr lvl="0" indent="0" marL="0">
              <a:spcBef>
                <a:spcPts val="3000"/>
              </a:spcBef>
              <a:buNone/>
            </a:pPr>
            <a:r>
              <a:rPr b="1">
                <a:hlinkClick r:id="rId2"/>
              </a:rPr>
              <a:t>A Survey on Spatio-temporal Data Analytics Systems, ACM Surveys 2022</a:t>
            </a:r>
          </a:p>
          <a:p>
            <a:pPr lvl="0"/>
            <a:r>
              <a:rPr/>
              <a:t>Categorizes spatio-temporal DBMSs in groups:</a:t>
            </a:r>
          </a:p>
          <a:p>
            <a:pPr lvl="1"/>
            <a:r>
              <a:rPr/>
              <a:t>Spatial DBMS:</a:t>
            </a:r>
          </a:p>
          <a:p>
            <a:pPr lvl="2"/>
            <a:r>
              <a:rPr/>
              <a:t>RDBMS</a:t>
            </a:r>
          </a:p>
          <a:p>
            <a:pPr lvl="2"/>
            <a:r>
              <a:rPr/>
              <a:t>No-SQL DBMS</a:t>
            </a:r>
          </a:p>
          <a:p>
            <a:pPr lvl="1"/>
            <a:r>
              <a:rPr/>
              <a:t>Big data spatio-temporal processing infrastructures</a:t>
            </a:r>
          </a:p>
          <a:p>
            <a:pPr lvl="2"/>
            <a:r>
              <a:rPr/>
              <a:t>Hadoop based infrastructures</a:t>
            </a:r>
          </a:p>
          <a:p>
            <a:pPr lvl="2"/>
            <a:r>
              <a:rPr/>
              <a:t>Spark based infrastructures</a:t>
            </a:r>
          </a:p>
          <a:p>
            <a:pPr lvl="2"/>
            <a:r>
              <a:rPr/>
              <a:t>No-SQL infrastructures</a:t>
            </a:r>
          </a:p>
          <a:p>
            <a:pPr lvl="1"/>
            <a:r>
              <a:rPr/>
              <a:t>Programming languages</a:t>
            </a:r>
          </a:p>
          <a:p>
            <a:pPr lvl="2"/>
            <a:r>
              <a:rPr/>
              <a:t>DASK</a:t>
            </a:r>
          </a:p>
          <a:p>
            <a:pPr lvl="2"/>
            <a:r>
              <a:rPr/>
              <a:t>RAPIDS</a:t>
            </a:r>
          </a:p>
          <a:p>
            <a:pPr lvl="0" indent="0" marL="0">
              <a:spcBef>
                <a:spcPts val="3000"/>
              </a:spcBef>
              <a:buNone/>
            </a:pPr>
            <a:r>
              <a:rPr b="1"/>
              <a:t>Spatial DBMS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RDBMS</a:t>
            </a:r>
          </a:p>
        </p:txBody>
      </p:sp>
      <p:pic>
        <p:nvPicPr>
          <p:cNvPr descr="https://github.com/ManuelePasini/slides-markdown/blob/master/slides/images/dt/spatiotemp_dbms/rdbms.png?raw=true" id="0" name="Picture 1"/>
          <p:cNvPicPr>
            <a:picLocks noGrp="1" noChangeAspect="1"/>
          </p:cNvPicPr>
          <p:nvPr/>
        </p:nvPicPr>
        <p:blipFill>
          <a:blip r:embed="rId2"/>
          <a:stretch>
            <a:fillRect/>
          </a:stretch>
        </p:blipFill>
        <p:spPr bwMode="auto">
          <a:xfrm>
            <a:off x="457200" y="1511300"/>
            <a:ext cx="4038600" cy="2247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RDBMS for spatio-temporal data</a:t>
            </a:r>
          </a:p>
        </p:txBody>
      </p:sp>
      <p:sp>
        <p:nvSpPr>
          <p:cNvPr id="3" name="Content Placeholder 2"/>
          <p:cNvSpPr>
            <a:spLocks noGrp="1"/>
          </p:cNvSpPr>
          <p:nvPr>
            <p:ph idx="1" sz="half"/>
          </p:nvPr>
        </p:nvSpPr>
        <p:spPr/>
        <p:txBody>
          <a:bodyPr/>
          <a:lstStyle/>
          <a:p>
            <a:pPr lvl="0"/>
            <a:r>
              <a:rPr/>
              <a:t>Due to the I/O bottleneck, lack of parallelism and scalability, the performance of these systems deteriorated with the increasing volume of data.</a:t>
            </a:r>
          </a:p>
          <a:p>
            <a:pPr lvl="0"/>
            <a:r>
              <a:rPr/>
              <a:t>PostgreSQL -&gt; PostgresXL</a:t>
            </a:r>
          </a:p>
          <a:p>
            <a:pPr lvl="0"/>
            <a:r>
              <a:rPr/>
              <a:t>MobilityDB was developed as an extension of PostgreSQL/PostGIS, providing support for storing and querying moving objects data (trajectory). This support includes spatio-temporal data types, indexing techniques, and query operations. Recently, MobilityDB emerged as a distributed system by integrating with Citus for processing massive trajectory data</a:t>
            </a:r>
          </a:p>
        </p:txBody>
      </p:sp>
      <p:sp>
        <p:nvSpPr>
          <p:cNvPr id="4" name="Content Placeholder 3"/>
          <p:cNvSpPr>
            <a:spLocks noGrp="1"/>
          </p:cNvSpPr>
          <p:nvPr>
            <p:ph idx="2" sz="half"/>
          </p:nvPr>
        </p:nvSpPr>
        <p:spPr/>
        <p:txBody>
          <a:bodyPr/>
          <a:lstStyle/>
          <a:p>
            <a:pPr lvl="0" indent="0" marL="0">
              <a:spcBef>
                <a:spcPts val="3000"/>
              </a:spcBef>
              <a:buNone/>
            </a:pPr>
            <a:r>
              <a:rPr b="1"/>
              <a:t>No-SQL DBMS</a:t>
            </a:r>
          </a:p>
        </p:txBody>
      </p:sp>
      <p:pic>
        <p:nvPicPr>
          <p:cNvPr descr="https://github.com/ManuelePasini/slides-markdown/blob/master/slides/images/dt/spatiotemp_dbms/nosql.png?raw=true" id="0" name="Picture 1"/>
          <p:cNvPicPr>
            <a:picLocks noGrp="1" noChangeAspect="1"/>
          </p:cNvPicPr>
          <p:nvPr/>
        </p:nvPicPr>
        <p:blipFill>
          <a:blip r:embed="rId3"/>
          <a:stretch>
            <a:fillRect/>
          </a:stretch>
        </p:blipFill>
        <p:spPr bwMode="auto">
          <a:xfrm>
            <a:off x="4648200" y="1765300"/>
            <a:ext cx="4038600" cy="17526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No-SQL DBMS for spatio-temporal data</a:t>
            </a:r>
          </a:p>
        </p:txBody>
      </p:sp>
      <p:sp>
        <p:nvSpPr>
          <p:cNvPr id="4" name="Content Placeholder 3"/>
          <p:cNvSpPr>
            <a:spLocks noGrp="1"/>
          </p:cNvSpPr>
          <p:nvPr>
            <p:ph idx="2" sz="half"/>
          </p:nvPr>
        </p:nvSpPr>
        <p:spPr/>
        <p:txBody>
          <a:bodyPr/>
          <a:lstStyle/>
          <a:p>
            <a:pPr lvl="0"/>
            <a:r>
              <a:rPr/>
              <a:t>Currently, the spatial support of NoSQL databases lacks available spatial operations compared to spatial RDBMSs.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RDBMS vs NoSQL for Spatial Data</a:t>
            </a:r>
          </a:p>
          <a:p>
            <a:pPr lvl="0" indent="0" marL="0">
              <a:buNone/>
            </a:pPr>
            <a:r>
              <a:rPr>
                <a:hlinkClick r:id="rId2"/>
              </a:rPr>
              <a:t>Performance Evaluation of MongoDB and PostgreSQL for Spatio-temporal Data, EDBT/ICDT Workshops 2019</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Dataset Size</a:t>
            </a:r>
          </a:p>
          <a:p>
            <a:pPr lvl="0"/>
            <a:r>
              <a:rPr/>
              <a:t>11 GB, 43 288 vessels, 146.491.511 records</a:t>
            </a:r>
          </a:p>
          <a:p>
            <a:pPr lvl="0"/>
            <a:r>
              <a:rPr/>
              <a:t>MongoDB: 116 GB</a:t>
            </a:r>
          </a:p>
          <a:p>
            <a:pPr lvl="0"/>
            <a:r>
              <a:rPr/>
              <a:t>PostgreSQL: 32 GB</a:t>
            </a:r>
          </a:p>
        </p:txBody>
      </p:sp>
      <p:sp>
        <p:nvSpPr>
          <p:cNvPr id="5" name="Text Placeholder 4"/>
          <p:cNvSpPr>
            <a:spLocks noGrp="1"/>
          </p:cNvSpPr>
          <p:nvPr>
            <p:ph idx="3" sz="quarter" type="body"/>
          </p:nvPr>
        </p:nvSpPr>
        <p:spPr/>
        <p:txBody>
          <a:bodyPr/>
          <a:lstStyle/>
          <a:p>
            <a:pPr lvl="0" indent="0" marL="0">
              <a:spcBef>
                <a:spcPts val="3000"/>
              </a:spcBef>
              <a:buNone/>
            </a:pPr>
            <a:r>
              <a:rPr b="1"/>
              <a:t>Dataset Schema</a:t>
            </a:r>
          </a:p>
        </p:txBody>
      </p:sp>
      <p:pic>
        <p:nvPicPr>
          <p:cNvPr descr="https://github.com/ManuelePasini/slides-markdown/blob/master/slides/images/dt/spatiotemp_dbms/mongo_postgre_dataset_schema.png?raw=true" id="0" name="Picture 1"/>
          <p:cNvPicPr>
            <a:picLocks noGrp="1" noChangeAspect="1"/>
          </p:cNvPicPr>
          <p:nvPr/>
        </p:nvPicPr>
        <p:blipFill>
          <a:blip r:embed="rId2"/>
          <a:stretch>
            <a:fillRect/>
          </a:stretch>
        </p:blipFill>
        <p:spPr bwMode="auto">
          <a:xfrm>
            <a:off x="5511800" y="1625600"/>
            <a:ext cx="2273300" cy="29591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MongoDB stores data in GeoJson format, each record has many extra characters + unique auto created ObjectId. PostgreSQL ingests data as CSV, with adding the_geom column that contains the POINT geometries for latitude and longitude.</a:t>
            </a:r>
          </a:p>
          <a:p>
            <a:pPr lvl="0" indent="0" marL="0">
              <a:spcBef>
                <a:spcPts val="3000"/>
              </a:spcBef>
              <a:buNone/>
            </a:pPr>
            <a:r>
              <a:rPr b="1"/>
              <a:t>Results</a:t>
            </a:r>
          </a:p>
          <a:p>
            <a:pPr lvl="0"/>
            <a:r>
              <a:rPr/>
              <a:t>The results show that PostgreSQL with the PostGIS extension, outperforms MongoDB in all queries.</a:t>
            </a:r>
          </a:p>
          <a:p>
            <a:pPr lvl="0" indent="0" marL="0">
              <a:spcBef>
                <a:spcPts val="3000"/>
              </a:spcBef>
              <a:buNone/>
            </a:pPr>
            <a:r>
              <a:rPr b="1"/>
              <a:t>Big spatio-temporal data processing infrastructures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Hadoop based</a:t>
            </a:r>
          </a:p>
        </p:txBody>
      </p:sp>
      <p:pic>
        <p:nvPicPr>
          <p:cNvPr descr="https://github.com/ManuelePasini/slides-markdown/blob/master/slides/images/dt/spatiotemp_dbms/hadoop.png?raw=true" id="0" name="Picture 1"/>
          <p:cNvPicPr>
            <a:picLocks noGrp="1" noChangeAspect="1"/>
          </p:cNvPicPr>
          <p:nvPr/>
        </p:nvPicPr>
        <p:blipFill>
          <a:blip r:embed="rId2"/>
          <a:stretch>
            <a:fillRect/>
          </a:stretch>
        </p:blipFill>
        <p:spPr bwMode="auto">
          <a:xfrm>
            <a:off x="457200" y="1778000"/>
            <a:ext cx="4038600" cy="17018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Hadoop based systems for spatial data</a:t>
            </a:r>
          </a:p>
        </p:txBody>
      </p:sp>
      <p:sp>
        <p:nvSpPr>
          <p:cNvPr id="3" name="Content Placeholder 2"/>
          <p:cNvSpPr>
            <a:spLocks noGrp="1"/>
          </p:cNvSpPr>
          <p:nvPr>
            <p:ph idx="1" sz="half"/>
          </p:nvPr>
        </p:nvSpPr>
        <p:spPr/>
        <p:txBody>
          <a:bodyPr/>
          <a:lstStyle/>
          <a:p>
            <a:pPr lvl="0"/>
            <a:r>
              <a:rPr/>
              <a:t>Due to the lack of spatio-temporal data types, partitioning, and indexing techniques, Hadoop-GIS &amp; SpatialHadoop suffer querying spatio-temporal datasets</a:t>
            </a:r>
          </a:p>
          <a:p>
            <a:pPr lvl="0"/>
            <a:r>
              <a:rPr/>
              <a:t>ST-Hadoop was developed by considering attributes of discrete spatio-temporal point data, not trajectory data. So data might be wrong-sharded when indexed.</a:t>
            </a:r>
          </a:p>
          <a:p>
            <a:pPr lvl="0"/>
            <a:r>
              <a:rPr/>
              <a:t>Summit is an extension of ST-Hadoop to include data types, partitioning and indexing techniques, and operations, for processing trajectory data.</a:t>
            </a:r>
          </a:p>
          <a:p>
            <a:pPr lvl="0"/>
            <a:r>
              <a:rPr/>
              <a:t>Bakli et al. [27] have proposed HadoopTrajectory, which adds a diverse set of data types and operators into the core of Hadoop to store and process trajectory data.</a:t>
            </a:r>
          </a:p>
        </p:txBody>
      </p:sp>
      <p:sp>
        <p:nvSpPr>
          <p:cNvPr id="4" name="Content Placeholder 3"/>
          <p:cNvSpPr>
            <a:spLocks noGrp="1"/>
          </p:cNvSpPr>
          <p:nvPr>
            <p:ph idx="2" sz="half"/>
          </p:nvPr>
        </p:nvSpPr>
        <p:spPr/>
        <p:txBody>
          <a:bodyPr/>
          <a:lstStyle/>
          <a:p>
            <a:pPr lvl="0" indent="0" marL="0">
              <a:spcBef>
                <a:spcPts val="3000"/>
              </a:spcBef>
              <a:buNone/>
            </a:pPr>
            <a:r>
              <a:rPr b="1"/>
              <a:t>Spark-based</a:t>
            </a:r>
          </a:p>
        </p:txBody>
      </p:sp>
      <p:pic>
        <p:nvPicPr>
          <p:cNvPr descr="https://github.com/ManuelePasini/slides-markdown/blob/master/slides/images/dt/spatiotemp_dbms/spark.png?raw=true" id="0" name="Picture 1"/>
          <p:cNvPicPr>
            <a:picLocks noGrp="1" noChangeAspect="1"/>
          </p:cNvPicPr>
          <p:nvPr/>
        </p:nvPicPr>
        <p:blipFill>
          <a:blip r:embed="rId3"/>
          <a:stretch>
            <a:fillRect/>
          </a:stretch>
        </p:blipFill>
        <p:spPr bwMode="auto">
          <a:xfrm>
            <a:off x="4648200" y="1244600"/>
            <a:ext cx="4038600" cy="2794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Spark based systems for spatial data</a:t>
            </a:r>
          </a:p>
        </p:txBody>
      </p:sp>
      <p:sp>
        <p:nvSpPr>
          <p:cNvPr id="4" name="Content Placeholder 3"/>
          <p:cNvSpPr>
            <a:spLocks noGrp="1"/>
          </p:cNvSpPr>
          <p:nvPr>
            <p:ph idx="2" sz="half"/>
          </p:nvPr>
        </p:nvSpPr>
        <p:spPr/>
        <p:txBody>
          <a:bodyPr/>
          <a:lstStyle/>
          <a:p>
            <a:pPr lvl="0"/>
            <a:r>
              <a:rPr/>
              <a:t>First five spatial data processing solutions are not fully compliant with the ISO standard and OGC specifications.</a:t>
            </a:r>
          </a:p>
          <a:p>
            <a:pPr lvl="0"/>
            <a:r>
              <a:rPr/>
              <a:t>STARK integrates spatio-temporal support to Spark RDDs</a:t>
            </a:r>
          </a:p>
          <a:p>
            <a:pPr lvl="0"/>
            <a:r>
              <a:rPr/>
              <a:t>DiStRDF is a distributed system for processing spatio-temporal RDF data; however, these last two focus on discrete data points and not trajectories.</a:t>
            </a:r>
          </a:p>
          <a:p>
            <a:pPr lvl="0"/>
            <a:r>
              <a:rPr/>
              <a:t>TrajSpark does not have any support for SQL-like queries.</a:t>
            </a:r>
          </a:p>
          <a:p>
            <a:pPr lvl="0"/>
            <a:r>
              <a:rPr/>
              <a:t>UITraMan has added an off-heap key-value store, Chronicle Map</a:t>
            </a:r>
          </a:p>
          <a:p>
            <a:pPr lvl="0"/>
            <a:r>
              <a:rPr/>
              <a:t>Among TrajSpark, DITA, and UITraMan, only TrajSpark alleviates the overhead of repartitioning the whole dataset when a new batch of dataset arrives. Thus, TrajSpark achieves near real-time trajectory processing capability. Besides, this newbatch of data is loaded as RDDs in Spark, which are immutable, and any updates on RDD create a new RDD, which is costly.</a:t>
            </a:r>
          </a:p>
          <a:p>
            <a:pPr lvl="0"/>
            <a:r>
              <a:rPr/>
              <a:t>Dragoon [93] is a hybrid system for processing both historical (offline) and streaming (online) trajectories. The offline module of Dragoon is similar to UITraMan, but Dragoon has utilized Chronicle Map in such a way that it works for both historical and streaming trajectories.</a:t>
            </a:r>
          </a:p>
          <a:p>
            <a:pPr lvl="0"/>
            <a:r>
              <a:rPr/>
              <a:t> All these systems are for processing vector spatial and spatio-temporal data. None of these systems has support for raster data except Apache Sedona. </a:t>
            </a:r>
          </a:p>
          <a:p>
            <a:pPr lvl="0"/>
            <a:r>
              <a:rPr/>
              <a:t>Beast supports both vector and raster data with multidimensional data types and partition and index structures.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Big spatio-temporal data processing infrastructures</a:t>
            </a:r>
          </a:p>
          <a:p>
            <a:pPr lvl="0" indent="0" marL="0">
              <a:spcBef>
                <a:spcPts val="3000"/>
              </a:spcBef>
              <a:buNone/>
            </a:pPr>
            <a:r>
              <a:rPr b="1"/>
              <a:t>NoSQL based</a:t>
            </a:r>
          </a:p>
        </p:txBody>
      </p:sp>
      <p:pic>
        <p:nvPicPr>
          <p:cNvPr descr="https://github.com/ManuelePasini/slides-markdown/blob/master/slides/images/dt/spatiotemp_dbms/nosql_big.png?raw=true" id="0" name="Picture 1"/>
          <p:cNvPicPr>
            <a:picLocks noGrp="1" noChangeAspect="1"/>
          </p:cNvPicPr>
          <p:nvPr/>
        </p:nvPicPr>
        <p:blipFill>
          <a:blip r:embed="rId2"/>
          <a:stretch>
            <a:fillRect/>
          </a:stretch>
        </p:blipFill>
        <p:spPr bwMode="auto">
          <a:xfrm>
            <a:off x="1295400" y="1193800"/>
            <a:ext cx="6540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Taxonmy of NoSql based big systems for spatial data</a:t>
            </a:r>
          </a:p>
        </p:txBody>
      </p:sp>
      <p:sp>
        <p:nvSpPr>
          <p:cNvPr id="3" name="Content Placeholder 2"/>
          <p:cNvSpPr>
            <a:spLocks noGrp="1"/>
          </p:cNvSpPr>
          <p:nvPr>
            <p:ph idx="1"/>
          </p:nvPr>
        </p:nvSpPr>
        <p:spPr/>
        <p:txBody>
          <a:bodyPr/>
          <a:lstStyle/>
          <a:p>
            <a:pPr lvl="0"/>
            <a:r>
              <a:rPr/>
              <a:t>GeoMesa linearizes the keyspace by transforming multi-dimensional data (location, timestamp) into 1D keys using space-filling curves.</a:t>
            </a:r>
          </a:p>
          <a:p>
            <a:pPr lvl="0"/>
            <a:r>
              <a:rPr/>
              <a:t>JUST incorporates leverages HBase, GeoMesa, and Spark. Introduces two new indexing techniques, Z2T and XZ2T and efficient compression mechanism that improves the query performance significantly.</a:t>
            </a:r>
          </a:p>
          <a:p>
            <a:pPr lvl="0"/>
            <a:r>
              <a:rPr/>
              <a:t>TrajMesa, horizontal storage schema (H-Store) is proposed. Allowing to store an entire trajectory in one-row with compression.</a:t>
            </a:r>
          </a:p>
          <a:p>
            <a:pPr lvl="0" indent="0" marL="0">
              <a:spcBef>
                <a:spcPts val="3000"/>
              </a:spcBef>
              <a:buNone/>
            </a:pPr>
            <a:r>
              <a:rPr b="1"/>
              <a:t>Recent literature</a:t>
            </a:r>
          </a:p>
          <a:p>
            <a:pPr lvl="0"/>
            <a:r>
              <a:rPr/>
              <a:t>SpaceTimeDB (commercial, (?))</a:t>
            </a:r>
          </a:p>
          <a:p>
            <a:pPr lvl="0"/>
            <a:r>
              <a:rPr/>
              <a:t>Springbok, ICDE 2024</a:t>
            </a:r>
          </a:p>
          <a:p>
            <a:pPr lvl="0"/>
            <a:r>
              <a:rPr/>
              <a:t>CUPID, Future Generation Computer Systems 2024</a:t>
            </a:r>
          </a:p>
          <a:p>
            <a:pPr lvl="0"/>
            <a:r>
              <a:rPr/>
              <a:t>TMan, ICDE 2024</a:t>
            </a:r>
          </a:p>
          <a:p>
            <a:pPr lvl="0" indent="0" marL="0">
              <a:spcBef>
                <a:spcPts val="3000"/>
              </a:spcBef>
              <a:buNone/>
            </a:pPr>
            <a:r>
              <a:rPr b="1"/>
              <a:t>Other Research Trends</a:t>
            </a:r>
          </a:p>
          <a:p>
            <a:pPr lvl="0" indent="0" marL="0">
              <a:spcBef>
                <a:spcPts val="3000"/>
              </a:spcBef>
              <a:buNone/>
            </a:pPr>
            <a:r>
              <a:rPr b="1"/>
              <a:t>ML for query optimization</a:t>
            </a:r>
          </a:p>
          <a:p>
            <a:pPr lvl="0"/>
            <a:r>
              <a:rPr/>
              <a:t>Spatial Query Optimization With Learning, VLDB 2024</a:t>
            </a:r>
          </a:p>
          <a:p>
            <a:pPr lvl="0" indent="0" marL="0">
              <a:spcBef>
                <a:spcPts val="3000"/>
              </a:spcBef>
              <a:buNone/>
            </a:pPr>
            <a:r>
              <a:rPr b="1"/>
              <a:t>Indexing</a:t>
            </a:r>
          </a:p>
          <a:p>
            <a:pPr lvl="0"/>
            <a:r>
              <a:rPr/>
              <a:t>A Time-Identified R-Tree: A Workload-Controllable Dynamic Spatio-Temporal Index Scheme for Streaming Processing, International Journal of Geo-Information 2024</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2024-10-16T14:59:15Z</dcterms:created>
  <dcterms:modified xsi:type="dcterms:W3CDTF">2024-10-16T14:59:15Z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