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ht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54b5e23a46e6eb5ba520af16ece79dc3538f6986/slides/images/alternative_feed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dependencies</a:t>
                </a:r>
                <a:r>
                  <a:rPr/>
                  <a:t> between services (a service requires another)</a:t>
                </a:r>
              </a:p>
              <a:p>
                <a:pPr lvl="0"/>
                <a:r>
                  <a:rPr/>
                  <a:t>There are </a:t>
                </a:r>
                <a:r>
                  <a:rPr i="1"/>
                  <a:t>preferences</a:t>
                </a:r>
                <a:r>
                  <a:rPr/>
                  <a:t> in their choice (performance/marketing reasons)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</a:p>
              <a:p>
                <a:pPr lvl="0"/>
                <a:r>
                  <a:rPr/>
                  <a:t>Tag </a:t>
                </a:r>
                <a:r>
                  <a:rPr>
                    <a:latin typeface="Courier"/>
                  </a:rPr>
                  <a:t>(Preferred, True)</a:t>
                </a:r>
                <a:r>
                  <a:rPr/>
                  <a:t> to specify whether a service should be considered more than others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 and connect with at least one </a:t>
                </a:r>
                <a:r>
                  <a:rPr i="1"/>
                  <a:t>Process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</a:p>
              <a:p>
                <a:pPr lvl="1"/>
                <a:r>
                  <a:rPr/>
                  <a:t>Hide details such as decision points and interactions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</a:p>
              <a:p>
                <a:pPr lvl="1"/>
                <a:r>
                  <a:rPr/>
                  <a:t>Start from an aggregated overview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Finding the candidate implementations for our data platform requires to match the DFD and service graphs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</a:p>
              <a:p>
                <a:pPr lvl="0"/>
                <a:r>
                  <a:rPr/>
                  <a:t>Each process and repository in the DFD is enriched with the tags from the previously identified taxonomies</a:t>
                </a:r>
              </a:p>
              <a:p>
                <a:pPr lvl="0"/>
                <a:r>
                  <a:rPr/>
                  <a:t>To characterize them, clients answer an additional set of questions that are driven by the tag taxonomies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</a:p>
              <a:p>
                <a:pPr lvl="1"/>
                <a:r>
                  <a:rPr/>
                  <a:t>A DFD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 matches a service node </a:t>
                </a:r>
                <a14:m>
                  <m:oMath xmlns:m="http://schemas.openxmlformats.org/officeDocument/2006/math">
                    <m:sSup>
                      <m:e>
                        <m:r>
                          <m:t>n</m:t>
                        </m:r>
                      </m:e>
                      <m:sup>
                        <m:r>
                          <m:t>S</m:t>
                        </m:r>
                      </m:sup>
                    </m:sSup>
                  </m:oMath>
                </a14:m>
                <a:r>
                  <a:rPr/>
                  <a:t> if each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D</m:t>
                            </m:r>
                          </m:sup>
                        </m:sSup>
                      </m:e>
                    </m:d>
                  </m:oMath>
                </a14:m>
                <a:r>
                  <a:rPr/>
                  <a:t> matches a property in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o</m:t>
                    </m:r>
                    <m:r>
                      <m:t>p</m:t>
                    </m:r>
                    <m:r>
                      <m:t>s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p>
                          <m:e>
                            <m:r>
                              <m:t>n</m:t>
                            </m:r>
                          </m:e>
                          <m:sup>
                            <m:r>
                              <m:t>S</m:t>
                            </m:r>
                          </m:sup>
                        </m:sSup>
                      </m:e>
                    </m:d>
                  </m:oMath>
                </a14:m>
              </a:p>
              <a:p>
                <a:pPr lvl="1"/>
                <a:r>
                  <a:rPr/>
                  <a:t>A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matches another property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h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,</m:t>
                        </m:r>
                        <m:sSub>
                          <m:e>
                            <m:r>
                              <m:t>v</m:t>
                            </m:r>
                          </m:e>
                          <m:sub>
                            <m:r>
                              <m:t>j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if </a:t>
                </a:r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h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  <a:r>
                  <a:rPr/>
                  <a:t> and </a:t>
                </a:r>
                <a14:m>
                  <m:oMath xmlns:m="http://schemas.openxmlformats.org/officeDocument/2006/math">
                    <m:sSub>
                      <m:e>
                        <m:r>
                          <m:t>v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sSub>
                      <m:e>
                        <m:r>
                          <m:rPr>
                            <m:sty m:val="p"/>
                          </m:rPr>
                          <m:t>≥</m:t>
                        </m:r>
                      </m:e>
                      <m:sub>
                        <m:r>
                          <m:t>h</m:t>
                        </m:r>
                      </m:sub>
                    </m:sSub>
                    <m:sSub>
                      <m:e>
                        <m:r>
                          <m:t>v</m:t>
                        </m:r>
                      </m:e>
                      <m:sub>
                        <m:r>
                          <m:t>j</m:t>
                        </m:r>
                      </m:sub>
                    </m:sSub>
                  </m:oMath>
                </a14:m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 (goal: minimize the economic and management cost of the platform)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(recursively) selected too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is selected only if it is compatible with the services selected for the previous/following nodes in the DFD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blueprint</a:t>
            </a:r>
          </a:p>
        </p:txBody>
      </p:sp>
      <p:pic>
        <p:nvPicPr>
          <p:cNvPr descr="https://w4bo.github.io/DOLAP-2024-DataPlat/img/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193800"/>
            <a:ext cx="3797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Services selected (in bold) for the blueprint of the data platform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services out of a service ecosystem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</a:p>
          <a:p>
            <a:pPr lvl="0" indent="0" marL="0">
              <a:buNone/>
            </a:pPr>
            <a:r>
              <a:rPr/>
              <a:t>Improvement in multiple aspects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additionally to selecting the services,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</a:t>
            </a:r>
          </a:p>
          <a:p>
            <a:pPr lvl="1"/>
            <a:r>
              <a:rPr i="1"/>
              <a:t>Independent</a:t>
            </a:r>
            <a:r>
              <a:rPr/>
              <a:t>: changes in the implementation of a service do not affect other services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that enable easy and frictionless composition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</a:t>
            </a:r>
          </a:p>
          <a:p>
            <a:pPr lvl="0" indent="0" marL="0">
              <a:buNone/>
            </a:pPr>
            <a:r>
              <a:rPr/>
              <a:t>Data platforms foster</a:t>
            </a:r>
          </a:p>
          <a:p>
            <a:pPr lvl="0"/>
            <a:r>
              <a:rPr i="1"/>
              <a:t>Collaboration and shared governance</a:t>
            </a:r>
            <a:r>
              <a:rPr/>
              <a:t>: being (conceptually) centralized, data is unified following some integration and it is easier to ensure compliance with data protection and privacy laws</a:t>
            </a:r>
          </a:p>
          <a:p>
            <a:pPr lvl="0"/>
            <a:r>
              <a:rPr i="1"/>
              <a:t>Scalability</a:t>
            </a:r>
            <a:r>
              <a:rPr/>
              <a:t>: being implemented on a distributed infrastructure, it is easy to scale out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</a:p>
          <a:p>
            <a:pPr lvl="0"/>
            <a:r>
              <a:rPr/>
              <a:t>Third parties can publish their own services on marketplaces (e.g., AWS Marketplace)</a:t>
            </a:r>
          </a:p>
          <a:p>
            <a:pPr lvl="0"/>
            <a:r>
              <a:rPr/>
              <a:t>Simply </a:t>
            </a:r>
            <a:r>
              <a:rPr i="1"/>
              <a:t>selecting “all” engines is not viable</a:t>
            </a:r>
            <a:r>
              <a:rPr/>
              <a:t> due to cost and management reasons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</a:p>
          <a:p>
            <a:pPr lvl="1"/>
            <a:r>
              <a:rPr/>
              <a:t>it requires deep knowledge of CSPs’ ecosystems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2"/>
            <a:r>
              <a:rPr/>
              <a:t>e.g., whether disjoint databases and data warehouses or a single Lakehouse should be used</a:t>
            </a:r>
          </a:p>
          <a:p>
            <a:pPr lvl="0"/>
            <a:r>
              <a:rPr/>
              <a:t>Several abstract big data architectures are available (e.g., NIST, Lambda, and Kappa).</a:t>
            </a:r>
          </a:p>
          <a:p>
            <a:pPr lvl="1"/>
            <a:r>
              <a:rPr/>
              <a:t>They provide the necessary functionalities for big-data applications but not their implementation</a:t>
            </a:r>
          </a:p>
          <a:p>
            <a:pPr lvl="0"/>
            <a:r>
              <a:rPr/>
              <a:t>Some frameworks have been proposed in literature</a:t>
            </a:r>
          </a:p>
          <a:p>
            <a:pPr lvl="1"/>
            <a:r>
              <a:rPr/>
              <a:t>Choosing a single service</a:t>
            </a:r>
          </a:p>
          <a:p>
            <a:pPr lvl="1"/>
            <a:r>
              <a:rPr/>
              <a:t>Cloud depoyment models</a:t>
            </a:r>
          </a:p>
          <a:p>
            <a:pPr lvl="1"/>
            <a:r>
              <a:rPr/>
              <a:t>CSP selection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and are congenial to designers since they encode many constraints on the choices to be made</a:t>
            </a:r>
          </a:p>
          <a:p>
            <a:pPr lvl="0"/>
            <a:r>
              <a:rPr/>
              <a:t>… and outline the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available in the ecosystem</a:t>
            </a:r>
          </a:p>
          <a:p>
            <a:pPr lvl="0"/>
            <a:r>
              <a:rPr sz="2000" i="1"/>
              <a:t>Designers</a:t>
            </a:r>
            <a:r>
              <a:rPr sz="2000"/>
              <a:t>: consultants or people with expertise in designing data flows but with no vertical knowledge on cloud/service ecosystems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 (e.g., partners involved in the same project)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</a:t>
            </a:r>
          </a:p>
          <a:p>
            <a:pPr lvl="0"/>
            <a:r>
              <a:rPr/>
              <a:t>Many services, no necessity to consider all of them</a:t>
            </a:r>
          </a:p>
          <a:p>
            <a:pPr lvl="0"/>
            <a:r>
              <a:rPr/>
              <a:t>Services must cover the “basic” functionalities for a data platform such as the ones from NIST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2024-03-21T14:00:55Z</dcterms:created>
  <dcterms:modified xsi:type="dcterms:W3CDTF">2024-03-21T14:00:55Z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