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3" Type="http://schemas.openxmlformats.org/officeDocument/2006/relationships/hyperlink" Target="https://dl.acm.org/doi/abs/10.14778/3407790.3407791" TargetMode="Externa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1.png" /><Relationship Id="rId2" Type="http://schemas.openxmlformats.org/officeDocument/2006/relationships/image" Target="../media/image20.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indent="0" marL="0">
                  <a:spcBef>
                    <a:spcPts val="3000"/>
                  </a:spcBef>
                  <a:buNone/>
                </a:pPr>
                <a:r>
                  <a:rPr b="1"/>
                  <a:t>From </a:t>
                </a:r>
                <a:r>
                  <a:rPr b="1">
                    <a:hlinkClick r:id="rId2"/>
                  </a:rPr>
                  <a:t>IoTAbench</a:t>
                </a:r>
              </a:p>
              <a:p>
                <a:pPr lvl="0"/>
                <a:r>
                  <a:rPr/>
                  <a:t>Total readings: counts the total number of readings (i.e., rows) for the given time period.</a:t>
                </a:r>
              </a:p>
              <a:p>
                <a:pPr lvl="0"/>
                <a:r>
                  <a:rPr/>
                  <a:t>Create a sorted list of the aggregate consumption in each ten minute interval in the given time period. -&gt; Create a sorted list of the average measurement (?) in each hour interval in the given time period.</a:t>
                </a:r>
              </a:p>
              <a:p>
                <a:pPr lvl="0"/>
                <a:r>
                  <a:rPr/>
                  <a:t>Top consumers: create a list of the distinct consumers, sorted by their total (monthly) consumption. -&gt; Top agent: create a list of the distinct agents, sorted by their total (monthly) measurements.</a:t>
                </a:r>
              </a:p>
              <a:p>
                <a:pPr lvl="0"/>
                <a:r>
                  <a:rPr/>
                  <a:t>Time of Usage Billing: calculate the monthly bill for each consumer based on the time of usage. -&gt; Time of Task: calculate the monthly time spent doing tasks for each agent.</a:t>
                </a:r>
              </a:p>
              <a:p>
                <a:pPr lvl="0" indent="0" marL="0">
                  <a:spcBef>
                    <a:spcPts val="3000"/>
                  </a:spcBef>
                  <a:buNone/>
                </a:pPr>
                <a:r>
                  <a:rPr b="1"/>
                  <a:t>From </a:t>
                </a:r>
                <a:r>
                  <a:rPr b="1">
                    <a:hlinkClick r:id="rId3"/>
                  </a:rPr>
                  <a:t>SmartBench</a:t>
                </a:r>
              </a:p>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tb, te):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a:p>
                <a:pPr lvl="0" indent="0" marL="0">
                  <a:spcBef>
                    <a:spcPts val="3000"/>
                  </a:spcBef>
                  <a:buNone/>
                </a:pPr>
                <a:r>
                  <a:rPr b="1"/>
                  <a:t>Additional custom queries</a:t>
                </a:r>
              </a:p>
              <a:p>
                <a:pPr lvl="0"/>
                <a:r>
                  <a:rPr/>
                  <a:t>Dati tutti gli agenti di un certo tipo in un certo environment, trovare tutte le misurazioni dal timestamp X al timestamp Y.</a:t>
                </a:r>
              </a:p>
              <a:p>
                <a:pPr lvl="0"/>
                <a:r>
                  <a:rPr/>
                  <a:t>Dato un environment, trovare le rilevazioni di tutti i device dal timestamp X al timestamp Y</a:t>
                </a:r>
              </a:p>
              <a:p>
                <a:pPr lvl="0"/>
                <a:r>
                  <a:rPr/>
                  <a:t>Dato un environment, dammi tutti i measurement dei device di un certo tipo che superano una data soglia.</a:t>
                </a:r>
              </a:p>
              <a:p>
                <a:pPr lvl="0"/>
                <a:r>
                  <a:rPr/>
                  <a:t>Dato un poligono, trovare tutti gli agent che hanno fatto task all’interno del poligono</a:t>
                </a:r>
              </a:p>
              <a:p>
                <a:pPr lvl="0" indent="0" marL="0">
                  <a:spcBef>
                    <a:spcPts val="3000"/>
                  </a:spcBef>
                  <a:buNone/>
                </a:pPr>
                <a:r>
                  <a:rPr b="1"/>
                  <a:t>Final queries v.0.1 (without custom)</a:t>
                </a:r>
              </a:p>
              <a:p>
                <a:pPr lvl="0" indent="0" marL="0">
                  <a:buNone/>
                </a:pPr>
                <a:r>
                  <a:rPr b="1"/>
                  <a:t>Q1</a:t>
                </a:r>
                <a:r>
                  <a:rPr/>
                  <a:t> Total measurements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counts the total number of measurements for each device during the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Q2</a:t>
                </a:r>
                <a:r>
                  <a:rPr/>
                  <a:t> Average hourly measurements (η,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Create a sorted list of the average measurement of type η in each hour interval in the given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Q3</a:t>
                </a:r>
                <a:r>
                  <a:rPr/>
                  <a:t> Monthly measurements(</a:t>
                </a:r>
                <a14:m>
                  <m:oMath xmlns:m="http://schemas.openxmlformats.org/officeDocument/2006/math">
                    <m:r>
                      <m:t>A</m:t>
                    </m:r>
                  </m:oMath>
                </a14:m>
                <a:r>
                  <a:rPr/>
                  <a:t>): Create a list of the distinct agents </a:t>
                </a:r>
                <a14:m>
                  <m:oMath xmlns:m="http://schemas.openxmlformats.org/officeDocument/2006/math">
                    <m:r>
                      <m:t>a</m:t>
                    </m:r>
                  </m:oMath>
                </a14:m>
                <a:r>
                  <a:rPr/>
                  <a:t> ∈ </a:t>
                </a:r>
                <a14:m>
                  <m:oMath xmlns:m="http://schemas.openxmlformats.org/officeDocument/2006/math">
                    <m:r>
                      <m:t>A</m:t>
                    </m:r>
                  </m:oMath>
                </a14:m>
                <a:r>
                  <a:rPr/>
                  <a:t>, sorted by their total (monthly) measurements.</a:t>
                </a:r>
              </a:p>
              <a:p>
                <a:pPr lvl="0" indent="0" marL="0">
                  <a:buNone/>
                </a:pPr>
                <a:r>
                  <a:rPr b="1"/>
                  <a:t>Q4</a:t>
                </a:r>
                <a:r>
                  <a:rPr/>
                  <a:t> Latest known agents location (</a:t>
                </a:r>
                <a14:m>
                  <m:oMath xmlns:m="http://schemas.openxmlformats.org/officeDocument/2006/math">
                    <m:r>
                      <m:t>A</m:t>
                    </m:r>
                  </m:oMath>
                </a14:m>
                <a:r>
                  <a:rPr/>
                  <a:t>): Return the latest location for each agent </a:t>
                </a:r>
                <a14:m>
                  <m:oMath xmlns:m="http://schemas.openxmlformats.org/officeDocument/2006/math">
                    <m:r>
                      <m:t>a</m:t>
                    </m:r>
                  </m:oMath>
                </a14:m>
                <a:r>
                  <a:rPr/>
                  <a:t> ∈ </a:t>
                </a:r>
                <a14:m>
                  <m:oMath xmlns:m="http://schemas.openxmlformats.org/officeDocument/2006/math">
                    <m:r>
                      <m:t>A</m:t>
                    </m:r>
                  </m:oMath>
                </a14:m>
                <a:r>
                  <a:rPr/>
                  <a:t>.</a:t>
                </a:r>
              </a:p>
              <a:p>
                <a:pPr lvl="0"/>
                <a:r>
                  <a:rPr b="1"/>
                  <a:t>Q4.1</a:t>
                </a:r>
                <a:r>
                  <a:rPr/>
                  <a:t> Latest time in environment (</a:t>
                </a:r>
                <a14:m>
                  <m:oMath xmlns:m="http://schemas.openxmlformats.org/officeDocument/2006/math">
                    <m:r>
                      <m:t>A</m:t>
                    </m:r>
                  </m:oMath>
                </a14:m>
                <a:r>
                  <a:rPr/>
                  <a:t>, </a:t>
                </a:r>
                <a14:m>
                  <m:oMath xmlns:m="http://schemas.openxmlformats.org/officeDocument/2006/math">
                    <m:r>
                      <m:t>l</m:t>
                    </m:r>
                  </m:oMath>
                </a14:m>
                <a:r>
                  <a:rPr/>
                  <a:t>): Return the latest time for which agents </a:t>
                </a:r>
                <a14:m>
                  <m:oMath xmlns:m="http://schemas.openxmlformats.org/officeDocument/2006/math">
                    <m:r>
                      <m:t>a</m:t>
                    </m:r>
                  </m:oMath>
                </a14:m>
                <a:r>
                  <a:rPr/>
                  <a:t> ∈ </a:t>
                </a:r>
                <a14:m>
                  <m:oMath xmlns:m="http://schemas.openxmlformats.org/officeDocument/2006/math">
                    <m:r>
                      <m:t>A</m:t>
                    </m:r>
                  </m:oMath>
                </a14:m>
                <a:r>
                  <a:rPr/>
                  <a:t> were in an environment </a:t>
                </a:r>
                <a14:m>
                  <m:oMath xmlns:m="http://schemas.openxmlformats.org/officeDocument/2006/math">
                    <m:r>
                      <m:t>l</m:t>
                    </m:r>
                  </m:oMath>
                </a14:m>
                <a:r>
                  <a:rPr/>
                  <a:t>.</a:t>
                </a:r>
              </a:p>
              <a:p>
                <a:pPr lvl="0"/>
                <a:r>
                  <a:rPr b="1"/>
                  <a:t>Q4.2</a:t>
                </a:r>
                <a:r>
                  <a:rPr/>
                  <a:t> Latest measurement in environment(</a:t>
                </a:r>
                <a14:m>
                  <m:oMath xmlns:m="http://schemas.openxmlformats.org/officeDocument/2006/math">
                    <m:r>
                      <m:t>A</m:t>
                    </m:r>
                  </m:oMath>
                </a14:m>
                <a:r>
                  <a:rPr/>
                  <a:t>, </a:t>
                </a:r>
                <a14:m>
                  <m:oMath xmlns:m="http://schemas.openxmlformats.org/officeDocument/2006/math">
                    <m:r>
                      <m:t>l</m:t>
                    </m:r>
                  </m:oMath>
                </a14:m>
                <a:r>
                  <a:rPr/>
                  <a:t>): Return the latest measurement for each agent that performed measurements in a given environment </a:t>
                </a:r>
                <a14:m>
                  <m:oMath xmlns:m="http://schemas.openxmlformats.org/officeDocument/2006/math">
                    <m:r>
                      <m:t>l</m:t>
                    </m:r>
                  </m:oMath>
                </a14:m>
                <a:r>
                  <a:rPr/>
                  <a:t>.</a:t>
                </a:r>
              </a:p>
              <a:p>
                <a:pPr lvl="0" indent="0" marL="0">
                  <a:buNone/>
                </a:pPr>
                <a:r>
                  <a:rPr b="1"/>
                  <a:t>Q5</a:t>
                </a:r>
                <a:r>
                  <a:rPr/>
                  <a:t> InverseCoverage(</a:t>
                </a:r>
                <a14:m>
                  <m:oMath xmlns:m="http://schemas.openxmlformats.org/officeDocument/2006/math">
                    <m:r>
                      <m:t>L</m:t>
                    </m:r>
                  </m:oMath>
                </a14:m>
                <a:r>
                  <a:rPr/>
                  <a:t>, τ) lists all agents that can generate measurements of a given type τ in the polygon specified in </a:t>
                </a:r>
                <a14:m>
                  <m:oMath xmlns:m="http://schemas.openxmlformats.org/officeDocument/2006/math">
                    <m:r>
                      <m:t>L</m:t>
                    </m:r>
                  </m:oMath>
                </a14:m>
                <a:r>
                  <a:rPr/>
                  <a:t>.</a:t>
                </a:r>
              </a:p>
              <a:p>
                <a:pPr lvl="0" indent="0" marL="0">
                  <a:buNone/>
                </a:pPr>
                <a:r>
                  <a:rPr b="1"/>
                  <a:t>Q6</a:t>
                </a:r>
                <a:r>
                  <a:rPr/>
                  <a:t> Observations (τ , </a:t>
                </a:r>
                <a14:m>
                  <m:oMath xmlns:m="http://schemas.openxmlformats.org/officeDocument/2006/math">
                    <m:r>
                      <m:t>c</m:t>
                    </m:r>
                    <m:r>
                      <m:t>o</m:t>
                    </m:r>
                    <m:r>
                      <m:t>n</m:t>
                    </m:r>
                    <m:r>
                      <m:t>d</m:t>
                    </m:r>
                  </m:oMath>
                </a14:m>
                <a:r>
                  <a:rPr/>
                  <a:t>,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measurements generated by agents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a:t>
                </a:r>
                <a14:m>
                  <m:oMath xmlns:m="http://schemas.openxmlformats.org/officeDocument/2006/math">
                    <m:r>
                      <m:t>c</m:t>
                    </m:r>
                    <m:r>
                      <m:t>o</m:t>
                    </m:r>
                    <m:r>
                      <m:t>n</m:t>
                    </m:r>
                    <m:r>
                      <m:t>d</m:t>
                    </m:r>
                  </m:oMath>
                </a14:m>
                <a:r>
                  <a:rPr/>
                  <a:t>.</a:t>
                </a:r>
              </a:p>
              <a:p>
                <a:pPr lvl="0" indent="0" marL="0">
                  <a:buNone/>
                </a:pPr>
                <a:r>
                  <a:rPr b="1"/>
                  <a:t>Q7</a:t>
                </a:r>
                <a:r>
                  <a:rPr/>
                  <a:t> 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agents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Q8</a:t>
                </a:r>
                <a:r>
                  <a:rPr/>
                  <a:t> CoLocate(</a:t>
                </a:r>
                <a14:m>
                  <m:oMath xmlns:m="http://schemas.openxmlformats.org/officeDocument/2006/math">
                    <m:r>
                      <m:t>a</m:t>
                    </m:r>
                  </m:oMath>
                </a14:m>
                <a:r>
                  <a:rPr/>
                  <a:t> ∈ A,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agents who were in the same environment as agent </a:t>
                </a:r>
                <a14:m>
                  <m:oMath xmlns:m="http://schemas.openxmlformats.org/officeDocument/2006/math">
                    <m:r>
                      <m:t>a</m:t>
                    </m:r>
                  </m:oMath>
                </a14:m>
                <a:r>
                  <a:rPr/>
                  <a:t> during the specifoed time period.</a:t>
                </a:r>
              </a:p>
              <a:p>
                <a:pPr lvl="0" indent="0" marL="0">
                  <a:spcBef>
                    <a:spcPts val="3000"/>
                  </a:spcBef>
                  <a:buNone/>
                </a:pPr>
                <a:r>
                  <a:rPr b="1"/>
                  <a:t>Data architectures</a:t>
                </a:r>
              </a:p>
              <a:p>
                <a:pPr lvl="0" indent="-342900" marL="342900">
                  <a:buAutoNum type="arabicPeriod"/>
                </a:pPr>
                <a:r>
                  <a:rPr/>
                  <a:t>Metamodello Agritech (PostgreSQL ?)</a:t>
                </a:r>
              </a:p>
              <a:p>
                <a:pPr lvl="0" indent="-342900" marL="342900">
                  <a:buAutoNum type="arabicPeriod"/>
                </a:pPr>
                <a:r>
                  <a:rPr/>
                  <a:t>Wide-Column (?)</a:t>
                </a:r>
              </a:p>
              <a:p>
                <a:pPr lvl="0" indent="-342900" marL="342900">
                  <a:buAutoNum type="arabicPeriod"/>
                </a:pPr>
                <a:r>
                  <a:rPr/>
                  <a:t>Grafo + Relazionale (PostgreSQL + PostGIS + Apache AGE)</a:t>
                </a:r>
              </a:p>
              <a:p>
                <a:pPr lvl="0" indent="-342900" marL="342900">
                  <a:buAutoNum type="arabicPeriod"/>
                </a:pPr>
                <a:r>
                  <a:rPr/>
                  <a:t>Graph + Time Series (GraphDB + (ClickHouse || InfluxDB))</a:t>
                </a:r>
              </a:p>
              <a:p>
                <a:pPr lvl="0" indent="-342900" marL="342900">
                  <a:buAutoNum type="arabicPeriod"/>
                </a:pPr>
                <a:r>
                  <a:rPr/>
                  <a:t>AeonG (?)</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2024-10-09T15:47:40Z</dcterms:created>
  <dcterms:modified xsi:type="dcterms:W3CDTF">2024-10-09T15:47:40Z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