
<file path=[Content_Types].xml><?xml version="1.0" encoding="utf-8"?>
<Types xmlns="http://schemas.openxmlformats.org/package/2006/content-types">
  <Default Extension="xml" ContentType="application/xml"/>
  <Default Extension="rels" ContentType="application/vnd.openxmlformats-package.relationships+xml"/>
  <Override PartName="/docProps/app.xml" ContentType="application/vnd.openxmlformats-officedocument.extended-properties+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204"/>
          <a:sy d="100" n="204"/>
        </p:scale>
        <p:origin x="488" y="11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5" Type="http://schemas.openxmlformats.org/officeDocument/2006/relationships/viewProps" Target="viewProps.xml" /><Relationship Id="rId4" Type="http://schemas.openxmlformats.org/officeDocument/2006/relationships/presProps" Target="presProps.xml" /><Relationship Id="rId1" Type="http://schemas.openxmlformats.org/officeDocument/2006/relationships/slideMaster" Target="slideMasters/slideMaster1.xml" /><Relationship Id="rId7" Type="http://schemas.openxmlformats.org/officeDocument/2006/relationships/tableStyles" Target="tableStyles.xml" /><Relationship Id="rId6"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normAutofit/>
          </a:bodyPr>
          <a:lstStyle>
            <a:lvl1pPr>
              <a:defRPr sz="2800">
                <a:latin typeface="Helvetica" panose="020B0604020202020204" pitchFamily="34" charset="0"/>
                <a:cs typeface="Helvetica" panose="020B0604020202020204" pitchFamily="34" charset="0"/>
              </a:defRPr>
            </a:lvl1pPr>
          </a:lstStyle>
          <a:p>
            <a:r>
              <a:rPr lang="en-US" dirty="0"/>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latin typeface="Helvetica" panose="020B0604020202020204" pitchFamily="34" charset="0"/>
                <a:cs typeface="Helvetica" panose="020B0604020202020204" pitchFamily="34" charset="0"/>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lvl1pPr>
              <a:defRPr>
                <a:latin typeface="Helvetica" panose="020B0604020202020204" pitchFamily="34" charset="0"/>
                <a:cs typeface="Helvetica" panose="020B0604020202020204" pitchFamily="34" charset="0"/>
              </a:defRPr>
            </a:lvl1pPr>
          </a:lstStyle>
          <a:p>
            <a:fld id="{241EB5C9-1307-BA42-ABA2-0BC069CD8E7F}" type="datetimeFigureOut">
              <a:rPr lang="en-US" smtClean="0"/>
              <a:pPr/>
              <a:t>2/25/2024</a:t>
            </a:fld>
            <a:endParaRPr lang="en-US"/>
          </a:p>
        </p:txBody>
      </p:sp>
      <p:sp>
        <p:nvSpPr>
          <p:cNvPr id="5" name="Footer Placeholder 4"/>
          <p:cNvSpPr>
            <a:spLocks noGrp="1"/>
          </p:cNvSpPr>
          <p:nvPr>
            <p:ph type="ftr" sz="quarter" idx="11"/>
          </p:nvPr>
        </p:nvSpPr>
        <p:spPr/>
        <p:txBody>
          <a:bodyPr/>
          <a:lstStyle>
            <a:lvl1pPr>
              <a:defRPr>
                <a:latin typeface="Helvetica" panose="020B0604020202020204" pitchFamily="34" charset="0"/>
                <a:cs typeface="Helvetica" panose="020B0604020202020204" pitchFamily="34" charset="0"/>
              </a:defRPr>
            </a:lvl1pPr>
          </a:lstStyle>
          <a:p>
            <a:endParaRPr lang="en-US"/>
          </a:p>
        </p:txBody>
      </p:sp>
      <p:sp>
        <p:nvSpPr>
          <p:cNvPr id="6" name="Slide Number Placeholder 5"/>
          <p:cNvSpPr>
            <a:spLocks noGrp="1"/>
          </p:cNvSpPr>
          <p:nvPr>
            <p:ph type="sldNum" sz="quarter" idx="12"/>
          </p:nvPr>
        </p:nvSpPr>
        <p:spPr/>
        <p:txBody>
          <a:bodyPr/>
          <a:lstStyle>
            <a:lvl1pPr>
              <a:defRPr>
                <a:latin typeface="Helvetica" panose="020B0604020202020204" pitchFamily="34" charset="0"/>
                <a:cs typeface="Helvetica" panose="020B0604020202020204" pitchFamily="34" charset="0"/>
              </a:defRPr>
            </a:lvl1pPr>
          </a:lstStyle>
          <a:p>
            <a:fld id="{C5EF2332-01BF-834F-8236-50238282D533}" type="slidenum">
              <a:rPr lang="en-US" smtClean="0"/>
              <a:pPr/>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normAutofit/>
          </a:bodyPr>
          <a:lstStyle>
            <a:lvl1pPr algn="l">
              <a:defRPr sz="2000" b="1" cap="all"/>
            </a:lvl1pPr>
          </a:lstStyle>
          <a:p>
            <a:r>
              <a:rPr lang="en-US" dirty="0"/>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2/25/2024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normAutofit/>
          </a:bodyPr>
          <a:lstStyle>
            <a:lvl1pPr>
              <a:defRPr sz="1600"/>
            </a:lvl1pPr>
            <a:lvl2pPr>
              <a:defRPr sz="1200"/>
            </a:lvl2pPr>
            <a:lvl3pPr>
              <a:defRPr sz="1100"/>
            </a:lvl3pPr>
            <a:lvl4pPr>
              <a:defRPr sz="1050"/>
            </a:lvl4pPr>
            <a:lvl5pPr>
              <a:defRPr sz="10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normAutofit/>
          </a:bodyPr>
          <a:lstStyle>
            <a:lvl1pPr>
              <a:defRPr sz="1400"/>
            </a:lvl1pPr>
            <a:lvl2pPr>
              <a:defRPr sz="1100"/>
            </a:lvl2pPr>
            <a:lvl3pPr>
              <a:defRPr sz="1050"/>
            </a:lvl3pPr>
            <a:lvl4pPr>
              <a:defRPr sz="1000"/>
            </a:lvl4pPr>
            <a:lvl5pPr>
              <a:defRPr sz="100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4" name="Content Placeholder 3"/>
          <p:cNvSpPr>
            <a:spLocks noGrp="1"/>
          </p:cNvSpPr>
          <p:nvPr>
            <p:ph sz="half" idx="2"/>
          </p:nvPr>
        </p:nvSpPr>
        <p:spPr>
          <a:xfrm>
            <a:off x="457200" y="1631156"/>
            <a:ext cx="4040188"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4645026" y="1151335"/>
            <a:ext cx="4041775" cy="479822"/>
          </a:xfrm>
        </p:spPr>
        <p:txBody>
          <a:bodyPr anchor="b">
            <a:normAutofit/>
          </a:bodyPr>
          <a:lstStyle>
            <a:lvl1pPr marL="0" indent="0">
              <a:buNone/>
              <a:defRPr sz="16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6" name="Content Placeholder 5"/>
          <p:cNvSpPr>
            <a:spLocks noGrp="1"/>
          </p:cNvSpPr>
          <p:nvPr>
            <p:ph sz="quarter" idx="4"/>
          </p:nvPr>
        </p:nvSpPr>
        <p:spPr>
          <a:xfrm>
            <a:off x="4645026" y="1631156"/>
            <a:ext cx="4041775" cy="2963466"/>
          </a:xfrm>
        </p:spPr>
        <p:txBody>
          <a:bodyPr>
            <a:normAutofit/>
          </a:bodyPr>
          <a:lstStyle>
            <a:lvl1pPr>
              <a:defRPr sz="1400"/>
            </a:lvl1pPr>
            <a:lvl2pPr>
              <a:defRPr sz="1200"/>
            </a:lvl2pPr>
            <a:lvl3pPr>
              <a:defRPr sz="1100"/>
            </a:lvl3pPr>
            <a:lvl4pPr>
              <a:defRPr sz="1050"/>
            </a:lvl4pPr>
            <a:lvl5pPr>
              <a:defRPr sz="105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2/25/2024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2/25/2024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2/25/2024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2/25/2024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dirty="0"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2/25/2024</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2000">
          <a:solidFill>
            <a:schemeClr val="tx1"/>
          </a:solidFill>
          <a:latin charset="0" panose="020B0604020202020204" pitchFamily="34" typeface="Helvetica"/>
          <a:ea typeface="+mj-ea"/>
          <a:cs charset="0" panose="020B0604020202020204" pitchFamily="34" typeface="Helvetica"/>
        </a:defRPr>
      </a:lvl1pPr>
    </p:titleStyle>
    <p:bodyStyle>
      <a:lvl1pPr algn="l" defTabSz="342900" eaLnBrk="1" hangingPunct="1" indent="-342900" latinLnBrk="0" marL="3429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1pPr>
      <a:lvl2pPr algn="l" defTabSz="342900" eaLnBrk="1" hangingPunct="1" indent="-342900" latinLnBrk="0" marL="685800" rtl="0">
        <a:spcBef>
          <a:spcPct val="20000"/>
        </a:spcBef>
        <a:buFont typeface="Arial"/>
        <a:buChar char="–"/>
        <a:defRPr kern="1200" sz="1600">
          <a:solidFill>
            <a:schemeClr val="tx1"/>
          </a:solidFill>
          <a:latin charset="0" panose="020B0604020202020204" pitchFamily="34" typeface="Helvetica"/>
          <a:ea typeface="+mn-ea"/>
          <a:cs charset="0" panose="020B0604020202020204" pitchFamily="34" typeface="Helvetica"/>
        </a:defRPr>
      </a:lvl2pPr>
      <a:lvl3pPr algn="l" defTabSz="342900" eaLnBrk="1" hangingPunct="1" indent="-342900" latinLnBrk="0" marL="1028700" rtl="0">
        <a:spcBef>
          <a:spcPct val="20000"/>
        </a:spcBef>
        <a:buFont typeface="Arial"/>
        <a:buChar char="•"/>
        <a:defRPr kern="1200" sz="1200">
          <a:solidFill>
            <a:schemeClr val="tx1"/>
          </a:solidFill>
          <a:latin charset="0" panose="020B0604020202020204" pitchFamily="34" typeface="Helvetica"/>
          <a:ea typeface="+mn-ea"/>
          <a:cs charset="0" panose="020B0604020202020204" pitchFamily="34" typeface="Helvetica"/>
        </a:defRPr>
      </a:lvl3pPr>
      <a:lvl4pPr algn="l" defTabSz="342900" eaLnBrk="1" hangingPunct="1" indent="-342900" latinLnBrk="0" marL="13716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4pPr>
      <a:lvl5pPr algn="l" defTabSz="342900" eaLnBrk="1" hangingPunct="1" indent="-342900" latinLnBrk="0" marL="1714500" rtl="0">
        <a:spcBef>
          <a:spcPct val="20000"/>
        </a:spcBef>
        <a:buFont typeface="Arial"/>
        <a:buChar char="»"/>
        <a:defRPr kern="1200" sz="1100">
          <a:solidFill>
            <a:schemeClr val="tx1"/>
          </a:solidFill>
          <a:latin charset="0" panose="020B0604020202020204" pitchFamily="34" typeface="Helvetica"/>
          <a:ea typeface="+mn-ea"/>
          <a:cs charset="0" panose="020B0604020202020204" pitchFamily="34" typeface="Helvetica"/>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t>Principale problema: stanno mettendo mano alla dataplatform aziendale e stanno rifacendo: bigger problem: ingestion e estrarre dati da sistemi proprietari. SIa saleforce che SAP se devono togliere i dati hanno grossi problemi di billing a cause di lock in. 2 opzioni per analisi: - usa i loro tool - estrai i dati tramite accrocchi.</a:t>
            </a:r>
          </a:p>
          <a:p>
            <a:pPr lvl="0" indent="0" marL="0">
              <a:buNone/>
            </a:pPr>
            <a:r>
              <a:rPr/>
              <a:t>Costruire una platform dato un sistema esistente il task tosto è come estrapolare i dati dai sistemi di base e migrarli nei nuovi servizi. Fanno una specie di sampling in cui perdono tanti dati (e.g. campionamento 30min), che se devi fare un analisi comportamentale è bad. C’è molta spinta per riportare sul frontend informazioni computate in real time da una data platform, in questi casi 30min sono decisamente tanti.</a:t>
            </a:r>
          </a:p>
          <a:p>
            <a:pPr lvl="0" indent="0" marL="0">
              <a:buNone/>
            </a:pPr>
            <a:r>
              <a:rPr/>
              <a:t>Pipeline back&amp;forth. - dati dabellari strutturati</a:t>
            </a:r>
          </a:p>
          <a:p>
            <a:pPr lvl="0" indent="0" marL="0">
              <a:buNone/>
            </a:pPr>
            <a:r>
              <a:rPr/>
              <a:t>Sorgente è Salesforce, collection in pull e poi processi. Change Data Capture rispetto aquello che avevo prima. Quello che pensano di fare è hashare i campi per i quali vogliono capire se sono cambiati e confrontano gl ihash. Hanno la parte storica, e una parte live utilizzata per reporting, eventuali modelli da utilizzare su dati virtuali.</a:t>
            </a:r>
          </a:p>
          <a:p>
            <a:pPr lvl="0" indent="0" marL="0">
              <a:buNone/>
            </a:pPr>
            <a:r>
              <a:rPr/>
              <a:t>Dopo CDC, tutta la serie storica sul cliente viene portato su un tool su cui viene fatto girare un modello fare AI (xgBoost), e.g. calcola CLV (custom lifetime value e altri due indici). Il risulato del modello viene rigirato sulla platform che a sua volta lo ripusha su Salesforce.</a:t>
            </a:r>
          </a:p>
          <a:p>
            <a:pPr lvl="0" indent="0" marL="0">
              <a:buNone/>
            </a:pPr>
            <a:r>
              <a:rPr/>
              <a:t>Su Google Cloud Platform. </a:t>
            </a:r>
            <a:r>
              <a:rPr b="1"/>
              <a:t>informati su Dataform</a:t>
            </a:r>
            <a:r>
              <a:rPr/>
              <a:t>, SQLX. permette di fare ETL con source control. Skilled Query e BIGQuery(dove fanno la maggior parte delle trasformazioni). per AI utilizzano Vertex: un notebook schedulato. Puoi schedulare notebook da runnare ad un certo orario con macchine di certa dimensione (tipo databricks). Con Google fanno una riunione ogni due settimane (per consulenze di data platform, engine selection e cosa fare). Hanno usato per parecchio e usano AutoML, se non funzia passano a modelli custom (Model Garden (?)): modelli pretrainati che ti mettono a disposizione API per lavorare tipo serverless.</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ICO</a:t>
            </a:r>
          </a:p>
        </p:txBody>
      </p:sp>
      <p:sp>
        <p:nvSpPr>
          <p:cNvPr id="3" name="Content Placeholder 2"/>
          <p:cNvSpPr>
            <a:spLocks noGrp="1"/>
          </p:cNvSpPr>
          <p:nvPr>
            <p:ph idx="1"/>
          </p:nvPr>
        </p:nvSpPr>
        <p:spPr/>
        <p:txBody>
          <a:bodyPr/>
          <a:lstStyle/>
          <a:p>
            <a:pPr lvl="0" indent="0" marL="0">
              <a:buNone/>
            </a:pPr>
            <a:r>
              <a:rPr/>
              <a:t>DWH è già nel silver layer Nel silver i dati sono volatili, 3/4 giorni di vita La parte bronze è una specie di storicizzazione della parte “effimera” e “Esterna” del viola</a:t>
            </a:r>
          </a:p>
          <a:p>
            <a:pPr lvl="0" indent="0" marL="0">
              <a:buNone/>
            </a:pPr>
            <a:r>
              <a:rPr/>
              <a:t>viola arancio - import arancio grigio - clean</a:t>
            </a:r>
          </a:p>
          <a:p>
            <a:pPr lvl="0" indent="0" marL="0">
              <a:buNone/>
            </a:pPr>
            <a:r>
              <a:rPr/>
              <a:t>Mosaic AI</a:t>
            </a:r>
          </a:p>
          <a:p>
            <a:pPr lvl="0" indent="0" marL="0">
              <a:buNone/>
            </a:pPr>
            <a:r>
              <a:rPr/>
              <a:t>Le nostre soluzioni funzionano a livell di orchestrazione, ma soprattutto su databricks e azure la chiave è il compute che decidi di utilizzare</a:t>
            </a:r>
          </a:p>
          <a:p>
            <a:pPr lvl="0" indent="0" marL="0">
              <a:buNone/>
            </a:pPr>
            <a:r>
              <a:rPr/>
              <a:t>Suddividere il processo in : ingestion - engineering - analisi - elaborazione avanzata</a:t>
            </a:r>
          </a:p>
          <a:p>
            <a:pPr lvl="0" indent="0" marL="0">
              <a:buNone/>
            </a:pPr>
            <a:r>
              <a:rPr/>
              <a:t>Ci sono tanti piccoli aspetti che non riusciamo a modellare: unity catalog, lineage tra trasformazioni</a:t>
            </a:r>
          </a:p>
          <a:p>
            <a:pPr lvl="0" indent="0" marL="0">
              <a:buNone/>
            </a:pPr>
            <a:r>
              <a:rPr/>
              <a:t>Databricks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TotalTime>
  <Words>46</Words>
  <Application>Microsoft Office PowerPoint</Application>
  <PresentationFormat>On-screen Show (16:9)</PresentationFormat>
  <Paragraphs>14</Paragraphs>
  <Slides>4</Slides>
  <Notes>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vt:i4>
      </vt:variant>
    </vt:vector>
  </HeadingPairs>
  <TitlesOfParts>
    <vt:vector size="8" baseType="lpstr">
      <vt:lpstr>Arial</vt:lpstr>
      <vt:lpstr>Calibri</vt:lpstr>
      <vt:lpstr>Helvetica</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keywords/>
  <dcterms:created xsi:type="dcterms:W3CDTF">2024-11-21T16:25:39Z</dcterms:created>
  <dcterms:modified xsi:type="dcterms:W3CDTF">2024-11-21T16:25:39Z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header-includes">
    <vt:lpwstr/>
  </property>
  <property fmtid="{D5CDD505-2E9C-101B-9397-08002B2CF9AE}" pid="4" name="include-after">
    <vt:lpwstr/>
  </property>
  <property fmtid="{D5CDD505-2E9C-101B-9397-08002B2CF9AE}" pid="5" name="include-before">
    <vt:lpwstr/>
  </property>
  <property fmtid="{D5CDD505-2E9C-101B-9397-08002B2CF9AE}" pid="6" name="labels">
    <vt:lpwstr/>
  </property>
  <property fmtid="{D5CDD505-2E9C-101B-9397-08002B2CF9AE}" pid="7" name="toc-title">
    <vt:lpwstr>Table of contents</vt:lpwstr>
  </property>
</Properties>
</file>