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6.png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Highly interconnected entities (e.g., the fruit tree we want to represent and the IoT network describing it) point to graph database management systems (DBMSs) for an efficient storing and querying…</a:t>
            </a:r>
          </a:p>
          <a:p>
            <a:pPr lvl="1"/>
            <a:r>
              <a:rPr/>
              <a:t>… but what about the volume of such data?</a:t>
            </a:r>
          </a:p>
          <a:p>
            <a:pPr lvl="0"/>
            <a:r>
              <a:rPr/>
              <a:t>Time-Series DBMSs efficiently handle large volumes of temporal data…</a:t>
            </a:r>
          </a:p>
          <a:p>
            <a:pPr lvl="1"/>
            <a:r>
              <a:rPr/>
              <a:t>… but they struggle in modeling the complex relationships dynamics between the entities.</a:t>
            </a:r>
          </a:p>
          <a:p>
            <a:pPr lvl="0"/>
            <a:r>
              <a:rPr/>
              <a:t>What about an hybrid data structure?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Hybryd data structure enabling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Workload definition (queries)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External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(a.a. 23/24)</a:t>
            </a:r>
          </a:p>
          <a:p>
            <a:pPr lvl="0"/>
            <a:r>
              <a:rPr/>
              <a:t>95631 - MACHINE LEARNING AND DATA MINING - 6 cfu (a.a. 24/25)</a:t>
            </a:r>
          </a:p>
          <a:p>
            <a:pPr lvl="0"/>
            <a:r>
              <a:rPr/>
              <a:t>95631 - MACHINE LEARNING AND DATA MINING - 6 cfu (a.a. 25/26)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Project meeting Spoke 3 PNRR Agritech</a:t>
            </a:r>
          </a:p>
          <a:p>
            <a:pPr lvl="0"/>
            <a:r>
              <a:rPr/>
              <a:t>EDBT/ICDT 2024 Joint Conference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 (DT)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3 components: phyisical model, virtual model, communication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While concept of data as a core component is arising..</a:t>
            </a:r>
          </a:p>
          <a:p>
            <a:pPr lvl="0"/>
            <a:r>
              <a:rPr/>
              <a:t>… Still left unconsidered in most research papers.</a:t>
            </a:r>
          </a:p>
          <a:p>
            <a:pPr lvl="0"/>
            <a:r>
              <a:rPr/>
              <a:t>… However, some standard models are emerging</a:t>
            </a:r>
          </a:p>
          <a:p>
            <a:pPr lvl="0"/>
            <a:r>
              <a:rPr/>
              <a:t>e.g.: Fei Tao, Univ. of Beijing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pic>
        <p:nvPicPr>
          <p:cNvPr descr="https://github.com/ManuelePasini/slides-markdown/blob/master/slides/images/dt/digital_mode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11300"/>
            <a:ext cx="40386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Virtual Entity architecture (Fei, Tao, 2020)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Digital Twin for Precision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Five year ongoing project (also in PNRR - Spoke 9) in precision irrigation of orchards</a:t>
            </a:r>
          </a:p>
          <a:p>
            <a:pPr lvl="0"/>
            <a:r>
              <a:rPr/>
              <a:t>Demo available at https://big.csr.unibo.it/projects/smarter/</a:t>
            </a:r>
          </a:p>
          <a:p>
            <a:pPr lvl="0"/>
            <a:r>
              <a:rPr/>
              <a:t>Scientific Article submitted to Computer and Electronics in Agriculture (September 2025).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Data Platform fostering collaboration between 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Within PNRR Agritech - Spoke 3, building a Data Platform fostering collaboration and integration between research projects…</a:t>
            </a:r>
          </a:p>
          <a:p>
            <a:pPr lvl="0"/>
            <a:r>
              <a:rPr/>
              <a:t>While defining integration policies and standards…</a:t>
            </a:r>
          </a:p>
          <a:p>
            <a:pPr lvl="0"/>
            <a:r>
              <a:rPr/>
              <a:t>Some key data requirements emerged:</a:t>
            </a:r>
          </a:p>
          <a:p>
            <a:pPr lvl="1"/>
            <a:r>
              <a:rPr/>
              <a:t>Heterogeneous data: encompassing structured and unstructured types, including images.</a:t>
            </a:r>
          </a:p>
          <a:p>
            <a:pPr lvl="1"/>
            <a:r>
              <a:rPr/>
              <a:t>Interconnected data: representing both physical entities and the IoT networks describing them.</a:t>
            </a:r>
          </a:p>
          <a:p>
            <a:pPr lvl="1"/>
            <a:r>
              <a:rPr/>
              <a:t>Temporal aspects: datasets often exhibit time-series behavior.</a:t>
            </a:r>
          </a:p>
          <a:p>
            <a:pPr lvl="1"/>
            <a:r>
              <a:rPr/>
              <a:t>Spatial aspects: data are frequently geolocated.</a:t>
            </a:r>
          </a:p>
          <a:p>
            <a:pPr lvl="0"/>
            <a:r>
              <a:rPr b="1"/>
              <a:t>Currently working on its implementation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application-oriented to domain-oriented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DT can be characterized by the data pipelines that collect, process, and generate insights from data.</a:t>
            </a:r>
          </a:p>
          <a:p>
            <a:pPr lvl="0"/>
            <a:r>
              <a:rPr/>
              <a:t>Is it possible, given a data pipeline, to determine the set of a data platform services enibling such pipeline?</a:t>
            </a:r>
          </a:p>
          <a:p>
            <a:pPr lvl="0"/>
            <a:r>
              <a:rPr/>
              <a:t>Matteo Francia, Matteo Golfarelli, Manuele Pasini - Towards a process-driven design of data platforms. In DOLAP, pages 28–35, 2024.</a:t>
            </a:r>
          </a:p>
          <a:p>
            <a:pPr lvl="0"/>
            <a:r>
              <a:rPr/>
              <a:t>Matteo Francia, Matteo Golfarelli, Manuele Pasini - Process-Driven Design of Cloud Data Platforms, Information Systems journal, Manuscript Number: INFOSYS-D-24-00444</a:t>
            </a:r>
          </a:p>
          <a:p>
            <a:pPr lvl="0"/>
            <a:r>
              <a:rPr b="1"/>
              <a:t>But something was missing..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2025-10-01T07:01:07Z</dcterms:created>
  <dcterms:modified xsi:type="dcterms:W3CDTF">2025-10-01T07:01:07Z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