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Default Extension="shtml" ContentType="text/html; charset=utf-8"/>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5" Type="http://schemas.openxmlformats.org/officeDocument/2006/relationships/viewProps" Target="viewProps.xml" /><Relationship Id="rId34" Type="http://schemas.openxmlformats.org/officeDocument/2006/relationships/presProps" Target="presProps.xml" /><Relationship Id="rId1" Type="http://schemas.openxmlformats.org/officeDocument/2006/relationships/slideMaster" Target="slideMasters/slideMaster1.xml" /><Relationship Id="rId37" Type="http://schemas.openxmlformats.org/officeDocument/2006/relationships/tableStyles" Target="tableStyles.xml" /><Relationship Id="rId3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dl.acm.org/doi/10.1145/2668930.2688055" TargetMode="External" /><Relationship Id="rId3" Type="http://schemas.openxmlformats.org/officeDocument/2006/relationships/image" Target="../media/image20.sht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abs/10.14778/3407790.3407791" TargetMode="Externa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4.png" /><Relationship Id="rId2" Type="http://schemas.openxmlformats.org/officeDocument/2006/relationships/image" Target="../media/image23.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5.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Benchmark workload</a:t>
            </a:r>
          </a:p>
        </p:txBody>
      </p:sp>
      <p:sp>
        <p:nvSpPr>
          <p:cNvPr id="4" name="Text Placeholder 3"/>
          <p:cNvSpPr>
            <a:spLocks noGrp="1"/>
          </p:cNvSpPr>
          <p:nvPr>
            <p:ph idx="2" sz="half" type="body"/>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indent="0" marL="0">
              <a:spcBef>
                <a:spcPts val="3000"/>
              </a:spcBef>
              <a:buNone/>
            </a:pPr>
            <a:r>
              <a:rPr b="1"/>
              <a:t>From </a:t>
            </a:r>
            <a:r>
              <a:rPr b="1">
                <a:hlinkClick r:id="rId2"/>
              </a:rPr>
              <a:t>IoTAbench</a:t>
            </a:r>
          </a:p>
        </p:txBody>
      </p:sp>
      <p:pic>
        <p:nvPicPr>
          <p:cNvPr descr="https://github.com/ManuelePasini/slides-markdown/blob/master/slides/images/dt/iota_model.png?raw=true" id="0" name="Picture 1"/>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IoTABench data model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 - 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2"/>
              </a:rPr>
              <a:t>SmartBench, VLDB</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png?raw=true" id="0" name="Picture 1"/>
          <p:cNvPicPr>
            <a:picLocks noGrp="1" noChangeAspect="1"/>
          </p:cNvPicPr>
          <p:nvPr/>
        </p:nvPicPr>
        <p:blipFill>
          <a:blip r:embed="rId2"/>
          <a:stretch>
            <a:fillRect/>
          </a:stretch>
        </p:blipFill>
        <p:spPr bwMode="auto">
          <a:xfrm>
            <a:off x="5537200" y="1193800"/>
            <a:ext cx="22606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SmartBench data model</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Final queries v.0.1</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b="1"/>
                  <a:t>Q1</a:t>
                </a:r>
                <a:r>
                  <a:rPr/>
                  <a:t> Total measurements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counts the total number of measurements for each device during the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Q2</a:t>
                </a:r>
                <a:r>
                  <a:rPr/>
                  <a:t> Average hourly measurements (η,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Create a sorted list of the average measurement of type η in each hour interval in the given period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Q3</a:t>
                </a:r>
                <a:r>
                  <a:rPr/>
                  <a:t> Monthly measurements(</a:t>
                </a:r>
                <a14:m>
                  <m:oMath xmlns:m="http://schemas.openxmlformats.org/officeDocument/2006/math">
                    <m:r>
                      <m:t>A</m:t>
                    </m:r>
                  </m:oMath>
                </a14:m>
                <a:r>
                  <a:rPr/>
                  <a:t>): Create a list of the distinct agents </a:t>
                </a:r>
                <a14:m>
                  <m:oMath xmlns:m="http://schemas.openxmlformats.org/officeDocument/2006/math">
                    <m:r>
                      <m:t>a</m:t>
                    </m:r>
                  </m:oMath>
                </a14:m>
                <a:r>
                  <a:rPr/>
                  <a:t> ∈ </a:t>
                </a:r>
                <a14:m>
                  <m:oMath xmlns:m="http://schemas.openxmlformats.org/officeDocument/2006/math">
                    <m:r>
                      <m:t>A</m:t>
                    </m:r>
                  </m:oMath>
                </a14:m>
                <a:r>
                  <a:rPr/>
                  <a:t>, sorted by their total (monthly) measurements.</a:t>
                </a:r>
              </a:p>
              <a:p>
                <a:pPr lvl="0" indent="0" marL="0">
                  <a:buNone/>
                </a:pPr>
                <a:r>
                  <a:rPr b="1"/>
                  <a:t>Q4</a:t>
                </a:r>
                <a:r>
                  <a:rPr/>
                  <a:t> Latest known agents location (</a:t>
                </a:r>
                <a14:m>
                  <m:oMath xmlns:m="http://schemas.openxmlformats.org/officeDocument/2006/math">
                    <m:r>
                      <m:t>A</m:t>
                    </m:r>
                  </m:oMath>
                </a14:m>
                <a:r>
                  <a:rPr/>
                  <a:t>): Return the latest location for each agent </a:t>
                </a:r>
                <a14:m>
                  <m:oMath xmlns:m="http://schemas.openxmlformats.org/officeDocument/2006/math">
                    <m:r>
                      <m:t>a</m:t>
                    </m:r>
                  </m:oMath>
                </a14:m>
                <a:r>
                  <a:rPr/>
                  <a:t> ∈ </a:t>
                </a:r>
                <a14:m>
                  <m:oMath xmlns:m="http://schemas.openxmlformats.org/officeDocument/2006/math">
                    <m:r>
                      <m:t>A</m:t>
                    </m:r>
                  </m:oMath>
                </a14:m>
                <a:r>
                  <a:rPr/>
                  <a:t>.</a:t>
                </a:r>
              </a:p>
              <a:p>
                <a:pPr lvl="0" indent="0" marL="0">
                  <a:buNone/>
                </a:pPr>
                <a:r>
                  <a:rPr b="1"/>
                  <a:t>Q5</a:t>
                </a:r>
                <a:r>
                  <a:rPr/>
                  <a:t> Observations (τ , </a:t>
                </a:r>
                <a14:m>
                  <m:oMath xmlns:m="http://schemas.openxmlformats.org/officeDocument/2006/math">
                    <m:r>
                      <m:t>c</m:t>
                    </m:r>
                    <m:r>
                      <m:t>o</m:t>
                    </m:r>
                    <m:r>
                      <m:t>n</m:t>
                    </m:r>
                    <m:r>
                      <m:t>d</m:t>
                    </m:r>
                  </m:oMath>
                </a14:m>
                <a:r>
                  <a:rPr/>
                  <a:t>,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measurements generated by agents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a:t>
                </a:r>
                <a14:m>
                  <m:oMath xmlns:m="http://schemas.openxmlformats.org/officeDocument/2006/math">
                    <m:r>
                      <m:t>c</m:t>
                    </m:r>
                    <m:r>
                      <m:t>o</m:t>
                    </m:r>
                    <m:r>
                      <m:t>n</m:t>
                    </m:r>
                    <m:r>
                      <m:t>d</m:t>
                    </m:r>
                  </m:oMath>
                </a14:m>
                <a:r>
                  <a:rPr/>
                  <a:t>.</a:t>
                </a:r>
              </a:p>
              <a:p>
                <a:pPr lvl="0" indent="0" marL="0">
                  <a:buNone/>
                </a:pPr>
                <a:r>
                  <a:rPr b="1"/>
                  <a:t>Q6</a:t>
                </a:r>
                <a:r>
                  <a:rPr/>
                  <a:t> InverseCoverage(</a:t>
                </a:r>
                <a14:m>
                  <m:oMath xmlns:m="http://schemas.openxmlformats.org/officeDocument/2006/math">
                    <m:r>
                      <m:t>A</m:t>
                    </m:r>
                  </m:oMath>
                </a14:m>
                <a:r>
                  <a:rPr/>
                  <a:t>, </a:t>
                </a:r>
                <a14:m>
                  <m:oMath xmlns:m="http://schemas.openxmlformats.org/officeDocument/2006/math">
                    <m:r>
                      <m:t>L</m:t>
                    </m:r>
                  </m:oMath>
                </a14:m>
                <a:r>
                  <a:rPr/>
                  <a:t>, η) lists all agents </a:t>
                </a:r>
                <a14:m>
                  <m:oMath xmlns:m="http://schemas.openxmlformats.org/officeDocument/2006/math">
                    <m:r>
                      <m:t>a</m:t>
                    </m:r>
                  </m:oMath>
                </a14:m>
                <a:r>
                  <a:rPr/>
                  <a:t> ∈ </a:t>
                </a:r>
                <a14:m>
                  <m:oMath xmlns:m="http://schemas.openxmlformats.org/officeDocument/2006/math">
                    <m:r>
                      <m:t>A</m:t>
                    </m:r>
                  </m:oMath>
                </a14:m>
                <a:r>
                  <a:rPr/>
                  <a:t> that generated measurements of a given type η in the polygon specified by the set of points </a:t>
                </a:r>
                <a14:m>
                  <m:oMath xmlns:m="http://schemas.openxmlformats.org/officeDocument/2006/math">
                    <m:r>
                      <m:t>L</m:t>
                    </m:r>
                  </m:oMath>
                </a14:m>
                <a:r>
                  <a:rPr/>
                  <a:t>.</a:t>
                </a:r>
              </a:p>
              <a:p>
                <a:pPr lvl="0" indent="0" marL="0">
                  <a:buNone/>
                </a:pPr>
                <a:r>
                  <a:rPr b="1"/>
                  <a:t>Q7</a:t>
                </a:r>
                <a:r>
                  <a:rPr/>
                  <a:t> Time in environment (</a:t>
                </a:r>
                <a14:m>
                  <m:oMath xmlns:m="http://schemas.openxmlformats.org/officeDocument/2006/math">
                    <m:r>
                      <m:t>A</m:t>
                    </m:r>
                  </m:oMath>
                </a14:m>
                <a:r>
                  <a:rPr/>
                  <a:t>, </a:t>
                </a:r>
                <a14:m>
                  <m:oMath xmlns:m="http://schemas.openxmlformats.org/officeDocument/2006/math">
                    <m:r>
                      <m:t>l</m:t>
                    </m:r>
                  </m:oMath>
                </a14:m>
                <a:r>
                  <a:rPr/>
                  <a:t>): Return the times for which agents </a:t>
                </a:r>
                <a14:m>
                  <m:oMath xmlns:m="http://schemas.openxmlformats.org/officeDocument/2006/math">
                    <m:r>
                      <m:t>a</m:t>
                    </m:r>
                  </m:oMath>
                </a14:m>
                <a:r>
                  <a:rPr/>
                  <a:t> ∈ </a:t>
                </a:r>
                <a14:m>
                  <m:oMath xmlns:m="http://schemas.openxmlformats.org/officeDocument/2006/math">
                    <m:r>
                      <m:t>A</m:t>
                    </m:r>
                  </m:oMath>
                </a14:m>
                <a:r>
                  <a:rPr/>
                  <a:t> were in an environment </a:t>
                </a:r>
                <a14:m>
                  <m:oMath xmlns:m="http://schemas.openxmlformats.org/officeDocument/2006/math">
                    <m:r>
                      <m:t>l</m:t>
                    </m:r>
                  </m:oMath>
                </a14:m>
                <a:r>
                  <a:rPr/>
                  <a:t>.</a:t>
                </a:r>
              </a:p>
              <a:p>
                <a:pPr lvl="0" indent="0" marL="0">
                  <a:buNone/>
                </a:pPr>
                <a:r>
                  <a:rPr b="1"/>
                  <a:t>Q8</a:t>
                </a:r>
                <a:r>
                  <a:rPr/>
                  <a:t> Latest measurement in environment(</a:t>
                </a:r>
                <a14:m>
                  <m:oMath xmlns:m="http://schemas.openxmlformats.org/officeDocument/2006/math">
                    <m:r>
                      <m:t>A</m:t>
                    </m:r>
                  </m:oMath>
                </a14:m>
                <a:r>
                  <a:rPr/>
                  <a:t>, </a:t>
                </a:r>
                <a14:m>
                  <m:oMath xmlns:m="http://schemas.openxmlformats.org/officeDocument/2006/math">
                    <m:r>
                      <m:t>l</m:t>
                    </m:r>
                  </m:oMath>
                </a14:m>
                <a:r>
                  <a:rPr/>
                  <a:t>): Return the latest measurement for each agent </a:t>
                </a:r>
                <a14:m>
                  <m:oMath xmlns:m="http://schemas.openxmlformats.org/officeDocument/2006/math">
                    <m:r>
                      <m:t>a</m:t>
                    </m:r>
                  </m:oMath>
                </a14:m>
                <a:r>
                  <a:rPr/>
                  <a:t> ∈ </a:t>
                </a:r>
                <a14:m>
                  <m:oMath xmlns:m="http://schemas.openxmlformats.org/officeDocument/2006/math">
                    <m:r>
                      <m:t>A</m:t>
                    </m:r>
                  </m:oMath>
                </a14:m>
                <a:r>
                  <a:rPr/>
                  <a:t> that performed measurements in a given environment </a:t>
                </a:r>
                <a14:m>
                  <m:oMath xmlns:m="http://schemas.openxmlformats.org/officeDocument/2006/math">
                    <m:r>
                      <m:t>l</m:t>
                    </m:r>
                  </m:oMath>
                </a14:m>
                <a:r>
                  <a:rPr/>
                  <a:t>.</a:t>
                </a:r>
              </a:p>
              <a:p>
                <a:pPr lvl="0" indent="0" marL="0">
                  <a:buNone/>
                </a:pPr>
                <a:r>
                  <a:rPr b="1"/>
                  <a:t>Q9</a:t>
                </a:r>
                <a:r>
                  <a:rPr/>
                  <a:t> 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agents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indent="0" marL="0">
                  <a:buNone/>
                </a:pPr>
                <a:r>
                  <a:rPr b="1"/>
                  <a:t>Q10</a:t>
                </a:r>
                <a:r>
                  <a:rPr/>
                  <a:t> CoLocate(</a:t>
                </a:r>
                <a14:m>
                  <m:oMath xmlns:m="http://schemas.openxmlformats.org/officeDocument/2006/math">
                    <m:r>
                      <m:t>a</m:t>
                    </m:r>
                  </m:oMath>
                </a14:m>
                <a:r>
                  <a:rPr/>
                  <a:t> ∈ A,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agents who were in the same environment as agent </a:t>
                </a:r>
                <a14:m>
                  <m:oMath xmlns:m="http://schemas.openxmlformats.org/officeDocument/2006/math">
                    <m:r>
                      <m:t>a</m:t>
                    </m:r>
                  </m:oMath>
                </a14:m>
                <a:r>
                  <a:rPr/>
                  <a:t> during the specified time period.</a:t>
                </a:r>
              </a:p>
            </p:txBody>
          </p:sp>
        </mc:Choice>
      </mc:AlternateContent>
      <p:pic>
        <p:nvPicPr>
          <p:cNvPr descr="https://github.com/ManuelePasini/slides-markdown/blob/master/slides/images/dt/workload.png?raw=true" id="0" name="Picture 1"/>
          <p:cNvPicPr>
            <a:picLocks noGrp="1" noChangeAspect="1"/>
          </p:cNvPicPr>
          <p:nvPr/>
        </p:nvPicPr>
        <p:blipFill>
          <a:blip r:embed="rId2"/>
          <a:stretch>
            <a:fillRect/>
          </a:stretch>
        </p:blipFill>
        <p:spPr bwMode="auto">
          <a:xfrm>
            <a:off x="4648200" y="1244600"/>
            <a:ext cx="4038600" cy="2781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Workload overview</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2024-10-10T14:04:10Z</dcterms:created>
  <dcterms:modified xsi:type="dcterms:W3CDTF">2024-10-10T14:04:10Z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